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theme/theme5.xml" ContentType="application/vnd.openxmlformats-officedocument.theme+xml"/>
  <Override PartName="/ppt/slideLayouts/slideLayout57.xml" ContentType="application/vnd.openxmlformats-officedocument.presentationml.slideLayout+xml"/>
  <Override PartName="/ppt/notesSlides/notesSlide2.xml" ContentType="application/vnd.openxmlformats-officedocument.presentationml.notesSlide+xml"/>
  <Override PartName="/ppt/slides/slide36.xml" ContentType="application/vnd.openxmlformats-officedocument.presentationml.slide+xml"/>
  <Override PartName="/ppt/slideLayouts/slideLayout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notesSlides/notesSlide16.xml" ContentType="application/vnd.openxmlformats-officedocument.presentationml.notesSlide+xml"/>
  <Override PartName="/ppt/charts/chart13.xml" ContentType="application/vnd.openxmlformats-officedocument.drawingml.char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charts/chart7.xml" ContentType="application/vnd.openxmlformats-officedocument.drawingml.chart+xml"/>
  <Override PartName="/ppt/charts/chart3.xml" ContentType="application/vnd.openxmlformats-officedocument.drawingml.chart+xml"/>
  <Override PartName="/ppt/diagrams/layout1.xml" ContentType="application/vnd.openxmlformats-officedocument.drawingml.diagramLayout+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slideLayouts/slideLayout76.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notesSlides/notesSlide17.xml" ContentType="application/vnd.openxmlformats-officedocument.presentationml.notesSlide+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charts/chart8.xml" ContentType="application/vnd.openxmlformats-officedocument.drawingml.chart+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20.xml" ContentType="application/vnd.openxmlformats-officedocument.presentationml.notesSlide+xml"/>
  <Override PartName="/ppt/charts/chart10.xml" ContentType="application/vnd.openxmlformats-officedocument.drawingml.chart+xml"/>
  <Override PartName="/ppt/charts/chart4.xml" ContentType="application/vnd.openxmlformats-officedocument.drawingml.chart+xml"/>
  <Override PartName="/ppt/slideMasters/slideMaster5.xml" ContentType="application/vnd.openxmlformats-officedocument.presentationml.slideMaster+xml"/>
  <Override PartName="/ppt/slides/slide49.xml" ContentType="application/vnd.openxmlformats-officedocument.presentationml.slide+xml"/>
  <Override PartName="/ppt/slideLayouts/slideLayout59.xml" ContentType="application/vnd.openxmlformats-officedocument.presentationml.slideLayout+xml"/>
  <Override PartName="/ppt/theme/theme7.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charts/chart9.xml" ContentType="application/vnd.openxmlformats-officedocument.drawingml.chart+xml"/>
  <Override PartName="/ppt/charts/chart11.xml" ContentType="application/vnd.openxmlformats-officedocument.drawingml.chart+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Masters/slideMaster6.xml" ContentType="application/vnd.openxmlformats-officedocument.presentationml.slideMaster+xml"/>
  <Override PartName="/ppt/theme/theme8.xml" ContentType="application/vnd.openxmlformats-officedocument.theme+xml"/>
  <Override PartName="/ppt/charts/chart5.xml" ContentType="application/vnd.openxmlformats-officedocument.drawingml.chart+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Default Extension="jpeg" ContentType="image/jpeg"/>
  <Override PartName="/ppt/diagrams/quickStyle1.xml" ContentType="application/vnd.openxmlformats-officedocument.drawingml.diagramStyl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charts/chart12.xml" ContentType="application/vnd.openxmlformats-officedocument.drawingml.chart+xml"/>
  <Override PartName="/ppt/notesSlides/notesSlide11.xml" ContentType="application/vnd.openxmlformats-officedocument.presentationml.notesSlide+xml"/>
  <Override PartName="/ppt/charts/chart6.xml" ContentType="application/vnd.openxmlformats-officedocument.drawingml.chart+xml"/>
  <Override PartName="/ppt/slideMasters/slideMaster7.xml" ContentType="application/vnd.openxmlformats-officedocument.presentationml.slideMaster+xml"/>
  <Override PartName="/ppt/notesSlides/notesSlide6.xml" ContentType="application/vnd.openxmlformats-officedocument.presentationml.notesSlide+xml"/>
  <Override PartName="/ppt/slides/slide8.xml" ContentType="application/vnd.openxmlformats-officedocument.presentationml.slide+xml"/>
  <Override PartName="/ppt/slideLayouts/slideLayout68.xml" ContentType="application/vnd.openxmlformats-officedocument.presentationml.slideLayout+xml"/>
  <Override PartName="/ppt/charts/chart2.xml" ContentType="application/vnd.openxmlformats-officedocument.drawingml.chart+xml"/>
  <Override PartName="/ppt/diagrams/data1.xml" ContentType="application/vnd.openxmlformats-officedocument.drawingml.diagramData+xml"/>
  <Override PartName="/ppt/slides/slide29.xml" ContentType="application/vnd.openxmlformats-officedocument.presentationml.slide+xml"/>
  <Override PartName="/ppt/slideLayouts/slideLayout39.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s/slide43.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slides/slide32.xml" ContentType="application/vnd.openxmlformats-officedocument.presentationml.slide+xml"/>
  <Override PartName="/ppt/slideLayouts/slideLayout4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7" r:id="rId1"/>
    <p:sldMasterId id="2147483809" r:id="rId2"/>
    <p:sldMasterId id="2147483821" r:id="rId3"/>
    <p:sldMasterId id="2147483833" r:id="rId4"/>
    <p:sldMasterId id="2147483845" r:id="rId5"/>
    <p:sldMasterId id="2147483869" r:id="rId6"/>
    <p:sldMasterId id="2147483905" r:id="rId7"/>
  </p:sldMasterIdLst>
  <p:notesMasterIdLst>
    <p:notesMasterId r:id="rId71"/>
  </p:notesMasterIdLst>
  <p:sldIdLst>
    <p:sldId id="324" r:id="rId8"/>
    <p:sldId id="354" r:id="rId9"/>
    <p:sldId id="355" r:id="rId10"/>
    <p:sldId id="360" r:id="rId11"/>
    <p:sldId id="371" r:id="rId12"/>
    <p:sldId id="358" r:id="rId13"/>
    <p:sldId id="359" r:id="rId14"/>
    <p:sldId id="372" r:id="rId15"/>
    <p:sldId id="373" r:id="rId16"/>
    <p:sldId id="290" r:id="rId17"/>
    <p:sldId id="361" r:id="rId18"/>
    <p:sldId id="374" r:id="rId19"/>
    <p:sldId id="389" r:id="rId20"/>
    <p:sldId id="390" r:id="rId21"/>
    <p:sldId id="391" r:id="rId22"/>
    <p:sldId id="392" r:id="rId23"/>
    <p:sldId id="362" r:id="rId24"/>
    <p:sldId id="382" r:id="rId25"/>
    <p:sldId id="363" r:id="rId26"/>
    <p:sldId id="364" r:id="rId27"/>
    <p:sldId id="365" r:id="rId28"/>
    <p:sldId id="366" r:id="rId29"/>
    <p:sldId id="368" r:id="rId30"/>
    <p:sldId id="367" r:id="rId31"/>
    <p:sldId id="375" r:id="rId32"/>
    <p:sldId id="291" r:id="rId33"/>
    <p:sldId id="310" r:id="rId34"/>
    <p:sldId id="376" r:id="rId35"/>
    <p:sldId id="311" r:id="rId36"/>
    <p:sldId id="377" r:id="rId37"/>
    <p:sldId id="312" r:id="rId38"/>
    <p:sldId id="378" r:id="rId39"/>
    <p:sldId id="314" r:id="rId40"/>
    <p:sldId id="381" r:id="rId41"/>
    <p:sldId id="379" r:id="rId42"/>
    <p:sldId id="380" r:id="rId43"/>
    <p:sldId id="369" r:id="rId44"/>
    <p:sldId id="292" r:id="rId45"/>
    <p:sldId id="304" r:id="rId46"/>
    <p:sldId id="383" r:id="rId47"/>
    <p:sldId id="384" r:id="rId48"/>
    <p:sldId id="294" r:id="rId49"/>
    <p:sldId id="386" r:id="rId50"/>
    <p:sldId id="325" r:id="rId51"/>
    <p:sldId id="387" r:id="rId52"/>
    <p:sldId id="315" r:id="rId53"/>
    <p:sldId id="316" r:id="rId54"/>
    <p:sldId id="388" r:id="rId55"/>
    <p:sldId id="317" r:id="rId56"/>
    <p:sldId id="326" r:id="rId57"/>
    <p:sldId id="318" r:id="rId58"/>
    <p:sldId id="319" r:id="rId59"/>
    <p:sldId id="398" r:id="rId60"/>
    <p:sldId id="346" r:id="rId61"/>
    <p:sldId id="393" r:id="rId62"/>
    <p:sldId id="394" r:id="rId63"/>
    <p:sldId id="322" r:id="rId64"/>
    <p:sldId id="395" r:id="rId65"/>
    <p:sldId id="396" r:id="rId66"/>
    <p:sldId id="397" r:id="rId67"/>
    <p:sldId id="323" r:id="rId68"/>
    <p:sldId id="351" r:id="rId69"/>
    <p:sldId id="327" r:id="rId70"/>
  </p:sldIdLst>
  <p:sldSz cx="12192000" cy="6858000"/>
  <p:notesSz cx="7099300" cy="10234613"/>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CC00"/>
    <a:srgbClr val="CCECFF"/>
    <a:srgbClr val="99F484"/>
    <a:srgbClr val="FCC780"/>
    <a:srgbClr val="6AEF4B"/>
    <a:srgbClr val="8EFAFA"/>
    <a:srgbClr val="FFFF8F"/>
    <a:srgbClr val="F2E868"/>
    <a:srgbClr val="E8EF8D"/>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édio 2 - Ênfas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3456" autoAdjust="0"/>
    <p:restoredTop sz="76408" autoAdjust="0"/>
  </p:normalViewPr>
  <p:slideViewPr>
    <p:cSldViewPr>
      <p:cViewPr>
        <p:scale>
          <a:sx n="60" d="100"/>
          <a:sy n="60" d="100"/>
        </p:scale>
        <p:origin x="-1050" y="84"/>
      </p:cViewPr>
      <p:guideLst>
        <p:guide orient="horz" pos="2160"/>
        <p:guide pos="3840"/>
      </p:guideLst>
    </p:cSldViewPr>
  </p:slid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slide" Target="slides/slide56.xml"/><Relationship Id="rId68" Type="http://schemas.openxmlformats.org/officeDocument/2006/relationships/slide" Target="slides/slide61.xml"/><Relationship Id="rId7" Type="http://schemas.openxmlformats.org/officeDocument/2006/relationships/slideMaster" Target="slideMasters/slideMaster7.xml"/><Relationship Id="rId71"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slide" Target="slides/slide59.xml"/><Relationship Id="rId74"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61" Type="http://schemas.openxmlformats.org/officeDocument/2006/relationships/slide" Target="slides/slide54.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charts/_rels/chart1.xml.rels><?xml version="1.0" encoding="UTF-8" standalone="yes"?>
<Relationships xmlns="http://schemas.openxmlformats.org/package/2006/relationships"><Relationship Id="rId1" Type="http://schemas.openxmlformats.org/officeDocument/2006/relationships/oleObject" Target="file:///C:\Users\977039\Google%20Drive\PLANEJAMENTOS%20todas\RELAT&#211;RIOS\2016\INDICADORES%20DE%20SA&#218;DE%20RAG%202015%20serie%20hist&#243;rica.xlsx" TargetMode="External"/></Relationships>
</file>

<file path=ppt/charts/_rels/chart10.xml.rels><?xml version="1.0" encoding="UTF-8" standalone="yes"?>
<Relationships xmlns="http://schemas.openxmlformats.org/package/2006/relationships"><Relationship Id="rId1" Type="http://schemas.openxmlformats.org/officeDocument/2006/relationships/oleObject" Target="file:///C:\Users\977039\Google%20Drive\PLANEJAMENTOS%20todas\RELAT&#211;RIOS\2016\INDICADORES%20DE%20SA&#218;DE%20RAG%202015%20serie%20hist&#243;rica.xlsx" TargetMode="External"/></Relationships>
</file>

<file path=ppt/charts/_rels/chart11.xml.rels><?xml version="1.0" encoding="UTF-8" standalone="yes"?>
<Relationships xmlns="http://schemas.openxmlformats.org/package/2006/relationships"><Relationship Id="rId1" Type="http://schemas.openxmlformats.org/officeDocument/2006/relationships/oleObject" Target="file:///C:\Users\977039\Google%20Drive\PLANEJAMENTOS%20todas\RELAT&#211;RIOS\2016\INDICADORES%20DE%20SA&#218;DE%20RAG%202015%20serie%20hist&#243;rica.xlsx" TargetMode="External"/></Relationships>
</file>

<file path=ppt/charts/_rels/chart12.xml.rels><?xml version="1.0" encoding="UTF-8" standalone="yes"?>
<Relationships xmlns="http://schemas.openxmlformats.org/package/2006/relationships"><Relationship Id="rId1" Type="http://schemas.openxmlformats.org/officeDocument/2006/relationships/oleObject" Target="file:///C:\Users\977039\Google%20Drive\PLANEJAMENTOS%20todas\RELAT&#211;RIOS\2016\INDICADORES%20DE%20SA&#218;DE%20RAG%202015%20serie%20hist&#243;rica.xlsx" TargetMode="External"/></Relationships>
</file>

<file path=ppt/charts/_rels/chart13.xml.rels><?xml version="1.0" encoding="UTF-8" standalone="yes"?>
<Relationships xmlns="http://schemas.openxmlformats.org/package/2006/relationships"><Relationship Id="rId2" Type="http://schemas.openxmlformats.org/officeDocument/2006/relationships/oleObject" Target="file:///C:\Users\977039\Google%20Drive\PLANEJAMENTOS%20todas\RELAT&#211;RIOS\2016\INDICADORES%20DE%20SA&#218;DE%20RAG%202015%20serie%20hist&#243;rica.xlsx" TargetMode="External"/><Relationship Id="rId1" Type="http://schemas.openxmlformats.org/officeDocument/2006/relationships/image" Target="../media/image60.jpeg"/></Relationships>
</file>

<file path=ppt/charts/_rels/chart2.xml.rels><?xml version="1.0" encoding="UTF-8" standalone="yes"?>
<Relationships xmlns="http://schemas.openxmlformats.org/package/2006/relationships"><Relationship Id="rId1" Type="http://schemas.openxmlformats.org/officeDocument/2006/relationships/oleObject" Target="file:///C:\Users\977039\Google%20Drive\PLANEJAMENTOS%20todas\RELAT&#211;RIOS\2016\INDICADORES%20DE%20SA&#218;DE%20RAG%202015%20serie%20hist&#243;rica.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977039\Google%20Drive\PLANEJAMENTOS%20todas\RELAT&#211;RIOS\2016\INDICADORES%20DE%20SA&#218;DE%20RAG%202015%20serie%20hist&#243;rica.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Users\977039\Google%20Drive\PLANEJAMENTOS%20todas\RELAT&#211;RIOS\2016\INDICADORES%20DE%20SA&#218;DE%20RAG%202015%20serie%20hist&#243;rica.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C:\Users\977039\Google%20Drive\PLANEJAMENTOS%20todas\RELAT&#211;RIOS\2016\INDICADORES%20DE%20SA&#218;DE%20RAG%202015%20serie%20hist&#243;rica.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C:\Users\977039\Google%20Drive\PLANEJAMENTOS%20todas\RELAT&#211;RIOS\2016\INDICADORES%20DE%20SA&#218;DE%20RAG%202015%20serie%20hist&#243;rica.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C:\Users\977039\Google%20Drive\PLANEJAMENTOS%20todas\RELAT&#211;RIOS\2016\INDICADORES%20DE%20SA&#218;DE%20RAG%202015%20serie%20hist&#243;rica.xlsx"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file:///C:\Users\977039\Google%20Drive\PLANEJAMENTOS%20todas\RELAT&#211;RIOS\2016\INDICADORES%20DE%20SA&#218;DE%20RAG%202015%20serie%20hist&#243;rica.xlsx" TargetMode="External"/></Relationships>
</file>

<file path=ppt/charts/_rels/chart9.xml.rels><?xml version="1.0" encoding="UTF-8" standalone="yes"?>
<Relationships xmlns="http://schemas.openxmlformats.org/package/2006/relationships"><Relationship Id="rId1" Type="http://schemas.openxmlformats.org/officeDocument/2006/relationships/oleObject" Target="file:///C:\Users\977039\Google%20Drive\PLANEJAMENTOS%20todas\RELAT&#211;RIOS\2016\INDICADORES%20DE%20SA&#218;DE%20RAG%202015%20serie%20hist&#243;rica.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pt-BR"/>
  <c:chart>
    <c:title>
      <c:tx>
        <c:rich>
          <a:bodyPr/>
          <a:lstStyle/>
          <a:p>
            <a:pPr>
              <a:defRPr/>
            </a:pPr>
            <a:r>
              <a:rPr lang="en-US"/>
              <a:t>Cobertura de ESF em Campinas</a:t>
            </a:r>
          </a:p>
        </c:rich>
      </c:tx>
      <c:layout/>
    </c:title>
    <c:plotArea>
      <c:layout>
        <c:manualLayout>
          <c:layoutTarget val="inner"/>
          <c:xMode val="edge"/>
          <c:yMode val="edge"/>
          <c:x val="0.14222440944881889"/>
          <c:y val="0.18091462525517643"/>
          <c:w val="0.81053410627216549"/>
          <c:h val="0.65482210557013754"/>
        </c:manualLayout>
      </c:layout>
      <c:lineChart>
        <c:grouping val="standard"/>
        <c:ser>
          <c:idx val="0"/>
          <c:order val="0"/>
          <c:tx>
            <c:strRef>
              <c:f>'IND. 1'!$B$8</c:f>
              <c:strCache>
                <c:ptCount val="1"/>
                <c:pt idx="0">
                  <c:v>Cobertura</c:v>
                </c:pt>
              </c:strCache>
            </c:strRef>
          </c:tx>
          <c:spPr>
            <a:ln w="53975">
              <a:solidFill>
                <a:srgbClr val="FFCC00"/>
              </a:solidFill>
            </a:ln>
          </c:spPr>
          <c:dLbls>
            <c:dLbl>
              <c:idx val="0"/>
              <c:layout>
                <c:manualLayout>
                  <c:x val="-5.2777777777777805E-2"/>
                  <c:y val="5.5555555555555511E-2"/>
                </c:manualLayout>
              </c:layout>
              <c:showVal val="1"/>
            </c:dLbl>
            <c:dLbl>
              <c:idx val="1"/>
              <c:layout>
                <c:manualLayout>
                  <c:x val="-4.1666666666666678E-2"/>
                  <c:y val="-5.5555555555555511E-2"/>
                </c:manualLayout>
              </c:layout>
              <c:showVal val="1"/>
            </c:dLbl>
            <c:dLbl>
              <c:idx val="2"/>
              <c:layout>
                <c:manualLayout>
                  <c:x val="-5.0000000000000017E-2"/>
                  <c:y val="6.0185185185185161E-2"/>
                </c:manualLayout>
              </c:layout>
              <c:showVal val="1"/>
            </c:dLbl>
            <c:dLbl>
              <c:idx val="3"/>
              <c:layout>
                <c:manualLayout>
                  <c:x val="-6.1111111111111206E-2"/>
                  <c:y val="-6.9444444444444503E-2"/>
                </c:manualLayout>
              </c:layout>
              <c:showVal val="1"/>
            </c:dLbl>
            <c:dLbl>
              <c:idx val="4"/>
              <c:layout>
                <c:manualLayout>
                  <c:x val="-1.666666666666668E-2"/>
                  <c:y val="5.0925925925926006E-2"/>
                </c:manualLayout>
              </c:layout>
              <c:showVal val="1"/>
            </c:dLbl>
            <c:dLbl>
              <c:idx val="5"/>
              <c:layout>
                <c:manualLayout>
                  <c:x val="-3.3333333333333451E-2"/>
                  <c:y val="-5.5555555555555511E-2"/>
                </c:manualLayout>
              </c:layout>
              <c:showVal val="1"/>
            </c:dLbl>
            <c:txPr>
              <a:bodyPr/>
              <a:lstStyle/>
              <a:p>
                <a:pPr>
                  <a:defRPr b="1"/>
                </a:pPr>
                <a:endParaRPr lang="pt-BR"/>
              </a:p>
            </c:txPr>
            <c:showVal val="1"/>
          </c:dLbls>
          <c:cat>
            <c:numRef>
              <c:f>'IND. 1'!$C$5:$H$5</c:f>
              <c:numCache>
                <c:formatCode>General</c:formatCode>
                <c:ptCount val="6"/>
                <c:pt idx="0">
                  <c:v>2010</c:v>
                </c:pt>
                <c:pt idx="1">
                  <c:v>2011</c:v>
                </c:pt>
                <c:pt idx="2">
                  <c:v>2012</c:v>
                </c:pt>
                <c:pt idx="3">
                  <c:v>2013</c:v>
                </c:pt>
                <c:pt idx="4">
                  <c:v>2014</c:v>
                </c:pt>
                <c:pt idx="5">
                  <c:v>2015</c:v>
                </c:pt>
              </c:numCache>
            </c:numRef>
          </c:cat>
          <c:val>
            <c:numRef>
              <c:f>'IND. 1'!$C$8:$H$8</c:f>
              <c:numCache>
                <c:formatCode>0.00%</c:formatCode>
                <c:ptCount val="6"/>
                <c:pt idx="0">
                  <c:v>0.32553221603350235</c:v>
                </c:pt>
                <c:pt idx="1">
                  <c:v>0.30690966318349672</c:v>
                </c:pt>
                <c:pt idx="2">
                  <c:v>0.30774692116545171</c:v>
                </c:pt>
                <c:pt idx="3">
                  <c:v>0.31942714493100482</c:v>
                </c:pt>
                <c:pt idx="4">
                  <c:v>0.50198464079430649</c:v>
                </c:pt>
                <c:pt idx="5">
                  <c:v>0.54987438612990402</c:v>
                </c:pt>
              </c:numCache>
            </c:numRef>
          </c:val>
        </c:ser>
        <c:marker val="1"/>
        <c:axId val="84282752"/>
        <c:axId val="84296832"/>
      </c:lineChart>
      <c:catAx>
        <c:axId val="84282752"/>
        <c:scaling>
          <c:orientation val="minMax"/>
        </c:scaling>
        <c:axPos val="b"/>
        <c:numFmt formatCode="General" sourceLinked="1"/>
        <c:tickLblPos val="nextTo"/>
        <c:txPr>
          <a:bodyPr/>
          <a:lstStyle/>
          <a:p>
            <a:pPr>
              <a:defRPr b="1"/>
            </a:pPr>
            <a:endParaRPr lang="pt-BR"/>
          </a:p>
        </c:txPr>
        <c:crossAx val="84296832"/>
        <c:crosses val="autoZero"/>
        <c:auto val="1"/>
        <c:lblAlgn val="ctr"/>
        <c:lblOffset val="100"/>
      </c:catAx>
      <c:valAx>
        <c:axId val="84296832"/>
        <c:scaling>
          <c:orientation val="minMax"/>
        </c:scaling>
        <c:axPos val="l"/>
        <c:majorGridlines/>
        <c:numFmt formatCode="0.00%" sourceLinked="1"/>
        <c:tickLblPos val="nextTo"/>
        <c:crossAx val="84282752"/>
        <c:crosses val="autoZero"/>
        <c:crossBetween val="between"/>
      </c:valAx>
    </c:plotArea>
    <c:legend>
      <c:legendPos val="r"/>
      <c:layout>
        <c:manualLayout>
          <c:xMode val="edge"/>
          <c:yMode val="edge"/>
          <c:x val="0.79447307794080868"/>
          <c:y val="0.733141174732024"/>
          <c:w val="0.18488190526592424"/>
          <c:h val="0.10053224873050942"/>
        </c:manualLayout>
      </c:layout>
    </c:legend>
    <c:plotVisOnly val="1"/>
  </c:chart>
  <c:spPr>
    <a:noFill/>
  </c:spPr>
  <c:txPr>
    <a:bodyPr/>
    <a:lstStyle/>
    <a:p>
      <a:pPr>
        <a:defRPr sz="3200"/>
      </a:pPr>
      <a:endParaRPr lang="pt-BR"/>
    </a:p>
  </c:txPr>
  <c:externalData r:id="rId1"/>
</c:chartSpace>
</file>

<file path=ppt/charts/chart10.xml><?xml version="1.0" encoding="utf-8"?>
<c:chartSpace xmlns:c="http://schemas.openxmlformats.org/drawingml/2006/chart" xmlns:a="http://schemas.openxmlformats.org/drawingml/2006/main" xmlns:r="http://schemas.openxmlformats.org/officeDocument/2006/relationships">
  <c:date1904 val="1"/>
  <c:lang val="pt-BR"/>
  <c:chart>
    <c:title>
      <c:layout/>
    </c:title>
    <c:plotArea>
      <c:layout/>
      <c:lineChart>
        <c:grouping val="standard"/>
        <c:ser>
          <c:idx val="0"/>
          <c:order val="0"/>
          <c:tx>
            <c:strRef>
              <c:f>'IND. 29'!$C$7</c:f>
              <c:strCache>
                <c:ptCount val="1"/>
                <c:pt idx="0">
                  <c:v>Proporção </c:v>
                </c:pt>
              </c:strCache>
            </c:strRef>
          </c:tx>
          <c:spPr>
            <a:ln w="79375">
              <a:solidFill>
                <a:srgbClr val="FFC000"/>
              </a:solidFill>
            </a:ln>
          </c:spPr>
          <c:dLbls>
            <c:dLbl>
              <c:idx val="0"/>
              <c:layout/>
              <c:numFmt formatCode="#,##0.00" sourceLinked="0"/>
              <c:spPr/>
              <c:txPr>
                <a:bodyPr/>
                <a:lstStyle/>
                <a:p>
                  <a:pPr>
                    <a:defRPr b="1"/>
                  </a:pPr>
                  <a:endParaRPr lang="pt-BR"/>
                </a:p>
              </c:txPr>
              <c:dLblPos val="b"/>
              <c:showVal val="1"/>
            </c:dLbl>
            <c:dLbl>
              <c:idx val="1"/>
              <c:layout/>
              <c:dLblPos val="b"/>
              <c:showVal val="1"/>
            </c:dLbl>
            <c:dLbl>
              <c:idx val="2"/>
              <c:layout/>
              <c:dLblPos val="b"/>
              <c:showVal val="1"/>
            </c:dLbl>
            <c:dLbl>
              <c:idx val="3"/>
              <c:layout/>
              <c:dLblPos val="b"/>
              <c:showVal val="1"/>
            </c:dLbl>
            <c:dLbl>
              <c:idx val="4"/>
              <c:layout/>
              <c:dLblPos val="b"/>
              <c:showVal val="1"/>
            </c:dLbl>
            <c:dLbl>
              <c:idx val="5"/>
              <c:layout/>
              <c:dLblPos val="b"/>
              <c:showVal val="1"/>
            </c:dLbl>
            <c:dLbl>
              <c:idx val="6"/>
              <c:layout/>
              <c:dLblPos val="b"/>
              <c:showVal val="1"/>
            </c:dLbl>
            <c:dLbl>
              <c:idx val="7"/>
              <c:layout/>
              <c:dLblPos val="b"/>
              <c:showVal val="1"/>
            </c:dLbl>
            <c:delete val="1"/>
          </c:dLbls>
          <c:cat>
            <c:strRef>
              <c:f>'IND. 29'!$D$6:$K$6</c:f>
              <c:strCache>
                <c:ptCount val="8"/>
                <c:pt idx="0">
                  <c:v>2008'</c:v>
                </c:pt>
                <c:pt idx="1">
                  <c:v>2009'</c:v>
                </c:pt>
                <c:pt idx="2">
                  <c:v>2010'</c:v>
                </c:pt>
                <c:pt idx="3">
                  <c:v>2011'</c:v>
                </c:pt>
                <c:pt idx="4">
                  <c:v>2012'</c:v>
                </c:pt>
                <c:pt idx="5">
                  <c:v>2013'</c:v>
                </c:pt>
                <c:pt idx="6">
                  <c:v>2014'</c:v>
                </c:pt>
                <c:pt idx="7">
                  <c:v>2015'</c:v>
                </c:pt>
              </c:strCache>
            </c:strRef>
          </c:cat>
          <c:val>
            <c:numRef>
              <c:f>'IND. 29'!$D$7:$K$7</c:f>
              <c:numCache>
                <c:formatCode>General</c:formatCode>
                <c:ptCount val="8"/>
                <c:pt idx="0">
                  <c:v>1.23</c:v>
                </c:pt>
                <c:pt idx="1">
                  <c:v>1.31</c:v>
                </c:pt>
                <c:pt idx="2">
                  <c:v>1.44</c:v>
                </c:pt>
                <c:pt idx="3">
                  <c:v>1.33</c:v>
                </c:pt>
                <c:pt idx="4">
                  <c:v>1.41</c:v>
                </c:pt>
                <c:pt idx="5">
                  <c:v>1.41</c:v>
                </c:pt>
                <c:pt idx="6">
                  <c:v>1.22</c:v>
                </c:pt>
                <c:pt idx="7">
                  <c:v>1.22</c:v>
                </c:pt>
              </c:numCache>
            </c:numRef>
          </c:val>
        </c:ser>
        <c:marker val="1"/>
        <c:axId val="85182720"/>
        <c:axId val="85192704"/>
      </c:lineChart>
      <c:catAx>
        <c:axId val="85182720"/>
        <c:scaling>
          <c:orientation val="minMax"/>
        </c:scaling>
        <c:axPos val="b"/>
        <c:tickLblPos val="nextTo"/>
        <c:crossAx val="85192704"/>
        <c:crosses val="autoZero"/>
        <c:auto val="1"/>
        <c:lblAlgn val="ctr"/>
        <c:lblOffset val="100"/>
      </c:catAx>
      <c:valAx>
        <c:axId val="85192704"/>
        <c:scaling>
          <c:orientation val="minMax"/>
        </c:scaling>
        <c:axPos val="l"/>
        <c:majorGridlines/>
        <c:numFmt formatCode="General" sourceLinked="1"/>
        <c:tickLblPos val="nextTo"/>
        <c:crossAx val="85182720"/>
        <c:crosses val="autoZero"/>
        <c:crossBetween val="between"/>
      </c:valAx>
    </c:plotArea>
    <c:plotVisOnly val="1"/>
  </c:chart>
  <c:spPr>
    <a:solidFill>
      <a:schemeClr val="bg1"/>
    </a:solidFill>
  </c:spPr>
  <c:txPr>
    <a:bodyPr/>
    <a:lstStyle/>
    <a:p>
      <a:pPr>
        <a:defRPr sz="2400"/>
      </a:pPr>
      <a:endParaRPr lang="pt-BR"/>
    </a:p>
  </c:txPr>
  <c:externalData r:id="rId1"/>
</c:chartSpace>
</file>

<file path=ppt/charts/chart11.xml><?xml version="1.0" encoding="utf-8"?>
<c:chartSpace xmlns:c="http://schemas.openxmlformats.org/drawingml/2006/chart" xmlns:a="http://schemas.openxmlformats.org/drawingml/2006/main" xmlns:r="http://schemas.openxmlformats.org/officeDocument/2006/relationships">
  <c:lang val="pt-BR"/>
  <c:chart>
    <c:title>
      <c:tx>
        <c:rich>
          <a:bodyPr/>
          <a:lstStyle/>
          <a:p>
            <a:pPr>
              <a:defRPr sz="2000"/>
            </a:pPr>
            <a:r>
              <a:rPr lang="pt-BR" sz="2000"/>
              <a:t>DCNT:</a:t>
            </a:r>
            <a:r>
              <a:rPr lang="pt-BR" sz="2000" baseline="0"/>
              <a:t> Principais causas de mortalidade prematura  (dado parcial)</a:t>
            </a:r>
            <a:endParaRPr lang="pt-BR" sz="2000"/>
          </a:p>
        </c:rich>
      </c:tx>
      <c:layout>
        <c:manualLayout>
          <c:xMode val="edge"/>
          <c:yMode val="edge"/>
          <c:x val="0.11368744531933496"/>
          <c:y val="0"/>
        </c:manualLayout>
      </c:layout>
    </c:title>
    <c:view3D>
      <c:rotX val="30"/>
      <c:perspective val="30"/>
    </c:view3D>
    <c:plotArea>
      <c:layout>
        <c:manualLayout>
          <c:layoutTarget val="inner"/>
          <c:xMode val="edge"/>
          <c:yMode val="edge"/>
          <c:x val="7.9166666666666677E-2"/>
          <c:y val="0.29620917177019535"/>
          <c:w val="0.81388888888888899"/>
          <c:h val="0.59822980460775732"/>
        </c:manualLayout>
      </c:layout>
      <c:pie3DChart>
        <c:varyColors val="1"/>
        <c:ser>
          <c:idx val="0"/>
          <c:order val="0"/>
          <c:explosion val="25"/>
          <c:dLbls>
            <c:dLbl>
              <c:idx val="0"/>
              <c:spPr/>
              <c:txPr>
                <a:bodyPr/>
                <a:lstStyle/>
                <a:p>
                  <a:pPr>
                    <a:defRPr sz="2400" b="1"/>
                  </a:pPr>
                  <a:endParaRPr lang="pt-BR"/>
                </a:p>
              </c:txPr>
            </c:dLbl>
            <c:dLbl>
              <c:idx val="1"/>
              <c:spPr/>
              <c:txPr>
                <a:bodyPr/>
                <a:lstStyle/>
                <a:p>
                  <a:pPr>
                    <a:defRPr sz="2400" b="1"/>
                  </a:pPr>
                  <a:endParaRPr lang="pt-BR"/>
                </a:p>
              </c:txPr>
            </c:dLbl>
            <c:dLbl>
              <c:idx val="2"/>
              <c:spPr/>
              <c:txPr>
                <a:bodyPr/>
                <a:lstStyle/>
                <a:p>
                  <a:pPr>
                    <a:defRPr sz="2400" b="1"/>
                  </a:pPr>
                  <a:endParaRPr lang="pt-BR"/>
                </a:p>
              </c:txPr>
            </c:dLbl>
            <c:dLbl>
              <c:idx val="3"/>
              <c:layout>
                <c:manualLayout>
                  <c:x val="5.0822026005841577E-2"/>
                  <c:y val="5.6989977322993379E-2"/>
                </c:manualLayout>
              </c:layout>
              <c:tx>
                <c:rich>
                  <a:bodyPr/>
                  <a:lstStyle/>
                  <a:p>
                    <a:r>
                      <a:rPr lang="en-US" b="1" dirty="0"/>
                      <a:t>AP. RESP
8%</a:t>
                    </a:r>
                  </a:p>
                </c:rich>
              </c:tx>
              <c:showCatName val="1"/>
              <c:showPercent val="1"/>
            </c:dLbl>
            <c:txPr>
              <a:bodyPr/>
              <a:lstStyle/>
              <a:p>
                <a:pPr>
                  <a:defRPr sz="2400"/>
                </a:pPr>
                <a:endParaRPr lang="pt-BR"/>
              </a:p>
            </c:txPr>
            <c:showCatName val="1"/>
            <c:showPercent val="1"/>
          </c:dLbls>
          <c:cat>
            <c:strRef>
              <c:f>'IND. 30'!$L$25:$L$28</c:f>
              <c:strCache>
                <c:ptCount val="4"/>
                <c:pt idx="0">
                  <c:v>CANCER</c:v>
                </c:pt>
                <c:pt idx="1">
                  <c:v>DÇ. END.</c:v>
                </c:pt>
                <c:pt idx="2">
                  <c:v>AP. CIRC.</c:v>
                </c:pt>
                <c:pt idx="3">
                  <c:v>AP. RESP</c:v>
                </c:pt>
              </c:strCache>
            </c:strRef>
          </c:cat>
          <c:val>
            <c:numRef>
              <c:f>'IND. 30'!$M$25:$M$28</c:f>
              <c:numCache>
                <c:formatCode>General</c:formatCode>
                <c:ptCount val="4"/>
                <c:pt idx="0">
                  <c:v>47.916666666666643</c:v>
                </c:pt>
                <c:pt idx="1">
                  <c:v>3.8194444444444438</c:v>
                </c:pt>
                <c:pt idx="2">
                  <c:v>40.451388888888886</c:v>
                </c:pt>
                <c:pt idx="3">
                  <c:v>7.8124999999999991</c:v>
                </c:pt>
              </c:numCache>
            </c:numRef>
          </c:val>
        </c:ser>
        <c:dLbls>
          <c:showCatName val="1"/>
          <c:showPercent val="1"/>
        </c:dLbls>
      </c:pie3DChart>
    </c:plotArea>
    <c:plotVisOnly val="1"/>
  </c:chart>
  <c:externalData r:id="rId1"/>
</c:chartSpace>
</file>

<file path=ppt/charts/chart12.xml><?xml version="1.0" encoding="utf-8"?>
<c:chartSpace xmlns:c="http://schemas.openxmlformats.org/drawingml/2006/chart" xmlns:a="http://schemas.openxmlformats.org/drawingml/2006/main" xmlns:r="http://schemas.openxmlformats.org/officeDocument/2006/relationships">
  <c:lang val="pt-BR"/>
  <c:chart>
    <c:title>
      <c:layout/>
      <c:txPr>
        <a:bodyPr/>
        <a:lstStyle/>
        <a:p>
          <a:pPr>
            <a:defRPr sz="2400"/>
          </a:pPr>
          <a:endParaRPr lang="pt-BR"/>
        </a:p>
      </c:txPr>
    </c:title>
    <c:plotArea>
      <c:layout>
        <c:manualLayout>
          <c:layoutTarget val="inner"/>
          <c:xMode val="edge"/>
          <c:yMode val="edge"/>
          <c:x val="5.9823851399763386E-2"/>
          <c:y val="0.13721794783694619"/>
          <c:w val="0.92569065327821198"/>
          <c:h val="0.67541869321734382"/>
        </c:manualLayout>
      </c:layout>
      <c:lineChart>
        <c:grouping val="standard"/>
        <c:ser>
          <c:idx val="0"/>
          <c:order val="0"/>
          <c:tx>
            <c:strRef>
              <c:f>'IND. 42'!$B$6</c:f>
              <c:strCache>
                <c:ptCount val="1"/>
                <c:pt idx="0">
                  <c:v>Nª AIDS &lt; 5 anos</c:v>
                </c:pt>
              </c:strCache>
            </c:strRef>
          </c:tx>
          <c:spPr>
            <a:ln w="88900"/>
          </c:spPr>
          <c:dPt>
            <c:idx val="0"/>
            <c:marker>
              <c:spPr>
                <a:ln w="12700"/>
              </c:spPr>
            </c:marker>
            <c:spPr>
              <a:ln w="88900">
                <a:solidFill>
                  <a:srgbClr val="FFC000"/>
                </a:solidFill>
              </a:ln>
            </c:spPr>
          </c:dPt>
          <c:dLbls>
            <c:txPr>
              <a:bodyPr/>
              <a:lstStyle/>
              <a:p>
                <a:pPr>
                  <a:defRPr sz="2800" b="1"/>
                </a:pPr>
                <a:endParaRPr lang="pt-BR"/>
              </a:p>
            </c:txPr>
            <c:dLblPos val="t"/>
            <c:showVal val="1"/>
          </c:dLbls>
          <c:cat>
            <c:strRef>
              <c:f>'IND. 42'!$C$5:$K$5</c:f>
              <c:strCache>
                <c:ptCount val="9"/>
                <c:pt idx="0">
                  <c:v>2007'</c:v>
                </c:pt>
                <c:pt idx="1">
                  <c:v>2008'</c:v>
                </c:pt>
                <c:pt idx="2">
                  <c:v>2009'</c:v>
                </c:pt>
                <c:pt idx="3">
                  <c:v>2010'</c:v>
                </c:pt>
                <c:pt idx="4">
                  <c:v>2011'</c:v>
                </c:pt>
                <c:pt idx="5">
                  <c:v>2012'</c:v>
                </c:pt>
                <c:pt idx="6">
                  <c:v>2013'</c:v>
                </c:pt>
                <c:pt idx="7">
                  <c:v>2014'</c:v>
                </c:pt>
                <c:pt idx="8">
                  <c:v>2015'</c:v>
                </c:pt>
              </c:strCache>
            </c:strRef>
          </c:cat>
          <c:val>
            <c:numRef>
              <c:f>'IND. 42'!$C$6:$K$6</c:f>
              <c:numCache>
                <c:formatCode>General</c:formatCode>
                <c:ptCount val="9"/>
                <c:pt idx="0">
                  <c:v>4</c:v>
                </c:pt>
                <c:pt idx="1">
                  <c:v>4</c:v>
                </c:pt>
                <c:pt idx="2">
                  <c:v>5</c:v>
                </c:pt>
                <c:pt idx="3">
                  <c:v>1</c:v>
                </c:pt>
                <c:pt idx="4">
                  <c:v>4</c:v>
                </c:pt>
                <c:pt idx="5">
                  <c:v>0</c:v>
                </c:pt>
                <c:pt idx="6">
                  <c:v>0</c:v>
                </c:pt>
                <c:pt idx="7">
                  <c:v>1</c:v>
                </c:pt>
                <c:pt idx="8">
                  <c:v>1</c:v>
                </c:pt>
              </c:numCache>
            </c:numRef>
          </c:val>
        </c:ser>
        <c:marker val="1"/>
        <c:axId val="85394560"/>
        <c:axId val="85396096"/>
      </c:lineChart>
      <c:catAx>
        <c:axId val="85394560"/>
        <c:scaling>
          <c:orientation val="minMax"/>
        </c:scaling>
        <c:axPos val="b"/>
        <c:tickLblPos val="nextTo"/>
        <c:txPr>
          <a:bodyPr/>
          <a:lstStyle/>
          <a:p>
            <a:pPr>
              <a:defRPr sz="2400"/>
            </a:pPr>
            <a:endParaRPr lang="pt-BR"/>
          </a:p>
        </c:txPr>
        <c:crossAx val="85396096"/>
        <c:crosses val="autoZero"/>
        <c:auto val="1"/>
        <c:lblAlgn val="ctr"/>
        <c:lblOffset val="100"/>
      </c:catAx>
      <c:valAx>
        <c:axId val="85396096"/>
        <c:scaling>
          <c:orientation val="minMax"/>
        </c:scaling>
        <c:axPos val="l"/>
        <c:majorGridlines/>
        <c:numFmt formatCode="General" sourceLinked="1"/>
        <c:tickLblPos val="nextTo"/>
        <c:txPr>
          <a:bodyPr/>
          <a:lstStyle/>
          <a:p>
            <a:pPr>
              <a:defRPr sz="2400" b="1"/>
            </a:pPr>
            <a:endParaRPr lang="pt-BR"/>
          </a:p>
        </c:txPr>
        <c:crossAx val="85394560"/>
        <c:crosses val="autoZero"/>
        <c:crossBetween val="between"/>
      </c:valAx>
    </c:plotArea>
    <c:plotVisOnly val="1"/>
  </c:chart>
  <c:spPr>
    <a:solidFill>
      <a:schemeClr val="bg1"/>
    </a:solidFill>
  </c:spPr>
  <c:externalData r:id="rId1"/>
</c:chartSpace>
</file>

<file path=ppt/charts/chart13.xml><?xml version="1.0" encoding="utf-8"?>
<c:chartSpace xmlns:c="http://schemas.openxmlformats.org/drawingml/2006/chart" xmlns:a="http://schemas.openxmlformats.org/drawingml/2006/main" xmlns:r="http://schemas.openxmlformats.org/officeDocument/2006/relationships">
  <c:date1904 val="1"/>
  <c:lang val="pt-BR"/>
  <c:chart>
    <c:title>
      <c:layout/>
      <c:txPr>
        <a:bodyPr/>
        <a:lstStyle/>
        <a:p>
          <a:pPr>
            <a:defRPr sz="2400"/>
          </a:pPr>
          <a:endParaRPr lang="pt-BR"/>
        </a:p>
      </c:txPr>
    </c:title>
    <c:plotArea>
      <c:layout/>
      <c:lineChart>
        <c:grouping val="standard"/>
        <c:ser>
          <c:idx val="0"/>
          <c:order val="0"/>
          <c:tx>
            <c:strRef>
              <c:f>'IND. 51'!$B$13</c:f>
              <c:strCache>
                <c:ptCount val="1"/>
                <c:pt idx="0">
                  <c:v>Coef. Letal./1000 dengue</c:v>
                </c:pt>
              </c:strCache>
            </c:strRef>
          </c:tx>
          <c:spPr>
            <a:ln w="92075">
              <a:solidFill>
                <a:srgbClr val="FFC000"/>
              </a:solidFill>
            </a:ln>
          </c:spPr>
          <c:dPt>
            <c:idx val="0"/>
            <c:marker>
              <c:spPr>
                <a:blipFill>
                  <a:blip xmlns:r="http://schemas.openxmlformats.org/officeDocument/2006/relationships" r:embed="rId1"/>
                  <a:tile tx="0" ty="0" sx="100000" sy="100000" flip="none" algn="tl"/>
                </a:blipFill>
              </c:spPr>
            </c:marker>
            <c:spPr>
              <a:ln w="92075" cap="flat">
                <a:solidFill>
                  <a:srgbClr val="FFC000"/>
                </a:solidFill>
              </a:ln>
            </c:spPr>
          </c:dPt>
          <c:dLbls>
            <c:txPr>
              <a:bodyPr/>
              <a:lstStyle/>
              <a:p>
                <a:pPr>
                  <a:defRPr sz="2400" b="1"/>
                </a:pPr>
                <a:endParaRPr lang="pt-BR"/>
              </a:p>
            </c:txPr>
            <c:dLblPos val="t"/>
            <c:showVal val="1"/>
          </c:dLbls>
          <c:trendline>
            <c:trendlineType val="linear"/>
          </c:trendline>
          <c:cat>
            <c:strRef>
              <c:f>'IND. 51'!$C$12:$K$12</c:f>
              <c:strCache>
                <c:ptCount val="9"/>
                <c:pt idx="0">
                  <c:v>2007'</c:v>
                </c:pt>
                <c:pt idx="1">
                  <c:v>2008'</c:v>
                </c:pt>
                <c:pt idx="2">
                  <c:v>2009'</c:v>
                </c:pt>
                <c:pt idx="3">
                  <c:v>2010'</c:v>
                </c:pt>
                <c:pt idx="4">
                  <c:v>2011'</c:v>
                </c:pt>
                <c:pt idx="5">
                  <c:v>2012'</c:v>
                </c:pt>
                <c:pt idx="6">
                  <c:v>2013'</c:v>
                </c:pt>
                <c:pt idx="7">
                  <c:v>2014'</c:v>
                </c:pt>
                <c:pt idx="8">
                  <c:v>2015'</c:v>
                </c:pt>
              </c:strCache>
            </c:strRef>
          </c:cat>
          <c:val>
            <c:numRef>
              <c:f>'IND. 51'!$C$13:$K$13</c:f>
              <c:numCache>
                <c:formatCode>General</c:formatCode>
                <c:ptCount val="9"/>
                <c:pt idx="0">
                  <c:v>0.2</c:v>
                </c:pt>
                <c:pt idx="1">
                  <c:v>0</c:v>
                </c:pt>
                <c:pt idx="2">
                  <c:v>0</c:v>
                </c:pt>
                <c:pt idx="3">
                  <c:v>1.1000000000000001</c:v>
                </c:pt>
                <c:pt idx="4">
                  <c:v>0.30000000000000004</c:v>
                </c:pt>
                <c:pt idx="5">
                  <c:v>0</c:v>
                </c:pt>
                <c:pt idx="6">
                  <c:v>0</c:v>
                </c:pt>
                <c:pt idx="7">
                  <c:v>0.2</c:v>
                </c:pt>
                <c:pt idx="8">
                  <c:v>0.30000000000000004</c:v>
                </c:pt>
              </c:numCache>
            </c:numRef>
          </c:val>
        </c:ser>
        <c:marker val="1"/>
        <c:axId val="85424768"/>
        <c:axId val="85438848"/>
      </c:lineChart>
      <c:catAx>
        <c:axId val="85424768"/>
        <c:scaling>
          <c:orientation val="minMax"/>
        </c:scaling>
        <c:axPos val="b"/>
        <c:tickLblPos val="nextTo"/>
        <c:txPr>
          <a:bodyPr/>
          <a:lstStyle/>
          <a:p>
            <a:pPr>
              <a:defRPr sz="2400" b="1"/>
            </a:pPr>
            <a:endParaRPr lang="pt-BR"/>
          </a:p>
        </c:txPr>
        <c:crossAx val="85438848"/>
        <c:crosses val="autoZero"/>
        <c:auto val="1"/>
        <c:lblAlgn val="ctr"/>
        <c:lblOffset val="100"/>
      </c:catAx>
      <c:valAx>
        <c:axId val="85438848"/>
        <c:scaling>
          <c:orientation val="minMax"/>
        </c:scaling>
        <c:axPos val="l"/>
        <c:majorGridlines/>
        <c:numFmt formatCode="General" sourceLinked="1"/>
        <c:tickLblPos val="nextTo"/>
        <c:txPr>
          <a:bodyPr/>
          <a:lstStyle/>
          <a:p>
            <a:pPr>
              <a:defRPr sz="2400" b="1"/>
            </a:pPr>
            <a:endParaRPr lang="pt-BR"/>
          </a:p>
        </c:txPr>
        <c:crossAx val="85424768"/>
        <c:crosses val="autoZero"/>
        <c:crossBetween val="between"/>
      </c:valAx>
      <c:spPr>
        <a:solidFill>
          <a:schemeClr val="bg1"/>
        </a:solidFill>
      </c:spPr>
    </c:plotArea>
    <c:plotVisOnly val="1"/>
  </c:chart>
  <c:externalData r:id="rId2"/>
</c:chartSpace>
</file>

<file path=ppt/charts/chart2.xml><?xml version="1.0" encoding="utf-8"?>
<c:chartSpace xmlns:c="http://schemas.openxmlformats.org/drawingml/2006/chart" xmlns:a="http://schemas.openxmlformats.org/drawingml/2006/main" xmlns:r="http://schemas.openxmlformats.org/officeDocument/2006/relationships">
  <c:date1904 val="1"/>
  <c:lang val="pt-BR"/>
  <c:chart>
    <c:title>
      <c:layout/>
      <c:txPr>
        <a:bodyPr/>
        <a:lstStyle/>
        <a:p>
          <a:pPr>
            <a:defRPr sz="2800"/>
          </a:pPr>
          <a:endParaRPr lang="pt-BR"/>
        </a:p>
      </c:txPr>
    </c:title>
    <c:plotArea>
      <c:layout/>
      <c:lineChart>
        <c:grouping val="standard"/>
        <c:ser>
          <c:idx val="0"/>
          <c:order val="0"/>
          <c:tx>
            <c:strRef>
              <c:f>'IND. 2'!$B$7</c:f>
              <c:strCache>
                <c:ptCount val="1"/>
                <c:pt idx="0">
                  <c:v>ICSAP</c:v>
                </c:pt>
              </c:strCache>
            </c:strRef>
          </c:tx>
          <c:spPr>
            <a:ln w="53975">
              <a:solidFill>
                <a:srgbClr val="FFC000"/>
              </a:solidFill>
            </a:ln>
          </c:spPr>
          <c:dLbls>
            <c:dLbl>
              <c:idx val="0"/>
              <c:layout>
                <c:manualLayout>
                  <c:x val="1.1111111111111101E-2"/>
                  <c:y val="8.7962962962963062E-2"/>
                </c:manualLayout>
              </c:layout>
              <c:dLblPos val="ctr"/>
              <c:showVal val="1"/>
            </c:dLbl>
            <c:dLbl>
              <c:idx val="1"/>
              <c:layout>
                <c:manualLayout>
                  <c:x val="0"/>
                  <c:y val="-6.0185185185185147E-2"/>
                </c:manualLayout>
              </c:layout>
              <c:dLblPos val="ctr"/>
              <c:showVal val="1"/>
            </c:dLbl>
            <c:dLbl>
              <c:idx val="2"/>
              <c:layout>
                <c:manualLayout>
                  <c:x val="0"/>
                  <c:y val="8.3333333333333343E-2"/>
                </c:manualLayout>
              </c:layout>
              <c:dLblPos val="ctr"/>
              <c:showVal val="1"/>
            </c:dLbl>
            <c:dLbl>
              <c:idx val="3"/>
              <c:layout>
                <c:manualLayout>
                  <c:x val="8.3333333333333367E-3"/>
                  <c:y val="-8.7962962962963062E-2"/>
                </c:manualLayout>
              </c:layout>
              <c:dLblPos val="ctr"/>
              <c:showVal val="1"/>
            </c:dLbl>
            <c:dLbl>
              <c:idx val="4"/>
              <c:layout>
                <c:manualLayout>
                  <c:x val="5.5555555555555046E-3"/>
                  <c:y val="8.7962962962963062E-2"/>
                </c:manualLayout>
              </c:layout>
              <c:dLblPos val="ctr"/>
              <c:showVal val="1"/>
            </c:dLbl>
            <c:dLbl>
              <c:idx val="5"/>
              <c:layout>
                <c:manualLayout>
                  <c:x val="0"/>
                  <c:y val="-6.4814814814814867E-2"/>
                </c:manualLayout>
              </c:layout>
              <c:dLblPos val="ctr"/>
              <c:showVal val="1"/>
            </c:dLbl>
            <c:dLbl>
              <c:idx val="6"/>
              <c:layout>
                <c:manualLayout>
                  <c:x val="1.3888888888888904E-2"/>
                  <c:y val="8.7962962962963062E-2"/>
                </c:manualLayout>
              </c:layout>
              <c:dLblPos val="ctr"/>
              <c:showVal val="1"/>
            </c:dLbl>
            <c:dLbl>
              <c:idx val="7"/>
              <c:layout>
                <c:manualLayout>
                  <c:x val="1.0185067526416028E-16"/>
                  <c:y val="-6.9444444444444503E-2"/>
                </c:manualLayout>
              </c:layout>
              <c:dLblPos val="ctr"/>
              <c:showVal val="1"/>
            </c:dLbl>
            <c:spPr>
              <a:ln>
                <a:solidFill>
                  <a:schemeClr val="accent1"/>
                </a:solidFill>
              </a:ln>
            </c:spPr>
            <c:txPr>
              <a:bodyPr/>
              <a:lstStyle/>
              <a:p>
                <a:pPr>
                  <a:defRPr sz="2800" b="1"/>
                </a:pPr>
                <a:endParaRPr lang="pt-BR"/>
              </a:p>
            </c:txPr>
            <c:dLblPos val="ctr"/>
            <c:showVal val="1"/>
          </c:dLbls>
          <c:cat>
            <c:strRef>
              <c:f>'IND. 2'!$C$6:$J$6</c:f>
              <c:strCache>
                <c:ptCount val="8"/>
                <c:pt idx="0">
                  <c:v>2008'</c:v>
                </c:pt>
                <c:pt idx="1">
                  <c:v>2009'</c:v>
                </c:pt>
                <c:pt idx="2">
                  <c:v>2010'</c:v>
                </c:pt>
                <c:pt idx="3">
                  <c:v>2011'</c:v>
                </c:pt>
                <c:pt idx="4">
                  <c:v>2012'</c:v>
                </c:pt>
                <c:pt idx="5">
                  <c:v>2013'</c:v>
                </c:pt>
                <c:pt idx="6">
                  <c:v>2014'</c:v>
                </c:pt>
                <c:pt idx="7">
                  <c:v>2015'</c:v>
                </c:pt>
              </c:strCache>
            </c:strRef>
          </c:cat>
          <c:val>
            <c:numRef>
              <c:f>'IND. 2'!$C$7:$J$7</c:f>
              <c:numCache>
                <c:formatCode>General</c:formatCode>
                <c:ptCount val="8"/>
                <c:pt idx="0">
                  <c:v>18.829999999999991</c:v>
                </c:pt>
                <c:pt idx="1">
                  <c:v>20.100000000000001</c:v>
                </c:pt>
                <c:pt idx="2">
                  <c:v>20.71</c:v>
                </c:pt>
                <c:pt idx="3">
                  <c:v>18.45</c:v>
                </c:pt>
                <c:pt idx="4">
                  <c:v>19.14</c:v>
                </c:pt>
                <c:pt idx="5">
                  <c:v>20.53</c:v>
                </c:pt>
                <c:pt idx="6">
                  <c:v>23.62</c:v>
                </c:pt>
                <c:pt idx="7">
                  <c:v>24.7</c:v>
                </c:pt>
              </c:numCache>
            </c:numRef>
          </c:val>
        </c:ser>
        <c:marker val="1"/>
        <c:axId val="84260352"/>
        <c:axId val="84261888"/>
      </c:lineChart>
      <c:catAx>
        <c:axId val="84260352"/>
        <c:scaling>
          <c:orientation val="minMax"/>
        </c:scaling>
        <c:axPos val="b"/>
        <c:tickLblPos val="nextTo"/>
        <c:txPr>
          <a:bodyPr/>
          <a:lstStyle/>
          <a:p>
            <a:pPr>
              <a:defRPr sz="2800" b="1"/>
            </a:pPr>
            <a:endParaRPr lang="pt-BR"/>
          </a:p>
        </c:txPr>
        <c:crossAx val="84261888"/>
        <c:crosses val="autoZero"/>
        <c:auto val="1"/>
        <c:lblAlgn val="ctr"/>
        <c:lblOffset val="100"/>
      </c:catAx>
      <c:valAx>
        <c:axId val="84261888"/>
        <c:scaling>
          <c:orientation val="minMax"/>
        </c:scaling>
        <c:axPos val="l"/>
        <c:majorGridlines/>
        <c:numFmt formatCode="General" sourceLinked="1"/>
        <c:tickLblPos val="nextTo"/>
        <c:txPr>
          <a:bodyPr/>
          <a:lstStyle/>
          <a:p>
            <a:pPr>
              <a:defRPr sz="2000"/>
            </a:pPr>
            <a:endParaRPr lang="pt-BR"/>
          </a:p>
        </c:txPr>
        <c:crossAx val="84260352"/>
        <c:crosses val="autoZero"/>
        <c:crossBetween val="between"/>
      </c:valAx>
    </c:plotArea>
    <c:legend>
      <c:legendPos val="r"/>
      <c:layout/>
    </c:legend>
    <c:plotVisOnly val="1"/>
  </c:chart>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pt-BR"/>
  <c:style val="8"/>
  <c:chart>
    <c:title>
      <c:layout/>
    </c:title>
    <c:plotArea>
      <c:layout>
        <c:manualLayout>
          <c:layoutTarget val="inner"/>
          <c:xMode val="edge"/>
          <c:yMode val="edge"/>
          <c:x val="6.1188735139179495E-2"/>
          <c:y val="0.11687657229245739"/>
          <c:w val="0.92731595236238928"/>
          <c:h val="0.73868776594216812"/>
        </c:manualLayout>
      </c:layout>
      <c:lineChart>
        <c:grouping val="standard"/>
        <c:ser>
          <c:idx val="0"/>
          <c:order val="0"/>
          <c:tx>
            <c:strRef>
              <c:f>'IND. 4'!$B$6</c:f>
              <c:strCache>
                <c:ptCount val="1"/>
                <c:pt idx="0">
                  <c:v>Proporção </c:v>
                </c:pt>
              </c:strCache>
            </c:strRef>
          </c:tx>
          <c:spPr>
            <a:ln w="63500">
              <a:solidFill>
                <a:srgbClr val="FFC000">
                  <a:alpha val="94000"/>
                </a:srgbClr>
              </a:solidFill>
            </a:ln>
          </c:spPr>
          <c:dLbls>
            <c:dLbl>
              <c:idx val="0"/>
              <c:layout>
                <c:manualLayout>
                  <c:x val="-2.4439918533604943E-2"/>
                  <c:y val="7.407407407407407E-2"/>
                </c:manualLayout>
              </c:layout>
              <c:showVal val="1"/>
            </c:dLbl>
            <c:dLbl>
              <c:idx val="1"/>
              <c:layout>
                <c:manualLayout>
                  <c:x val="-4.073319755600821E-2"/>
                  <c:y val="-4.663923182441701E-2"/>
                </c:manualLayout>
              </c:layout>
              <c:showVal val="1"/>
            </c:dLbl>
            <c:dLbl>
              <c:idx val="2"/>
              <c:layout>
                <c:manualLayout>
                  <c:x val="-2.8513238289205722E-2"/>
                  <c:y val="3.292181069958848E-2"/>
                </c:manualLayout>
              </c:layout>
              <c:showVal val="1"/>
            </c:dLbl>
            <c:dLbl>
              <c:idx val="3"/>
              <c:layout>
                <c:manualLayout>
                  <c:x val="-4.209097080787514E-2"/>
                  <c:y val="-4.1152263374485555E-2"/>
                </c:manualLayout>
              </c:layout>
              <c:showVal val="1"/>
            </c:dLbl>
            <c:dLbl>
              <c:idx val="4"/>
              <c:layout>
                <c:manualLayout>
                  <c:x val="-3.6659877800407366E-2"/>
                  <c:y val="3.8408779149519894E-2"/>
                </c:manualLayout>
              </c:layout>
              <c:showVal val="1"/>
            </c:dLbl>
            <c:dLbl>
              <c:idx val="5"/>
              <c:layout>
                <c:manualLayout>
                  <c:x val="-2.9871011541072617E-2"/>
                  <c:y val="-3.2921810699588452E-2"/>
                </c:manualLayout>
              </c:layout>
              <c:showVal val="1"/>
            </c:dLbl>
            <c:dLbl>
              <c:idx val="6"/>
              <c:layout>
                <c:manualLayout>
                  <c:x val="-3.6659877800407366E-2"/>
                  <c:y val="2.4691358024691384E-2"/>
                </c:manualLayout>
              </c:layout>
              <c:showVal val="1"/>
            </c:dLbl>
            <c:dLbl>
              <c:idx val="7"/>
              <c:layout>
                <c:manualLayout>
                  <c:x val="-2.9871011541072665E-2"/>
                  <c:y val="-4.938271604938279E-2"/>
                </c:manualLayout>
              </c:layout>
              <c:showVal val="1"/>
            </c:dLbl>
            <c:dLbl>
              <c:idx val="8"/>
              <c:layout>
                <c:manualLayout>
                  <c:x val="-4.073319755600821E-2"/>
                  <c:y val="3.0178326474622801E-2"/>
                </c:manualLayout>
              </c:layout>
              <c:showVal val="1"/>
            </c:dLbl>
            <c:dLbl>
              <c:idx val="9"/>
              <c:layout>
                <c:manualLayout>
                  <c:x val="-2.3082145281737951E-2"/>
                  <c:y val="-8.23045267489712E-3"/>
                </c:manualLayout>
              </c:layout>
              <c:showVal val="1"/>
            </c:dLbl>
            <c:dLbl>
              <c:idx val="10"/>
              <c:layout>
                <c:manualLayout>
                  <c:x val="-3.6659877800407366E-2"/>
                  <c:y val="-3.292181069958848E-2"/>
                </c:manualLayout>
              </c:layout>
              <c:showVal val="1"/>
            </c:dLbl>
            <c:txPr>
              <a:bodyPr/>
              <a:lstStyle/>
              <a:p>
                <a:pPr>
                  <a:defRPr sz="2400" b="1"/>
                </a:pPr>
                <a:endParaRPr lang="pt-BR"/>
              </a:p>
            </c:txPr>
            <c:showVal val="1"/>
          </c:dLbls>
          <c:trendline>
            <c:trendlineType val="linear"/>
          </c:trendline>
          <c:trendline>
            <c:trendlineType val="linear"/>
          </c:trendline>
          <c:cat>
            <c:strRef>
              <c:f>'IND. 4'!$C$5:$M$5</c:f>
              <c:strCache>
                <c:ptCount val="11"/>
                <c:pt idx="0">
                  <c:v>2005'</c:v>
                </c:pt>
                <c:pt idx="1">
                  <c:v>2006'</c:v>
                </c:pt>
                <c:pt idx="2">
                  <c:v>2007'</c:v>
                </c:pt>
                <c:pt idx="3">
                  <c:v>2008'</c:v>
                </c:pt>
                <c:pt idx="4">
                  <c:v>2009'</c:v>
                </c:pt>
                <c:pt idx="5">
                  <c:v>2010'</c:v>
                </c:pt>
                <c:pt idx="6">
                  <c:v>2011'</c:v>
                </c:pt>
                <c:pt idx="7">
                  <c:v>2012'</c:v>
                </c:pt>
                <c:pt idx="8">
                  <c:v>2013'</c:v>
                </c:pt>
                <c:pt idx="9">
                  <c:v>2014'</c:v>
                </c:pt>
                <c:pt idx="10">
                  <c:v>2015'</c:v>
                </c:pt>
              </c:strCache>
            </c:strRef>
          </c:cat>
          <c:val>
            <c:numRef>
              <c:f>'IND. 4'!$C$6:$M$6</c:f>
              <c:numCache>
                <c:formatCode>General</c:formatCode>
                <c:ptCount val="11"/>
                <c:pt idx="0">
                  <c:v>37.190000000000012</c:v>
                </c:pt>
                <c:pt idx="1">
                  <c:v>37.800000000000004</c:v>
                </c:pt>
                <c:pt idx="2">
                  <c:v>41.02</c:v>
                </c:pt>
                <c:pt idx="3">
                  <c:v>42.42</c:v>
                </c:pt>
                <c:pt idx="4">
                  <c:v>41.46</c:v>
                </c:pt>
                <c:pt idx="5">
                  <c:v>42.51</c:v>
                </c:pt>
                <c:pt idx="6">
                  <c:v>38.4</c:v>
                </c:pt>
                <c:pt idx="7">
                  <c:v>38.690000000000012</c:v>
                </c:pt>
                <c:pt idx="8">
                  <c:v>37.43</c:v>
                </c:pt>
                <c:pt idx="9">
                  <c:v>39.120000000000012</c:v>
                </c:pt>
                <c:pt idx="10">
                  <c:v>42.13</c:v>
                </c:pt>
              </c:numCache>
            </c:numRef>
          </c:val>
        </c:ser>
        <c:marker val="1"/>
        <c:axId val="84526592"/>
        <c:axId val="84528128"/>
      </c:lineChart>
      <c:catAx>
        <c:axId val="84526592"/>
        <c:scaling>
          <c:orientation val="minMax"/>
        </c:scaling>
        <c:axPos val="b"/>
        <c:tickLblPos val="nextTo"/>
        <c:txPr>
          <a:bodyPr/>
          <a:lstStyle/>
          <a:p>
            <a:pPr>
              <a:defRPr sz="2400" b="1"/>
            </a:pPr>
            <a:endParaRPr lang="pt-BR"/>
          </a:p>
        </c:txPr>
        <c:crossAx val="84528128"/>
        <c:crosses val="autoZero"/>
        <c:auto val="1"/>
        <c:lblAlgn val="ctr"/>
        <c:lblOffset val="100"/>
      </c:catAx>
      <c:valAx>
        <c:axId val="84528128"/>
        <c:scaling>
          <c:orientation val="minMax"/>
        </c:scaling>
        <c:axPos val="l"/>
        <c:majorGridlines/>
        <c:numFmt formatCode="General" sourceLinked="1"/>
        <c:tickLblPos val="nextTo"/>
        <c:txPr>
          <a:bodyPr/>
          <a:lstStyle/>
          <a:p>
            <a:pPr>
              <a:defRPr sz="2400" b="1"/>
            </a:pPr>
            <a:endParaRPr lang="pt-BR"/>
          </a:p>
        </c:txPr>
        <c:crossAx val="84526592"/>
        <c:crosses val="autoZero"/>
        <c:crossBetween val="between"/>
      </c:valAx>
    </c:plotArea>
    <c:legend>
      <c:legendPos val="r"/>
      <c:layout>
        <c:manualLayout>
          <c:xMode val="edge"/>
          <c:yMode val="edge"/>
          <c:x val="0.85676543151215079"/>
          <c:y val="0.73864340816103202"/>
          <c:w val="0.11454940790950846"/>
          <c:h val="0.12524873989360683"/>
        </c:manualLayout>
      </c:layout>
    </c:legend>
    <c:plotVisOnly val="1"/>
  </c:chart>
  <c:externalData r:id="rId1"/>
</c:chartSpace>
</file>

<file path=ppt/charts/chart4.xml><?xml version="1.0" encoding="utf-8"?>
<c:chartSpace xmlns:c="http://schemas.openxmlformats.org/drawingml/2006/chart" xmlns:a="http://schemas.openxmlformats.org/drawingml/2006/main" xmlns:r="http://schemas.openxmlformats.org/officeDocument/2006/relationships">
  <c:lang val="pt-BR"/>
  <c:chart>
    <c:title>
      <c:layout/>
    </c:title>
    <c:plotArea>
      <c:layout>
        <c:manualLayout>
          <c:layoutTarget val="inner"/>
          <c:xMode val="edge"/>
          <c:yMode val="edge"/>
          <c:x val="8.3284393488818734E-2"/>
          <c:y val="0.14150253201110011"/>
          <c:w val="0.91671560651118233"/>
          <c:h val="0.6370605076699869"/>
        </c:manualLayout>
      </c:layout>
      <c:lineChart>
        <c:grouping val="standard"/>
        <c:ser>
          <c:idx val="0"/>
          <c:order val="0"/>
          <c:tx>
            <c:strRef>
              <c:f>'IND. 6'!$A$20</c:f>
              <c:strCache>
                <c:ptCount val="1"/>
                <c:pt idx="0">
                  <c:v>Prop. Exod</c:v>
                </c:pt>
              </c:strCache>
            </c:strRef>
          </c:tx>
          <c:spPr>
            <a:ln w="76200">
              <a:solidFill>
                <a:srgbClr val="FFC000">
                  <a:alpha val="95000"/>
                </a:srgbClr>
              </a:solidFill>
            </a:ln>
          </c:spPr>
          <c:dLbls>
            <c:dLbl>
              <c:idx val="0"/>
              <c:layout>
                <c:manualLayout>
                  <c:x val="-2.8503562945368172E-2"/>
                  <c:y val="0.10062895296586892"/>
                </c:manualLayout>
              </c:layout>
              <c:showVal val="1"/>
            </c:dLbl>
            <c:dLbl>
              <c:idx val="1"/>
              <c:layout>
                <c:manualLayout>
                  <c:x val="-2.8503562945368172E-2"/>
                  <c:y val="-6.1495471256919926E-2"/>
                </c:manualLayout>
              </c:layout>
              <c:showVal val="1"/>
            </c:dLbl>
            <c:dLbl>
              <c:idx val="2"/>
              <c:layout>
                <c:manualLayout>
                  <c:x val="-2.6920031670625511E-2"/>
                  <c:y val="6.9881217337409027E-2"/>
                </c:manualLayout>
              </c:layout>
              <c:showVal val="1"/>
            </c:dLbl>
            <c:dLbl>
              <c:idx val="3"/>
              <c:layout>
                <c:manualLayout>
                  <c:x val="-3.3254156769596199E-2"/>
                  <c:y val="-4.1928730402445429E-2"/>
                </c:manualLayout>
              </c:layout>
              <c:showVal val="1"/>
            </c:dLbl>
            <c:dLbl>
              <c:idx val="4"/>
              <c:layout>
                <c:manualLayout>
                  <c:x val="-1.4251781472684086E-2"/>
                  <c:y val="8.1062212111394402E-2"/>
                </c:manualLayout>
              </c:layout>
              <c:showVal val="1"/>
            </c:dLbl>
            <c:dLbl>
              <c:idx val="5"/>
              <c:layout>
                <c:manualLayout>
                  <c:x val="-4.5922406967537646E-2"/>
                  <c:y val="-4.4723979095941821E-2"/>
                </c:manualLayout>
              </c:layout>
              <c:showVal val="1"/>
            </c:dLbl>
            <c:dLbl>
              <c:idx val="6"/>
              <c:layout>
                <c:manualLayout>
                  <c:x val="-3.6620298864706406E-2"/>
                  <c:y val="5.0314476482934488E-2"/>
                </c:manualLayout>
              </c:layout>
              <c:showVal val="1"/>
            </c:dLbl>
            <c:dLbl>
              <c:idx val="7"/>
              <c:layout>
                <c:manualLayout>
                  <c:x val="-1.5968062199164693E-2"/>
                  <c:y val="-5.5904973869927183E-2"/>
                </c:manualLayout>
              </c:layout>
              <c:showVal val="1"/>
            </c:dLbl>
            <c:dLbl>
              <c:idx val="8"/>
              <c:layout>
                <c:manualLayout>
                  <c:x val="-2.3566512794200273E-2"/>
                  <c:y val="4.1928730402445394E-2"/>
                </c:manualLayout>
              </c:layout>
              <c:showVal val="1"/>
            </c:dLbl>
            <c:dLbl>
              <c:idx val="9"/>
              <c:layout>
                <c:manualLayout>
                  <c:x val="-6.6533592496519564E-3"/>
                  <c:y val="-5.0314476482934488E-2"/>
                </c:manualLayout>
              </c:layout>
              <c:showVal val="1"/>
            </c:dLbl>
            <c:dLbl>
              <c:idx val="10"/>
              <c:layout>
                <c:manualLayout>
                  <c:x val="-1.9960077748955994E-2"/>
                  <c:y val="5.8700222563423526E-2"/>
                </c:manualLayout>
              </c:layout>
              <c:showVal val="1"/>
            </c:dLbl>
            <c:dLbl>
              <c:idx val="11"/>
              <c:layout>
                <c:manualLayout>
                  <c:x val="0"/>
                  <c:y val="-8.385746080489094E-3"/>
                </c:manualLayout>
              </c:layout>
              <c:showVal val="1"/>
            </c:dLbl>
            <c:dLbl>
              <c:idx val="12"/>
              <c:layout>
                <c:manualLayout>
                  <c:x val="-3.4597468098190171E-2"/>
                  <c:y val="-3.9133481708949022E-2"/>
                </c:manualLayout>
              </c:layout>
              <c:showVal val="1"/>
            </c:dLbl>
            <c:dLbl>
              <c:idx val="13"/>
              <c:layout>
                <c:manualLayout>
                  <c:x val="-7.9840310995823536E-3"/>
                  <c:y val="-2.515723824146723E-2"/>
                </c:manualLayout>
              </c:layout>
              <c:showVal val="1"/>
            </c:dLbl>
            <c:dLbl>
              <c:idx val="14"/>
              <c:layout>
                <c:manualLayout>
                  <c:x val="-2.9274780698468603E-2"/>
                  <c:y val="4.4723979095941821E-2"/>
                </c:manualLayout>
              </c:layout>
              <c:showVal val="1"/>
            </c:dLbl>
            <c:dLbl>
              <c:idx val="15"/>
              <c:layout>
                <c:manualLayout>
                  <c:x val="0"/>
                  <c:y val="-6.7085968643912613E-2"/>
                </c:manualLayout>
              </c:layout>
              <c:showVal val="1"/>
            </c:dLbl>
            <c:txPr>
              <a:bodyPr/>
              <a:lstStyle/>
              <a:p>
                <a:pPr>
                  <a:defRPr sz="2400" b="1"/>
                </a:pPr>
                <a:endParaRPr lang="pt-BR"/>
              </a:p>
            </c:txPr>
            <c:showVal val="1"/>
          </c:dLbls>
          <c:cat>
            <c:strRef>
              <c:f>'IND. 6'!$B$19:$Q$19</c:f>
              <c:strCache>
                <c:ptCount val="16"/>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strCache>
            </c:strRef>
          </c:cat>
          <c:val>
            <c:numRef>
              <c:f>'IND. 6'!$B$20:$Q$20</c:f>
              <c:numCache>
                <c:formatCode>General</c:formatCode>
                <c:ptCount val="16"/>
                <c:pt idx="0">
                  <c:v>8.0500000000000007</c:v>
                </c:pt>
                <c:pt idx="1">
                  <c:v>7.46</c:v>
                </c:pt>
                <c:pt idx="2">
                  <c:v>8.3800000000000008</c:v>
                </c:pt>
                <c:pt idx="3">
                  <c:v>8.14</c:v>
                </c:pt>
                <c:pt idx="4">
                  <c:v>9.2900000000000009</c:v>
                </c:pt>
                <c:pt idx="5">
                  <c:v>10.69</c:v>
                </c:pt>
                <c:pt idx="6">
                  <c:v>10.68</c:v>
                </c:pt>
                <c:pt idx="7">
                  <c:v>9.98</c:v>
                </c:pt>
                <c:pt idx="8">
                  <c:v>9.4700000000000006</c:v>
                </c:pt>
                <c:pt idx="9">
                  <c:v>9.26</c:v>
                </c:pt>
                <c:pt idx="10">
                  <c:v>8.7000000000000011</c:v>
                </c:pt>
                <c:pt idx="11">
                  <c:v>9.23</c:v>
                </c:pt>
                <c:pt idx="12">
                  <c:v>14.41</c:v>
                </c:pt>
                <c:pt idx="13">
                  <c:v>9.3700000000000028</c:v>
                </c:pt>
                <c:pt idx="14">
                  <c:v>8.09</c:v>
                </c:pt>
                <c:pt idx="15">
                  <c:v>8.0400000000000009</c:v>
                </c:pt>
              </c:numCache>
            </c:numRef>
          </c:val>
        </c:ser>
        <c:marker val="1"/>
        <c:axId val="84777984"/>
        <c:axId val="84787968"/>
      </c:lineChart>
      <c:catAx>
        <c:axId val="84777984"/>
        <c:scaling>
          <c:orientation val="minMax"/>
        </c:scaling>
        <c:axPos val="b"/>
        <c:tickLblPos val="nextTo"/>
        <c:txPr>
          <a:bodyPr/>
          <a:lstStyle/>
          <a:p>
            <a:pPr>
              <a:defRPr sz="2400"/>
            </a:pPr>
            <a:endParaRPr lang="pt-BR"/>
          </a:p>
        </c:txPr>
        <c:crossAx val="84787968"/>
        <c:crosses val="autoZero"/>
        <c:auto val="1"/>
        <c:lblAlgn val="ctr"/>
        <c:lblOffset val="100"/>
      </c:catAx>
      <c:valAx>
        <c:axId val="84787968"/>
        <c:scaling>
          <c:orientation val="minMax"/>
        </c:scaling>
        <c:axPos val="l"/>
        <c:majorGridlines/>
        <c:numFmt formatCode="General" sourceLinked="1"/>
        <c:tickLblPos val="nextTo"/>
        <c:txPr>
          <a:bodyPr/>
          <a:lstStyle/>
          <a:p>
            <a:pPr>
              <a:defRPr sz="2400"/>
            </a:pPr>
            <a:endParaRPr lang="pt-BR"/>
          </a:p>
        </c:txPr>
        <c:crossAx val="84777984"/>
        <c:crosses val="autoZero"/>
        <c:crossBetween val="between"/>
      </c:valAx>
    </c:plotArea>
    <c:legend>
      <c:legendPos val="r"/>
      <c:layout/>
    </c:legend>
    <c:plotVisOnly val="1"/>
  </c:chart>
  <c:externalData r:id="rId1"/>
</c:chartSpace>
</file>

<file path=ppt/charts/chart5.xml><?xml version="1.0" encoding="utf-8"?>
<c:chartSpace xmlns:c="http://schemas.openxmlformats.org/drawingml/2006/chart" xmlns:a="http://schemas.openxmlformats.org/drawingml/2006/main" xmlns:r="http://schemas.openxmlformats.org/officeDocument/2006/relationships">
  <c:lang val="pt-BR"/>
  <c:chart>
    <c:title>
      <c:layout/>
      <c:txPr>
        <a:bodyPr/>
        <a:lstStyle/>
        <a:p>
          <a:pPr>
            <a:defRPr sz="3200"/>
          </a:pPr>
          <a:endParaRPr lang="pt-BR"/>
        </a:p>
      </c:txPr>
    </c:title>
    <c:plotArea>
      <c:layout>
        <c:manualLayout>
          <c:layoutTarget val="inner"/>
          <c:xMode val="edge"/>
          <c:yMode val="edge"/>
          <c:x val="5.9626234600190703E-2"/>
          <c:y val="0.16610382429519305"/>
          <c:w val="0.92283002854149565"/>
          <c:h val="0.66314029881389036"/>
        </c:manualLayout>
      </c:layout>
      <c:lineChart>
        <c:grouping val="standard"/>
        <c:ser>
          <c:idx val="0"/>
          <c:order val="0"/>
          <c:tx>
            <c:strRef>
              <c:f>'IND. 18'!$B$8</c:f>
              <c:strCache>
                <c:ptCount val="1"/>
                <c:pt idx="0">
                  <c:v>Proporção </c:v>
                </c:pt>
              </c:strCache>
            </c:strRef>
          </c:tx>
          <c:spPr>
            <a:ln w="76200">
              <a:solidFill>
                <a:srgbClr val="FFC000">
                  <a:alpha val="95000"/>
                </a:srgbClr>
              </a:solidFill>
            </a:ln>
          </c:spPr>
          <c:dLbls>
            <c:dLbl>
              <c:idx val="0"/>
              <c:layout>
                <c:manualLayout>
                  <c:x val="-3.7974684710039341E-2"/>
                  <c:y val="9.3164313421739489E-2"/>
                </c:manualLayout>
              </c:layout>
              <c:showVal val="1"/>
            </c:dLbl>
            <c:dLbl>
              <c:idx val="1"/>
              <c:layout>
                <c:manualLayout>
                  <c:x val="-3.5864978902953606E-2"/>
                  <c:y val="7.3310423825887844E-2"/>
                </c:manualLayout>
              </c:layout>
              <c:showVal val="1"/>
            </c:dLbl>
            <c:dLbl>
              <c:idx val="2"/>
              <c:layout>
                <c:manualLayout>
                  <c:x val="-4.2194092827004218E-2"/>
                  <c:y val="-4.1237113402061855E-2"/>
                </c:manualLayout>
              </c:layout>
              <c:showVal val="1"/>
            </c:dLbl>
            <c:dLbl>
              <c:idx val="3"/>
              <c:layout>
                <c:manualLayout>
                  <c:x val="-4.2194092827004266E-2"/>
                  <c:y val="0.10080183276059565"/>
                </c:manualLayout>
              </c:layout>
              <c:showVal val="1"/>
            </c:dLbl>
            <c:dLbl>
              <c:idx val="4"/>
              <c:layout>
                <c:manualLayout>
                  <c:x val="-3.37552742616034E-2"/>
                  <c:y val="-8.2474226804123682E-2"/>
                </c:manualLayout>
              </c:layout>
              <c:showVal val="1"/>
            </c:dLbl>
            <c:dLbl>
              <c:idx val="5"/>
              <c:layout>
                <c:manualLayout>
                  <c:x val="-4.4303797468354514E-2"/>
                  <c:y val="8.2474226804123682E-2"/>
                </c:manualLayout>
              </c:layout>
              <c:showVal val="1"/>
            </c:dLbl>
            <c:dLbl>
              <c:idx val="6"/>
              <c:layout>
                <c:manualLayout>
                  <c:x val="-4.4303797468354431E-2"/>
                  <c:y val="-8.2474226804123682E-2"/>
                </c:manualLayout>
              </c:layout>
              <c:showVal val="1"/>
            </c:dLbl>
            <c:txPr>
              <a:bodyPr/>
              <a:lstStyle/>
              <a:p>
                <a:pPr>
                  <a:defRPr sz="2800" b="1"/>
                </a:pPr>
                <a:endParaRPr lang="pt-BR"/>
              </a:p>
            </c:txPr>
            <c:showVal val="1"/>
          </c:dLbls>
          <c:cat>
            <c:strRef>
              <c:f>'IND. 18'!$C$7:$J$7</c:f>
              <c:strCache>
                <c:ptCount val="8"/>
                <c:pt idx="0">
                  <c:v>2008'</c:v>
                </c:pt>
                <c:pt idx="1">
                  <c:v>2009'</c:v>
                </c:pt>
                <c:pt idx="2">
                  <c:v>2010'</c:v>
                </c:pt>
                <c:pt idx="3">
                  <c:v>2011'</c:v>
                </c:pt>
                <c:pt idx="4">
                  <c:v>2012'</c:v>
                </c:pt>
                <c:pt idx="5">
                  <c:v>2013'</c:v>
                </c:pt>
                <c:pt idx="6">
                  <c:v>2014'</c:v>
                </c:pt>
                <c:pt idx="7">
                  <c:v>2015'</c:v>
                </c:pt>
              </c:strCache>
            </c:strRef>
          </c:cat>
          <c:val>
            <c:numRef>
              <c:f>'IND. 18'!$C$8:$J$8</c:f>
              <c:numCache>
                <c:formatCode>General</c:formatCode>
                <c:ptCount val="8"/>
                <c:pt idx="0">
                  <c:v>0.59</c:v>
                </c:pt>
                <c:pt idx="1">
                  <c:v>0.59</c:v>
                </c:pt>
                <c:pt idx="2">
                  <c:v>0.54</c:v>
                </c:pt>
                <c:pt idx="3">
                  <c:v>0.52</c:v>
                </c:pt>
                <c:pt idx="4">
                  <c:v>0.45</c:v>
                </c:pt>
                <c:pt idx="5">
                  <c:v>0.4300000000000001</c:v>
                </c:pt>
                <c:pt idx="6">
                  <c:v>0.44</c:v>
                </c:pt>
                <c:pt idx="7">
                  <c:v>0.18000000000000005</c:v>
                </c:pt>
              </c:numCache>
            </c:numRef>
          </c:val>
        </c:ser>
        <c:marker val="1"/>
        <c:axId val="84907136"/>
        <c:axId val="84908672"/>
      </c:lineChart>
      <c:catAx>
        <c:axId val="84907136"/>
        <c:scaling>
          <c:orientation val="minMax"/>
        </c:scaling>
        <c:axPos val="b"/>
        <c:tickLblPos val="nextTo"/>
        <c:txPr>
          <a:bodyPr/>
          <a:lstStyle/>
          <a:p>
            <a:pPr>
              <a:defRPr sz="2800" b="1"/>
            </a:pPr>
            <a:endParaRPr lang="pt-BR"/>
          </a:p>
        </c:txPr>
        <c:crossAx val="84908672"/>
        <c:crosses val="autoZero"/>
        <c:auto val="1"/>
        <c:lblAlgn val="ctr"/>
        <c:lblOffset val="100"/>
      </c:catAx>
      <c:valAx>
        <c:axId val="84908672"/>
        <c:scaling>
          <c:orientation val="minMax"/>
        </c:scaling>
        <c:axPos val="l"/>
        <c:majorGridlines/>
        <c:numFmt formatCode="General" sourceLinked="1"/>
        <c:tickLblPos val="nextTo"/>
        <c:txPr>
          <a:bodyPr/>
          <a:lstStyle/>
          <a:p>
            <a:pPr>
              <a:defRPr sz="2000" b="1"/>
            </a:pPr>
            <a:endParaRPr lang="pt-BR"/>
          </a:p>
        </c:txPr>
        <c:crossAx val="84907136"/>
        <c:crosses val="autoZero"/>
        <c:crossBetween val="between"/>
      </c:valAx>
    </c:plotArea>
    <c:plotVisOnly val="1"/>
  </c:chart>
  <c:externalData r:id="rId1"/>
</c:chartSpace>
</file>

<file path=ppt/charts/chart6.xml><?xml version="1.0" encoding="utf-8"?>
<c:chartSpace xmlns:c="http://schemas.openxmlformats.org/drawingml/2006/chart" xmlns:a="http://schemas.openxmlformats.org/drawingml/2006/main" xmlns:r="http://schemas.openxmlformats.org/officeDocument/2006/relationships">
  <c:lang val="pt-BR"/>
  <c:chart>
    <c:title>
      <c:layout/>
    </c:title>
    <c:plotArea>
      <c:layout>
        <c:manualLayout>
          <c:layoutTarget val="inner"/>
          <c:xMode val="edge"/>
          <c:yMode val="edge"/>
          <c:x val="8.8248194375597347E-2"/>
          <c:y val="0.1484635619404048"/>
          <c:w val="0.8852131387937836"/>
          <c:h val="0.7059661394200758"/>
        </c:manualLayout>
      </c:layout>
      <c:lineChart>
        <c:grouping val="standard"/>
        <c:ser>
          <c:idx val="0"/>
          <c:order val="0"/>
          <c:tx>
            <c:strRef>
              <c:f>'IND. 19'!$B$10</c:f>
              <c:strCache>
                <c:ptCount val="1"/>
                <c:pt idx="0">
                  <c:v>Proporção </c:v>
                </c:pt>
              </c:strCache>
            </c:strRef>
          </c:tx>
          <c:spPr>
            <a:ln w="76200">
              <a:solidFill>
                <a:srgbClr val="FFC000">
                  <a:alpha val="88000"/>
                </a:srgbClr>
              </a:solidFill>
            </a:ln>
          </c:spPr>
          <c:dLbls>
            <c:dLbl>
              <c:idx val="0"/>
              <c:layout>
                <c:manualLayout>
                  <c:x val="-6.666666666666668E-2"/>
                  <c:y val="0.12962962962962943"/>
                </c:manualLayout>
              </c:layout>
              <c:showVal val="1"/>
            </c:dLbl>
            <c:dLbl>
              <c:idx val="1"/>
              <c:layout>
                <c:manualLayout>
                  <c:x val="-4.1412572756082483E-2"/>
                  <c:y val="6.0960073845914828E-2"/>
                </c:manualLayout>
              </c:layout>
              <c:showVal val="1"/>
            </c:dLbl>
            <c:dLbl>
              <c:idx val="2"/>
              <c:layout>
                <c:manualLayout>
                  <c:x val="-4.3336906979259127E-2"/>
                  <c:y val="-6.1081367006904363E-2"/>
                </c:manualLayout>
              </c:layout>
              <c:showVal val="1"/>
            </c:dLbl>
            <c:dLbl>
              <c:idx val="3"/>
              <c:layout>
                <c:manualLayout>
                  <c:x val="-6.3888888888888939E-2"/>
                  <c:y val="-8.3333333333333343E-2"/>
                </c:manualLayout>
              </c:layout>
              <c:showVal val="1"/>
            </c:dLbl>
            <c:dLbl>
              <c:idx val="4"/>
              <c:layout>
                <c:manualLayout>
                  <c:x val="-4.7222222222222263E-2"/>
                  <c:y val="9.2592592592592754E-2"/>
                </c:manualLayout>
              </c:layout>
              <c:showVal val="1"/>
            </c:dLbl>
            <c:dLbl>
              <c:idx val="5"/>
              <c:layout>
                <c:manualLayout>
                  <c:x val="-1.666666666666668E-2"/>
                  <c:y val="8.3333333333333343E-2"/>
                </c:manualLayout>
              </c:layout>
              <c:showVal val="1"/>
            </c:dLbl>
            <c:txPr>
              <a:bodyPr/>
              <a:lstStyle/>
              <a:p>
                <a:pPr>
                  <a:defRPr b="1"/>
                </a:pPr>
                <a:endParaRPr lang="pt-BR"/>
              </a:p>
            </c:txPr>
            <c:showVal val="1"/>
          </c:dLbls>
          <c:cat>
            <c:strRef>
              <c:f>'IND. 19'!$C$9:$H$9</c:f>
              <c:strCache>
                <c:ptCount val="6"/>
                <c:pt idx="0">
                  <c:v>2010'</c:v>
                </c:pt>
                <c:pt idx="1">
                  <c:v>2011'</c:v>
                </c:pt>
                <c:pt idx="2">
                  <c:v>2012'</c:v>
                </c:pt>
                <c:pt idx="3">
                  <c:v>2013'</c:v>
                </c:pt>
                <c:pt idx="4">
                  <c:v>2014'</c:v>
                </c:pt>
                <c:pt idx="5">
                  <c:v>2015'</c:v>
                </c:pt>
              </c:strCache>
            </c:strRef>
          </c:cat>
          <c:val>
            <c:numRef>
              <c:f>'IND. 19'!$C$10:$H$10</c:f>
              <c:numCache>
                <c:formatCode>General</c:formatCode>
                <c:ptCount val="6"/>
                <c:pt idx="0">
                  <c:v>0.25</c:v>
                </c:pt>
                <c:pt idx="1">
                  <c:v>0.26</c:v>
                </c:pt>
                <c:pt idx="2">
                  <c:v>0.27</c:v>
                </c:pt>
                <c:pt idx="3">
                  <c:v>0.3000000000000001</c:v>
                </c:pt>
                <c:pt idx="4">
                  <c:v>0.22</c:v>
                </c:pt>
                <c:pt idx="5">
                  <c:v>0.22</c:v>
                </c:pt>
              </c:numCache>
            </c:numRef>
          </c:val>
        </c:ser>
        <c:marker val="1"/>
        <c:axId val="84826752"/>
        <c:axId val="84849024"/>
      </c:lineChart>
      <c:dateAx>
        <c:axId val="84826752"/>
        <c:scaling>
          <c:orientation val="minMax"/>
        </c:scaling>
        <c:axPos val="b"/>
        <c:tickLblPos val="nextTo"/>
        <c:txPr>
          <a:bodyPr/>
          <a:lstStyle/>
          <a:p>
            <a:pPr>
              <a:defRPr b="1"/>
            </a:pPr>
            <a:endParaRPr lang="pt-BR"/>
          </a:p>
        </c:txPr>
        <c:crossAx val="84849024"/>
        <c:crosses val="autoZero"/>
        <c:lblOffset val="100"/>
        <c:baseTimeUnit val="days"/>
      </c:dateAx>
      <c:valAx>
        <c:axId val="84849024"/>
        <c:scaling>
          <c:orientation val="minMax"/>
        </c:scaling>
        <c:axPos val="l"/>
        <c:majorGridlines/>
        <c:numFmt formatCode="General" sourceLinked="1"/>
        <c:tickLblPos val="nextTo"/>
        <c:txPr>
          <a:bodyPr/>
          <a:lstStyle/>
          <a:p>
            <a:pPr>
              <a:defRPr b="1"/>
            </a:pPr>
            <a:endParaRPr lang="pt-BR"/>
          </a:p>
        </c:txPr>
        <c:crossAx val="84826752"/>
        <c:crossesAt val="1"/>
        <c:crossBetween val="between"/>
      </c:valAx>
    </c:plotArea>
    <c:legend>
      <c:legendPos val="r"/>
      <c:layout>
        <c:manualLayout>
          <c:xMode val="edge"/>
          <c:yMode val="edge"/>
          <c:x val="0.82357131473024647"/>
          <c:y val="0.75730301175316073"/>
          <c:w val="0.15783767523079109"/>
          <c:h val="8.1447075048402734E-2"/>
        </c:manualLayout>
      </c:layout>
    </c:legend>
    <c:plotVisOnly val="1"/>
  </c:chart>
  <c:txPr>
    <a:bodyPr/>
    <a:lstStyle/>
    <a:p>
      <a:pPr>
        <a:defRPr sz="2400"/>
      </a:pPr>
      <a:endParaRPr lang="pt-BR"/>
    </a:p>
  </c:txPr>
  <c:externalData r:id="rId1"/>
</c:chartSpace>
</file>

<file path=ppt/charts/chart7.xml><?xml version="1.0" encoding="utf-8"?>
<c:chartSpace xmlns:c="http://schemas.openxmlformats.org/drawingml/2006/chart" xmlns:a="http://schemas.openxmlformats.org/drawingml/2006/main" xmlns:r="http://schemas.openxmlformats.org/officeDocument/2006/relationships">
  <c:date1904 val="1"/>
  <c:lang val="pt-BR"/>
  <c:chart>
    <c:title>
      <c:layout/>
      <c:txPr>
        <a:bodyPr/>
        <a:lstStyle/>
        <a:p>
          <a:pPr>
            <a:defRPr sz="3200"/>
          </a:pPr>
          <a:endParaRPr lang="pt-BR"/>
        </a:p>
      </c:txPr>
    </c:title>
    <c:plotArea>
      <c:layout>
        <c:manualLayout>
          <c:layoutTarget val="inner"/>
          <c:xMode val="edge"/>
          <c:yMode val="edge"/>
          <c:x val="8.4488407699037621E-2"/>
          <c:y val="0.19480351414406533"/>
          <c:w val="0.8467615923009626"/>
          <c:h val="0.65482210557013754"/>
        </c:manualLayout>
      </c:layout>
      <c:lineChart>
        <c:grouping val="standard"/>
        <c:ser>
          <c:idx val="0"/>
          <c:order val="0"/>
          <c:tx>
            <c:strRef>
              <c:f>'IND. 21'!$B$6</c:f>
              <c:strCache>
                <c:ptCount val="1"/>
                <c:pt idx="0">
                  <c:v>Propoção</c:v>
                </c:pt>
              </c:strCache>
            </c:strRef>
          </c:tx>
          <c:spPr>
            <a:ln w="76200">
              <a:solidFill>
                <a:srgbClr val="FFC000"/>
              </a:solidFill>
            </a:ln>
          </c:spPr>
          <c:dLbls>
            <c:dLbl>
              <c:idx val="0"/>
              <c:layout>
                <c:manualLayout>
                  <c:x val="-4.0293131586376034E-2"/>
                  <c:y val="-0.10799023923926447"/>
                </c:manualLayout>
              </c:layout>
              <c:showVal val="1"/>
            </c:dLbl>
            <c:dLbl>
              <c:idx val="1"/>
              <c:layout>
                <c:manualLayout>
                  <c:x val="-4.2640420897886923E-2"/>
                  <c:y val="0.11075612353567629"/>
                </c:manualLayout>
              </c:layout>
              <c:showVal val="1"/>
            </c:dLbl>
            <c:dLbl>
              <c:idx val="2"/>
              <c:layout>
                <c:manualLayout>
                  <c:x val="-4.4280437086267173E-2"/>
                  <c:y val="-0.10223642172523978"/>
                </c:manualLayout>
              </c:layout>
              <c:showVal val="1"/>
            </c:dLbl>
            <c:dLbl>
              <c:idx val="3"/>
              <c:layout>
                <c:manualLayout>
                  <c:x val="-5.4120534216548846E-2"/>
                  <c:y val="0.10649627263045804"/>
                </c:manualLayout>
              </c:layout>
              <c:showVal val="1"/>
            </c:dLbl>
            <c:dLbl>
              <c:idx val="4"/>
              <c:layout>
                <c:manualLayout>
                  <c:x val="-2.9520291390844777E-2"/>
                  <c:y val="-8.0937167199148188E-2"/>
                </c:manualLayout>
              </c:layout>
              <c:showVal val="1"/>
            </c:dLbl>
            <c:dLbl>
              <c:idx val="5"/>
              <c:layout>
                <c:manualLayout>
                  <c:x val="-3.116030757922509E-2"/>
                  <c:y val="9.3716719914803001E-2"/>
                </c:manualLayout>
              </c:layout>
              <c:showVal val="1"/>
            </c:dLbl>
            <c:dLbl>
              <c:idx val="6"/>
              <c:layout>
                <c:manualLayout>
                  <c:x val="-9.8400971302816023E-3"/>
                  <c:y val="8.9456869009584772E-2"/>
                </c:manualLayout>
              </c:layout>
              <c:showVal val="1"/>
            </c:dLbl>
            <c:dLbl>
              <c:idx val="7"/>
              <c:layout>
                <c:manualLayout>
                  <c:x val="-2.4600242825704024E-2"/>
                  <c:y val="-5.5378061767838126E-2"/>
                </c:manualLayout>
              </c:layout>
              <c:showVal val="1"/>
            </c:dLbl>
            <c:txPr>
              <a:bodyPr/>
              <a:lstStyle/>
              <a:p>
                <a:pPr>
                  <a:defRPr sz="2000" b="1"/>
                </a:pPr>
                <a:endParaRPr lang="pt-BR"/>
              </a:p>
            </c:txPr>
            <c:showVal val="1"/>
          </c:dLbls>
          <c:cat>
            <c:strRef>
              <c:f>'IND. 21'!$C$5:$J$5</c:f>
              <c:strCache>
                <c:ptCount val="8"/>
                <c:pt idx="0">
                  <c:v>2008'</c:v>
                </c:pt>
                <c:pt idx="1">
                  <c:v>2009'</c:v>
                </c:pt>
                <c:pt idx="2">
                  <c:v>2010'</c:v>
                </c:pt>
                <c:pt idx="3">
                  <c:v>2011'</c:v>
                </c:pt>
                <c:pt idx="4">
                  <c:v>2012'</c:v>
                </c:pt>
                <c:pt idx="5">
                  <c:v>2013'</c:v>
                </c:pt>
                <c:pt idx="6">
                  <c:v>2014'</c:v>
                </c:pt>
                <c:pt idx="7">
                  <c:v>2015'</c:v>
                </c:pt>
              </c:strCache>
            </c:strRef>
          </c:cat>
          <c:val>
            <c:numRef>
              <c:f>'IND. 21'!$C$6:$J$6</c:f>
              <c:numCache>
                <c:formatCode>General</c:formatCode>
                <c:ptCount val="8"/>
                <c:pt idx="0">
                  <c:v>83.34</c:v>
                </c:pt>
                <c:pt idx="1">
                  <c:v>82.410000000000025</c:v>
                </c:pt>
                <c:pt idx="2">
                  <c:v>82.84</c:v>
                </c:pt>
                <c:pt idx="3">
                  <c:v>82.52</c:v>
                </c:pt>
                <c:pt idx="4">
                  <c:v>78.989999999999995</c:v>
                </c:pt>
                <c:pt idx="5">
                  <c:v>79.19</c:v>
                </c:pt>
                <c:pt idx="6">
                  <c:v>78.679999999999978</c:v>
                </c:pt>
                <c:pt idx="7">
                  <c:v>80</c:v>
                </c:pt>
              </c:numCache>
            </c:numRef>
          </c:val>
        </c:ser>
        <c:marker val="1"/>
        <c:axId val="85033728"/>
        <c:axId val="85035264"/>
      </c:lineChart>
      <c:catAx>
        <c:axId val="85033728"/>
        <c:scaling>
          <c:orientation val="minMax"/>
        </c:scaling>
        <c:axPos val="b"/>
        <c:tickLblPos val="nextTo"/>
        <c:txPr>
          <a:bodyPr/>
          <a:lstStyle/>
          <a:p>
            <a:pPr>
              <a:defRPr sz="2400" b="1"/>
            </a:pPr>
            <a:endParaRPr lang="pt-BR"/>
          </a:p>
        </c:txPr>
        <c:crossAx val="85035264"/>
        <c:crosses val="autoZero"/>
        <c:auto val="1"/>
        <c:lblAlgn val="ctr"/>
        <c:lblOffset val="100"/>
      </c:catAx>
      <c:valAx>
        <c:axId val="85035264"/>
        <c:scaling>
          <c:orientation val="minMax"/>
        </c:scaling>
        <c:axPos val="l"/>
        <c:majorGridlines/>
        <c:numFmt formatCode="General" sourceLinked="1"/>
        <c:tickLblPos val="nextTo"/>
        <c:txPr>
          <a:bodyPr/>
          <a:lstStyle/>
          <a:p>
            <a:pPr>
              <a:defRPr sz="2400" b="1"/>
            </a:pPr>
            <a:endParaRPr lang="pt-BR"/>
          </a:p>
        </c:txPr>
        <c:crossAx val="85033728"/>
        <c:crosses val="autoZero"/>
        <c:crossBetween val="between"/>
      </c:valAx>
    </c:plotArea>
    <c:legend>
      <c:legendPos val="r"/>
      <c:layout>
        <c:manualLayout>
          <c:xMode val="edge"/>
          <c:yMode val="edge"/>
          <c:x val="0.86517081563415488"/>
          <c:y val="0.77391417168754628"/>
          <c:w val="0.10899721191841844"/>
          <c:h val="6.4466714387974286E-2"/>
        </c:manualLayout>
      </c:layout>
      <c:txPr>
        <a:bodyPr/>
        <a:lstStyle/>
        <a:p>
          <a:pPr>
            <a:defRPr sz="1800"/>
          </a:pPr>
          <a:endParaRPr lang="pt-BR"/>
        </a:p>
      </c:txPr>
    </c:legend>
    <c:plotVisOnly val="1"/>
  </c:chart>
  <c:externalData r:id="rId1"/>
</c:chartSpace>
</file>

<file path=ppt/charts/chart8.xml><?xml version="1.0" encoding="utf-8"?>
<c:chartSpace xmlns:c="http://schemas.openxmlformats.org/drawingml/2006/chart" xmlns:a="http://schemas.openxmlformats.org/drawingml/2006/main" xmlns:r="http://schemas.openxmlformats.org/officeDocument/2006/relationships">
  <c:date1904 val="1"/>
  <c:lang val="pt-BR"/>
  <c:chart>
    <c:title>
      <c:layout/>
    </c:title>
    <c:plotArea>
      <c:layout/>
      <c:lineChart>
        <c:grouping val="standard"/>
        <c:ser>
          <c:idx val="0"/>
          <c:order val="0"/>
          <c:tx>
            <c:strRef>
              <c:f>'IND. 23'!$C$21</c:f>
              <c:strCache>
                <c:ptCount val="1"/>
                <c:pt idx="0">
                  <c:v>ÓBITOS MATERNOS</c:v>
                </c:pt>
              </c:strCache>
            </c:strRef>
          </c:tx>
          <c:spPr>
            <a:ln w="76200">
              <a:solidFill>
                <a:srgbClr val="FFC000"/>
              </a:solidFill>
            </a:ln>
          </c:spPr>
          <c:dPt>
            <c:idx val="0"/>
          </c:dPt>
          <c:dLbls>
            <c:dLbl>
              <c:idx val="0"/>
              <c:layout/>
              <c:dLblPos val="t"/>
              <c:showVal val="1"/>
            </c:dLbl>
            <c:showVal val="1"/>
          </c:dLbls>
          <c:trendline>
            <c:trendlineType val="linear"/>
          </c:trendline>
          <c:cat>
            <c:strRef>
              <c:f>'IND. 23'!$D$20:$M$20</c:f>
              <c:strCache>
                <c:ptCount val="10"/>
                <c:pt idx="0">
                  <c:v>2006'</c:v>
                </c:pt>
                <c:pt idx="1">
                  <c:v>2007'</c:v>
                </c:pt>
                <c:pt idx="2">
                  <c:v>2008'</c:v>
                </c:pt>
                <c:pt idx="3">
                  <c:v>2009'</c:v>
                </c:pt>
                <c:pt idx="4">
                  <c:v>2010'</c:v>
                </c:pt>
                <c:pt idx="5">
                  <c:v>2011'</c:v>
                </c:pt>
                <c:pt idx="6">
                  <c:v>2012'</c:v>
                </c:pt>
                <c:pt idx="7">
                  <c:v>2013'</c:v>
                </c:pt>
                <c:pt idx="8">
                  <c:v>2014'</c:v>
                </c:pt>
                <c:pt idx="9">
                  <c:v>2015'</c:v>
                </c:pt>
              </c:strCache>
            </c:strRef>
          </c:cat>
          <c:val>
            <c:numRef>
              <c:f>'IND. 23'!$D$21:$M$21</c:f>
              <c:numCache>
                <c:formatCode>General</c:formatCode>
                <c:ptCount val="10"/>
                <c:pt idx="0">
                  <c:v>7</c:v>
                </c:pt>
                <c:pt idx="1">
                  <c:v>6</c:v>
                </c:pt>
                <c:pt idx="2">
                  <c:v>4</c:v>
                </c:pt>
                <c:pt idx="3">
                  <c:v>8</c:v>
                </c:pt>
                <c:pt idx="4">
                  <c:v>2</c:v>
                </c:pt>
                <c:pt idx="5">
                  <c:v>5</c:v>
                </c:pt>
                <c:pt idx="6">
                  <c:v>5</c:v>
                </c:pt>
                <c:pt idx="7">
                  <c:v>9</c:v>
                </c:pt>
                <c:pt idx="8">
                  <c:v>9</c:v>
                </c:pt>
                <c:pt idx="9">
                  <c:v>6</c:v>
                </c:pt>
              </c:numCache>
            </c:numRef>
          </c:val>
        </c:ser>
        <c:marker val="1"/>
        <c:axId val="84992000"/>
        <c:axId val="84993536"/>
      </c:lineChart>
      <c:catAx>
        <c:axId val="84992000"/>
        <c:scaling>
          <c:orientation val="minMax"/>
        </c:scaling>
        <c:axPos val="b"/>
        <c:tickLblPos val="nextTo"/>
        <c:crossAx val="84993536"/>
        <c:crosses val="autoZero"/>
        <c:auto val="1"/>
        <c:lblAlgn val="ctr"/>
        <c:lblOffset val="100"/>
      </c:catAx>
      <c:valAx>
        <c:axId val="84993536"/>
        <c:scaling>
          <c:orientation val="minMax"/>
        </c:scaling>
        <c:axPos val="l"/>
        <c:majorGridlines/>
        <c:numFmt formatCode="General" sourceLinked="1"/>
        <c:tickLblPos val="nextTo"/>
        <c:crossAx val="84992000"/>
        <c:crosses val="autoZero"/>
        <c:crossBetween val="between"/>
      </c:valAx>
      <c:spPr>
        <a:gradFill>
          <a:gsLst>
            <a:gs pos="0">
              <a:schemeClr val="accent1">
                <a:lumMod val="20000"/>
                <a:lumOff val="80000"/>
              </a:schemeClr>
            </a:gs>
            <a:gs pos="50000">
              <a:srgbClr val="5B9BD5">
                <a:tint val="44500"/>
                <a:satMod val="160000"/>
              </a:srgbClr>
            </a:gs>
            <a:gs pos="100000">
              <a:srgbClr val="5B9BD5">
                <a:tint val="23500"/>
                <a:satMod val="160000"/>
              </a:srgbClr>
            </a:gs>
          </a:gsLst>
          <a:lin ang="5400000" scaled="0"/>
        </a:gradFill>
      </c:spPr>
    </c:plotArea>
    <c:plotVisOnly val="1"/>
  </c:chart>
  <c:txPr>
    <a:bodyPr/>
    <a:lstStyle/>
    <a:p>
      <a:pPr>
        <a:defRPr sz="2400"/>
      </a:pPr>
      <a:endParaRPr lang="pt-BR"/>
    </a:p>
  </c:txPr>
  <c:externalData r:id="rId1"/>
</c:chartSpace>
</file>

<file path=ppt/charts/chart9.xml><?xml version="1.0" encoding="utf-8"?>
<c:chartSpace xmlns:c="http://schemas.openxmlformats.org/drawingml/2006/chart" xmlns:a="http://schemas.openxmlformats.org/drawingml/2006/main" xmlns:r="http://schemas.openxmlformats.org/officeDocument/2006/relationships">
  <c:date1904 val="1"/>
  <c:lang val="pt-BR"/>
  <c:chart>
    <c:plotArea>
      <c:layout>
        <c:manualLayout>
          <c:layoutTarget val="inner"/>
          <c:xMode val="edge"/>
          <c:yMode val="edge"/>
          <c:x val="9.0238407699037626E-2"/>
          <c:y val="5.1400554097404488E-2"/>
          <c:w val="0.88988916208158564"/>
          <c:h val="0.81741151193683459"/>
        </c:manualLayout>
      </c:layout>
      <c:lineChart>
        <c:grouping val="standard"/>
        <c:ser>
          <c:idx val="0"/>
          <c:order val="0"/>
          <c:tx>
            <c:strRef>
              <c:f>'IND. 28'!$C$8</c:f>
              <c:strCache>
                <c:ptCount val="1"/>
                <c:pt idx="0">
                  <c:v>Sífilis Gestantes</c:v>
                </c:pt>
              </c:strCache>
            </c:strRef>
          </c:tx>
          <c:spPr>
            <a:ln w="76200">
              <a:solidFill>
                <a:srgbClr val="FFC000"/>
              </a:solidFill>
            </a:ln>
          </c:spPr>
          <c:dPt>
            <c:idx val="0"/>
          </c:dPt>
          <c:dPt>
            <c:idx val="1"/>
          </c:dPt>
          <c:dLbls>
            <c:txPr>
              <a:bodyPr/>
              <a:lstStyle/>
              <a:p>
                <a:pPr>
                  <a:defRPr sz="2400" b="1"/>
                </a:pPr>
                <a:endParaRPr lang="pt-BR"/>
              </a:p>
            </c:txPr>
            <c:dLblPos val="t"/>
            <c:showVal val="1"/>
          </c:dLbls>
          <c:cat>
            <c:strRef>
              <c:f>'IND. 28'!$D$7:$I$7</c:f>
              <c:strCache>
                <c:ptCount val="6"/>
                <c:pt idx="0">
                  <c:v>2010'</c:v>
                </c:pt>
                <c:pt idx="1">
                  <c:v>2011'</c:v>
                </c:pt>
                <c:pt idx="2">
                  <c:v>2012'</c:v>
                </c:pt>
                <c:pt idx="3">
                  <c:v>2013'</c:v>
                </c:pt>
                <c:pt idx="4">
                  <c:v>2014'</c:v>
                </c:pt>
                <c:pt idx="5">
                  <c:v>2015'</c:v>
                </c:pt>
              </c:strCache>
            </c:strRef>
          </c:cat>
          <c:val>
            <c:numRef>
              <c:f>'IND. 28'!$D$8:$I$8</c:f>
              <c:numCache>
                <c:formatCode>General</c:formatCode>
                <c:ptCount val="6"/>
                <c:pt idx="0">
                  <c:v>21</c:v>
                </c:pt>
                <c:pt idx="1">
                  <c:v>98</c:v>
                </c:pt>
                <c:pt idx="2">
                  <c:v>142</c:v>
                </c:pt>
                <c:pt idx="3">
                  <c:v>169</c:v>
                </c:pt>
                <c:pt idx="4">
                  <c:v>271</c:v>
                </c:pt>
                <c:pt idx="5">
                  <c:v>269</c:v>
                </c:pt>
              </c:numCache>
            </c:numRef>
          </c:val>
        </c:ser>
        <c:ser>
          <c:idx val="1"/>
          <c:order val="1"/>
          <c:tx>
            <c:strRef>
              <c:f>'IND. 28'!$C$9</c:f>
              <c:strCache>
                <c:ptCount val="1"/>
                <c:pt idx="0">
                  <c:v>Sífilis congênita</c:v>
                </c:pt>
              </c:strCache>
            </c:strRef>
          </c:tx>
          <c:spPr>
            <a:ln w="76200"/>
          </c:spPr>
          <c:dLbls>
            <c:txPr>
              <a:bodyPr/>
              <a:lstStyle/>
              <a:p>
                <a:pPr>
                  <a:defRPr sz="2400" b="1"/>
                </a:pPr>
                <a:endParaRPr lang="pt-BR"/>
              </a:p>
            </c:txPr>
            <c:dLblPos val="b"/>
            <c:showVal val="1"/>
          </c:dLbls>
          <c:cat>
            <c:strRef>
              <c:f>'IND. 28'!$D$7:$I$7</c:f>
              <c:strCache>
                <c:ptCount val="6"/>
                <c:pt idx="0">
                  <c:v>2010'</c:v>
                </c:pt>
                <c:pt idx="1">
                  <c:v>2011'</c:v>
                </c:pt>
                <c:pt idx="2">
                  <c:v>2012'</c:v>
                </c:pt>
                <c:pt idx="3">
                  <c:v>2013'</c:v>
                </c:pt>
                <c:pt idx="4">
                  <c:v>2014'</c:v>
                </c:pt>
                <c:pt idx="5">
                  <c:v>2015'</c:v>
                </c:pt>
              </c:strCache>
            </c:strRef>
          </c:cat>
          <c:val>
            <c:numRef>
              <c:f>'IND. 28'!$D$9:$I$9</c:f>
              <c:numCache>
                <c:formatCode>General</c:formatCode>
                <c:ptCount val="6"/>
                <c:pt idx="0">
                  <c:v>14</c:v>
                </c:pt>
                <c:pt idx="1">
                  <c:v>21</c:v>
                </c:pt>
                <c:pt idx="2">
                  <c:v>30</c:v>
                </c:pt>
                <c:pt idx="3">
                  <c:v>59</c:v>
                </c:pt>
                <c:pt idx="4">
                  <c:v>71</c:v>
                </c:pt>
                <c:pt idx="5">
                  <c:v>86</c:v>
                </c:pt>
              </c:numCache>
            </c:numRef>
          </c:val>
        </c:ser>
        <c:marker val="1"/>
        <c:axId val="85114240"/>
        <c:axId val="85116032"/>
      </c:lineChart>
      <c:catAx>
        <c:axId val="85114240"/>
        <c:scaling>
          <c:orientation val="minMax"/>
        </c:scaling>
        <c:axPos val="b"/>
        <c:tickLblPos val="nextTo"/>
        <c:txPr>
          <a:bodyPr/>
          <a:lstStyle/>
          <a:p>
            <a:pPr>
              <a:defRPr sz="2400" b="1"/>
            </a:pPr>
            <a:endParaRPr lang="pt-BR"/>
          </a:p>
        </c:txPr>
        <c:crossAx val="85116032"/>
        <c:crosses val="autoZero"/>
        <c:auto val="1"/>
        <c:lblAlgn val="ctr"/>
        <c:lblOffset val="100"/>
      </c:catAx>
      <c:valAx>
        <c:axId val="85116032"/>
        <c:scaling>
          <c:orientation val="minMax"/>
        </c:scaling>
        <c:axPos val="l"/>
        <c:majorGridlines/>
        <c:numFmt formatCode="General" sourceLinked="1"/>
        <c:tickLblPos val="nextTo"/>
        <c:txPr>
          <a:bodyPr/>
          <a:lstStyle/>
          <a:p>
            <a:pPr>
              <a:defRPr sz="2400" b="1"/>
            </a:pPr>
            <a:endParaRPr lang="pt-BR"/>
          </a:p>
        </c:txPr>
        <c:crossAx val="85114240"/>
        <c:crosses val="autoZero"/>
        <c:crossBetween val="between"/>
      </c:valAx>
    </c:plotArea>
    <c:legend>
      <c:legendPos val="r"/>
      <c:legendEntry>
        <c:idx val="0"/>
        <c:txPr>
          <a:bodyPr/>
          <a:lstStyle/>
          <a:p>
            <a:pPr>
              <a:defRPr sz="1800"/>
            </a:pPr>
            <a:endParaRPr lang="pt-BR"/>
          </a:p>
        </c:txPr>
      </c:legendEntry>
      <c:legendEntry>
        <c:idx val="1"/>
        <c:txPr>
          <a:bodyPr/>
          <a:lstStyle/>
          <a:p>
            <a:pPr>
              <a:defRPr sz="1800"/>
            </a:pPr>
            <a:endParaRPr lang="pt-BR"/>
          </a:p>
        </c:txPr>
      </c:legendEntry>
      <c:layout>
        <c:manualLayout>
          <c:xMode val="edge"/>
          <c:yMode val="edge"/>
          <c:x val="0.15045827022728434"/>
          <c:y val="0.11742637151383203"/>
          <c:w val="0.18587419514611203"/>
          <c:h val="0.14701555598233157"/>
        </c:manualLayout>
      </c:layout>
    </c:legend>
    <c:plotVisOnly val="1"/>
  </c:chart>
  <c:spPr>
    <a:solidFill>
      <a:schemeClr val="bg1"/>
    </a:solidFill>
  </c:spPr>
  <c:externalData r:id="rId1"/>
</c:chartSpace>
</file>

<file path=ppt/diagrams/_rels/data1.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image" Target="../media/image31.jpeg"/><Relationship Id="rId1" Type="http://schemas.openxmlformats.org/officeDocument/2006/relationships/image" Target="../media/image30.jpeg"/><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570B0D5-D54D-4563-9675-72D6C0E1C983}" type="doc">
      <dgm:prSet loTypeId="urn:microsoft.com/office/officeart/2005/8/layout/pList2#1" loCatId="list" qsTypeId="urn:microsoft.com/office/officeart/2005/8/quickstyle/simple5" qsCatId="simple" csTypeId="urn:microsoft.com/office/officeart/2005/8/colors/accent0_1" csCatId="mainScheme" phldr="1"/>
      <dgm:spPr/>
    </dgm:pt>
    <dgm:pt modelId="{AC9F69E2-E435-44FE-9787-49F0B989A33E}">
      <dgm:prSet phldrT="[Texto]" custT="1"/>
      <dgm:spPr>
        <a:ln w="25400">
          <a:solidFill>
            <a:srgbClr val="C00000"/>
          </a:solidFill>
        </a:ln>
      </dgm:spPr>
      <dgm:t>
        <a:bodyPr/>
        <a:lstStyle/>
        <a:p>
          <a:r>
            <a:rPr lang="pt-BR" sz="1300" b="1" dirty="0" smtClean="0">
              <a:solidFill>
                <a:srgbClr val="C00000"/>
              </a:solidFill>
              <a:latin typeface="Traditional Arabic" pitchFamily="2" charset="-78"/>
              <a:cs typeface="Traditional Arabic" pitchFamily="2" charset="-78"/>
            </a:rPr>
            <a:t>Lei nº 8.069/1990 – </a:t>
          </a:r>
          <a:r>
            <a:rPr lang="pt-BR" sz="1300" b="1" dirty="0" smtClean="0">
              <a:latin typeface="Traditional Arabic" pitchFamily="2" charset="-78"/>
              <a:cs typeface="Traditional Arabic" pitchFamily="2" charset="-78"/>
            </a:rPr>
            <a:t>Estatuto da Criança e do Adolescente </a:t>
          </a:r>
          <a:endParaRPr lang="pt-BR" sz="1300" dirty="0">
            <a:latin typeface="Traditional Arabic" pitchFamily="2" charset="-78"/>
            <a:cs typeface="Traditional Arabic" pitchFamily="2" charset="-78"/>
          </a:endParaRPr>
        </a:p>
      </dgm:t>
    </dgm:pt>
    <dgm:pt modelId="{58589077-7F3D-4330-86FF-9561693BAED5}" type="parTrans" cxnId="{A3CAFFCF-CA3D-4280-A43E-ED24F03E5C78}">
      <dgm:prSet/>
      <dgm:spPr/>
      <dgm:t>
        <a:bodyPr/>
        <a:lstStyle/>
        <a:p>
          <a:endParaRPr lang="pt-BR" sz="1300">
            <a:latin typeface="Traditional Arabic" pitchFamily="2" charset="-78"/>
            <a:cs typeface="Traditional Arabic" pitchFamily="2" charset="-78"/>
          </a:endParaRPr>
        </a:p>
      </dgm:t>
    </dgm:pt>
    <dgm:pt modelId="{7EA9F846-2D9F-4C01-9D0B-D85AB73A8300}" type="sibTrans" cxnId="{A3CAFFCF-CA3D-4280-A43E-ED24F03E5C78}">
      <dgm:prSet/>
      <dgm:spPr/>
      <dgm:t>
        <a:bodyPr/>
        <a:lstStyle/>
        <a:p>
          <a:endParaRPr lang="pt-BR" sz="1300">
            <a:latin typeface="Traditional Arabic" pitchFamily="2" charset="-78"/>
            <a:cs typeface="Traditional Arabic" pitchFamily="2" charset="-78"/>
          </a:endParaRPr>
        </a:p>
      </dgm:t>
    </dgm:pt>
    <dgm:pt modelId="{49F30E35-D9A3-4876-9D99-33E5D48073DE}">
      <dgm:prSet custT="1"/>
      <dgm:spPr>
        <a:ln w="25400">
          <a:solidFill>
            <a:srgbClr val="C00000"/>
          </a:solidFill>
        </a:ln>
      </dgm:spPr>
      <dgm:t>
        <a:bodyPr/>
        <a:lstStyle/>
        <a:p>
          <a:r>
            <a:rPr lang="pt-BR" sz="1300" b="1" dirty="0" smtClean="0">
              <a:solidFill>
                <a:srgbClr val="C00000"/>
              </a:solidFill>
              <a:latin typeface="Traditional Arabic" pitchFamily="2" charset="-78"/>
              <a:cs typeface="Traditional Arabic" pitchFamily="2" charset="-78"/>
            </a:rPr>
            <a:t>Lei n</a:t>
          </a:r>
          <a:r>
            <a:rPr lang="pt-BR" sz="1300" b="1" baseline="33000" dirty="0" smtClean="0">
              <a:solidFill>
                <a:srgbClr val="C00000"/>
              </a:solidFill>
              <a:latin typeface="Traditional Arabic" pitchFamily="2" charset="-78"/>
              <a:cs typeface="Traditional Arabic" pitchFamily="2" charset="-78"/>
            </a:rPr>
            <a:t>o</a:t>
          </a:r>
          <a:r>
            <a:rPr lang="pt-BR" sz="1300" b="1" dirty="0" smtClean="0">
              <a:solidFill>
                <a:srgbClr val="C00000"/>
              </a:solidFill>
              <a:latin typeface="Traditional Arabic" pitchFamily="2" charset="-78"/>
              <a:cs typeface="Traditional Arabic" pitchFamily="2" charset="-78"/>
            </a:rPr>
            <a:t> 10.778 de 24/11/2003 </a:t>
          </a:r>
          <a:r>
            <a:rPr lang="pt-BR" sz="1300" b="1" dirty="0" smtClean="0">
              <a:latin typeface="Traditional Arabic" pitchFamily="2" charset="-78"/>
              <a:cs typeface="Traditional Arabic" pitchFamily="2" charset="-78"/>
            </a:rPr>
            <a:t>– Notificação compulsória de violência contra a mulher em serviços de saúde públicos ou privados</a:t>
          </a:r>
          <a:endParaRPr lang="pt-BR" sz="1300" b="1" dirty="0">
            <a:latin typeface="Traditional Arabic" pitchFamily="2" charset="-78"/>
            <a:cs typeface="Traditional Arabic" pitchFamily="2" charset="-78"/>
          </a:endParaRPr>
        </a:p>
      </dgm:t>
    </dgm:pt>
    <dgm:pt modelId="{98A71C4B-FFB5-4CC4-A009-17313A021198}" type="parTrans" cxnId="{7B1FD9C8-1241-44BA-888C-194F2FAAF7C0}">
      <dgm:prSet/>
      <dgm:spPr/>
      <dgm:t>
        <a:bodyPr/>
        <a:lstStyle/>
        <a:p>
          <a:endParaRPr lang="pt-BR" sz="1300">
            <a:latin typeface="Traditional Arabic" pitchFamily="2" charset="-78"/>
            <a:cs typeface="Traditional Arabic" pitchFamily="2" charset="-78"/>
          </a:endParaRPr>
        </a:p>
      </dgm:t>
    </dgm:pt>
    <dgm:pt modelId="{013D2EFA-1FEC-45B5-B450-10D665DA747C}" type="sibTrans" cxnId="{7B1FD9C8-1241-44BA-888C-194F2FAAF7C0}">
      <dgm:prSet/>
      <dgm:spPr/>
      <dgm:t>
        <a:bodyPr/>
        <a:lstStyle/>
        <a:p>
          <a:endParaRPr lang="pt-BR" sz="1300">
            <a:latin typeface="Traditional Arabic" pitchFamily="2" charset="-78"/>
            <a:cs typeface="Traditional Arabic" pitchFamily="2" charset="-78"/>
          </a:endParaRPr>
        </a:p>
      </dgm:t>
    </dgm:pt>
    <dgm:pt modelId="{DFD15462-6C21-47F6-84C1-300A410234A2}">
      <dgm:prSet custT="1"/>
      <dgm:spPr>
        <a:ln w="25400">
          <a:solidFill>
            <a:srgbClr val="C00000"/>
          </a:solidFill>
        </a:ln>
      </dgm:spPr>
      <dgm:t>
        <a:bodyPr/>
        <a:lstStyle/>
        <a:p>
          <a:r>
            <a:rPr lang="pt-BR" sz="1300" b="1" dirty="0" smtClean="0">
              <a:solidFill>
                <a:srgbClr val="C00000"/>
              </a:solidFill>
              <a:latin typeface="Traditional Arabic" pitchFamily="2" charset="-78"/>
              <a:cs typeface="Traditional Arabic" pitchFamily="2" charset="-78"/>
            </a:rPr>
            <a:t>Lei nº 10.741/2003 </a:t>
          </a:r>
          <a:r>
            <a:rPr lang="pt-BR" sz="1300" b="1" dirty="0" smtClean="0">
              <a:latin typeface="Traditional Arabic" pitchFamily="2" charset="-78"/>
              <a:cs typeface="Traditional Arabic" pitchFamily="2" charset="-78"/>
            </a:rPr>
            <a:t>– Estatuto do Idoso</a:t>
          </a:r>
          <a:endParaRPr lang="pt-BR" sz="1300" b="1" dirty="0">
            <a:latin typeface="Traditional Arabic" pitchFamily="2" charset="-78"/>
            <a:cs typeface="Traditional Arabic" pitchFamily="2" charset="-78"/>
          </a:endParaRPr>
        </a:p>
      </dgm:t>
    </dgm:pt>
    <dgm:pt modelId="{B753F8C5-C60B-46BD-B63F-07B32903EFAB}" type="parTrans" cxnId="{D8ED8599-700F-415A-8B07-AD7B82BD2135}">
      <dgm:prSet/>
      <dgm:spPr/>
      <dgm:t>
        <a:bodyPr/>
        <a:lstStyle/>
        <a:p>
          <a:endParaRPr lang="pt-BR" sz="1300">
            <a:latin typeface="Traditional Arabic" pitchFamily="2" charset="-78"/>
            <a:cs typeface="Traditional Arabic" pitchFamily="2" charset="-78"/>
          </a:endParaRPr>
        </a:p>
      </dgm:t>
    </dgm:pt>
    <dgm:pt modelId="{62E0D668-4C02-4A55-9061-B910693BF1B1}" type="sibTrans" cxnId="{D8ED8599-700F-415A-8B07-AD7B82BD2135}">
      <dgm:prSet/>
      <dgm:spPr/>
      <dgm:t>
        <a:bodyPr/>
        <a:lstStyle/>
        <a:p>
          <a:endParaRPr lang="pt-BR" sz="1300">
            <a:latin typeface="Traditional Arabic" pitchFamily="2" charset="-78"/>
            <a:cs typeface="Traditional Arabic" pitchFamily="2" charset="-78"/>
          </a:endParaRPr>
        </a:p>
      </dgm:t>
    </dgm:pt>
    <dgm:pt modelId="{4B81478E-6470-4257-A242-81EFAB999E8E}">
      <dgm:prSet custT="1"/>
      <dgm:spPr>
        <a:ln w="25400">
          <a:solidFill>
            <a:srgbClr val="C00000"/>
          </a:solidFill>
        </a:ln>
      </dgm:spPr>
      <dgm:t>
        <a:bodyPr/>
        <a:lstStyle/>
        <a:p>
          <a:r>
            <a:rPr lang="pt-BR" sz="1300" b="1" dirty="0" smtClean="0">
              <a:solidFill>
                <a:srgbClr val="C00000"/>
              </a:solidFill>
              <a:latin typeface="Traditional Arabic" pitchFamily="2" charset="-78"/>
              <a:cs typeface="Traditional Arabic" pitchFamily="2" charset="-78"/>
            </a:rPr>
            <a:t>2007</a:t>
          </a:r>
          <a:r>
            <a:rPr lang="pt-BR" sz="1300" b="1" dirty="0" smtClean="0">
              <a:latin typeface="Traditional Arabic" pitchFamily="2" charset="-78"/>
              <a:cs typeface="Traditional Arabic" pitchFamily="2" charset="-78"/>
            </a:rPr>
            <a:t> </a:t>
          </a:r>
        </a:p>
        <a:p>
          <a:r>
            <a:rPr lang="pt-BR" sz="1300" b="1" dirty="0" smtClean="0">
              <a:latin typeface="Traditional Arabic" pitchFamily="2" charset="-78"/>
              <a:cs typeface="Traditional Arabic" pitchFamily="2" charset="-78"/>
            </a:rPr>
            <a:t>Plano Nacional de Enfrentamento à Violência Sexual Infanto-juvenil – SDH</a:t>
          </a:r>
          <a:endParaRPr lang="pt-BR" sz="1300" b="1" dirty="0">
            <a:latin typeface="Traditional Arabic" pitchFamily="2" charset="-78"/>
            <a:cs typeface="Traditional Arabic" pitchFamily="2" charset="-78"/>
          </a:endParaRPr>
        </a:p>
      </dgm:t>
    </dgm:pt>
    <dgm:pt modelId="{03A92CFE-9FEC-4296-905D-9BEFBC507E59}" type="parTrans" cxnId="{7B7A0595-7D29-475D-88EA-D7A89DF827D4}">
      <dgm:prSet/>
      <dgm:spPr/>
      <dgm:t>
        <a:bodyPr/>
        <a:lstStyle/>
        <a:p>
          <a:endParaRPr lang="pt-BR" sz="1300">
            <a:latin typeface="Traditional Arabic" pitchFamily="2" charset="-78"/>
            <a:cs typeface="Traditional Arabic" pitchFamily="2" charset="-78"/>
          </a:endParaRPr>
        </a:p>
      </dgm:t>
    </dgm:pt>
    <dgm:pt modelId="{BAB1746B-3D50-4E1E-9ED6-408ADBB81C82}" type="sibTrans" cxnId="{7B7A0595-7D29-475D-88EA-D7A89DF827D4}">
      <dgm:prSet/>
      <dgm:spPr/>
      <dgm:t>
        <a:bodyPr/>
        <a:lstStyle/>
        <a:p>
          <a:endParaRPr lang="pt-BR" sz="1300">
            <a:latin typeface="Traditional Arabic" pitchFamily="2" charset="-78"/>
            <a:cs typeface="Traditional Arabic" pitchFamily="2" charset="-78"/>
          </a:endParaRPr>
        </a:p>
      </dgm:t>
    </dgm:pt>
    <dgm:pt modelId="{7FA297F5-3138-4ADD-90F1-9544372C1D05}">
      <dgm:prSet custT="1"/>
      <dgm:spPr>
        <a:ln w="25400">
          <a:solidFill>
            <a:srgbClr val="C00000"/>
          </a:solidFill>
        </a:ln>
      </dgm:spPr>
      <dgm:t>
        <a:bodyPr/>
        <a:lstStyle/>
        <a:p>
          <a:r>
            <a:rPr lang="pt-BR" sz="1300" b="1" dirty="0" smtClean="0">
              <a:solidFill>
                <a:srgbClr val="C00000"/>
              </a:solidFill>
              <a:latin typeface="Traditional Arabic" pitchFamily="2" charset="-78"/>
              <a:cs typeface="Traditional Arabic" pitchFamily="2" charset="-78"/>
            </a:rPr>
            <a:t>2008</a:t>
          </a:r>
        </a:p>
        <a:p>
          <a:r>
            <a:rPr lang="pt-BR" sz="1300" b="1" dirty="0" smtClean="0">
              <a:latin typeface="Traditional Arabic" pitchFamily="2" charset="-78"/>
              <a:cs typeface="Traditional Arabic" pitchFamily="2" charset="-78"/>
            </a:rPr>
            <a:t>Política Nacional de Enfrentamento da Violência Sexual e/ou Doméstica contra a Mulher – SPM</a:t>
          </a:r>
          <a:endParaRPr lang="pt-BR" sz="1300" b="1" dirty="0">
            <a:latin typeface="Traditional Arabic" pitchFamily="2" charset="-78"/>
            <a:cs typeface="Traditional Arabic" pitchFamily="2" charset="-78"/>
          </a:endParaRPr>
        </a:p>
      </dgm:t>
    </dgm:pt>
    <dgm:pt modelId="{D9DF3063-8F3A-49C4-884E-06E962E65DDF}" type="parTrans" cxnId="{C70A3C41-069B-40A3-AF8A-A8DAD5F96DB9}">
      <dgm:prSet/>
      <dgm:spPr/>
      <dgm:t>
        <a:bodyPr/>
        <a:lstStyle/>
        <a:p>
          <a:endParaRPr lang="pt-BR" sz="1300">
            <a:latin typeface="Traditional Arabic" pitchFamily="2" charset="-78"/>
            <a:cs typeface="Traditional Arabic" pitchFamily="2" charset="-78"/>
          </a:endParaRPr>
        </a:p>
      </dgm:t>
    </dgm:pt>
    <dgm:pt modelId="{C674B9A8-7BB4-4ACA-BCF1-DFDCF1421030}" type="sibTrans" cxnId="{C70A3C41-069B-40A3-AF8A-A8DAD5F96DB9}">
      <dgm:prSet/>
      <dgm:spPr/>
      <dgm:t>
        <a:bodyPr/>
        <a:lstStyle/>
        <a:p>
          <a:endParaRPr lang="pt-BR" sz="1300">
            <a:latin typeface="Traditional Arabic" pitchFamily="2" charset="-78"/>
            <a:cs typeface="Traditional Arabic" pitchFamily="2" charset="-78"/>
          </a:endParaRPr>
        </a:p>
      </dgm:t>
    </dgm:pt>
    <dgm:pt modelId="{D9C482C1-6630-4714-A3E2-BACE25AB6301}">
      <dgm:prSet custT="1"/>
      <dgm:spPr>
        <a:ln w="25400">
          <a:solidFill>
            <a:srgbClr val="C00000"/>
          </a:solidFill>
        </a:ln>
      </dgm:spPr>
      <dgm:t>
        <a:bodyPr/>
        <a:lstStyle/>
        <a:p>
          <a:r>
            <a:rPr lang="pt-BR" sz="1300" b="1" dirty="0" smtClean="0">
              <a:solidFill>
                <a:srgbClr val="C00000"/>
              </a:solidFill>
              <a:latin typeface="Traditional Arabic" pitchFamily="2" charset="-78"/>
              <a:cs typeface="Traditional Arabic" pitchFamily="2" charset="-78"/>
            </a:rPr>
            <a:t>2008</a:t>
          </a:r>
        </a:p>
        <a:p>
          <a:r>
            <a:rPr lang="pt-BR" sz="1300" b="1" dirty="0" smtClean="0">
              <a:latin typeface="Traditional Arabic" pitchFamily="2" charset="-78"/>
              <a:cs typeface="Traditional Arabic" pitchFamily="2" charset="-78"/>
            </a:rPr>
            <a:t>Plano de Ação para o Enfrentamento da Violência Contra a Pessoa Idosa – SDH </a:t>
          </a:r>
          <a:endParaRPr lang="pt-BR" sz="1300" b="1" dirty="0">
            <a:latin typeface="Traditional Arabic" pitchFamily="2" charset="-78"/>
            <a:cs typeface="Traditional Arabic" pitchFamily="2" charset="-78"/>
          </a:endParaRPr>
        </a:p>
      </dgm:t>
    </dgm:pt>
    <dgm:pt modelId="{7A4558DB-05B0-432A-A5C6-4A3EA63C8F2B}" type="parTrans" cxnId="{8AF8FE8A-B810-4B28-8FEC-A0E7A46678C7}">
      <dgm:prSet/>
      <dgm:spPr/>
      <dgm:t>
        <a:bodyPr/>
        <a:lstStyle/>
        <a:p>
          <a:endParaRPr lang="pt-BR" sz="1300">
            <a:latin typeface="Traditional Arabic" pitchFamily="2" charset="-78"/>
            <a:cs typeface="Traditional Arabic" pitchFamily="2" charset="-78"/>
          </a:endParaRPr>
        </a:p>
      </dgm:t>
    </dgm:pt>
    <dgm:pt modelId="{2DF19A6D-0483-4707-8C57-D9B97C2095BF}" type="sibTrans" cxnId="{8AF8FE8A-B810-4B28-8FEC-A0E7A46678C7}">
      <dgm:prSet/>
      <dgm:spPr/>
      <dgm:t>
        <a:bodyPr/>
        <a:lstStyle/>
        <a:p>
          <a:endParaRPr lang="pt-BR" sz="1300">
            <a:latin typeface="Traditional Arabic" pitchFamily="2" charset="-78"/>
            <a:cs typeface="Traditional Arabic" pitchFamily="2" charset="-78"/>
          </a:endParaRPr>
        </a:p>
      </dgm:t>
    </dgm:pt>
    <dgm:pt modelId="{03AF0A8A-182D-4DAC-B8CA-03D6D69D170D}" type="pres">
      <dgm:prSet presAssocID="{F570B0D5-D54D-4563-9675-72D6C0E1C983}" presName="Name0" presStyleCnt="0">
        <dgm:presLayoutVars>
          <dgm:dir/>
          <dgm:resizeHandles val="exact"/>
        </dgm:presLayoutVars>
      </dgm:prSet>
      <dgm:spPr/>
    </dgm:pt>
    <dgm:pt modelId="{BEC508F4-CBE9-4015-9F96-3B89B8767E56}" type="pres">
      <dgm:prSet presAssocID="{F570B0D5-D54D-4563-9675-72D6C0E1C983}" presName="bkgdShp" presStyleLbl="alignAccFollowNode1" presStyleIdx="0" presStyleCnt="1"/>
      <dgm:spPr>
        <a:ln w="25400">
          <a:solidFill>
            <a:srgbClr val="C00000">
              <a:alpha val="90000"/>
            </a:srgbClr>
          </a:solidFill>
        </a:ln>
      </dgm:spPr>
    </dgm:pt>
    <dgm:pt modelId="{4ACB66A3-1F23-4A79-B333-6CCD876ADD86}" type="pres">
      <dgm:prSet presAssocID="{F570B0D5-D54D-4563-9675-72D6C0E1C983}" presName="linComp" presStyleCnt="0"/>
      <dgm:spPr/>
    </dgm:pt>
    <dgm:pt modelId="{311F43EE-0274-4915-B33E-7AB82274E10B}" type="pres">
      <dgm:prSet presAssocID="{AC9F69E2-E435-44FE-9787-49F0B989A33E}" presName="compNode" presStyleCnt="0"/>
      <dgm:spPr/>
    </dgm:pt>
    <dgm:pt modelId="{6E5C20ED-2476-4C75-AEB0-5A145CAB85E3}" type="pres">
      <dgm:prSet presAssocID="{AC9F69E2-E435-44FE-9787-49F0B989A33E}" presName="node" presStyleLbl="node1" presStyleIdx="0" presStyleCnt="6">
        <dgm:presLayoutVars>
          <dgm:bulletEnabled val="1"/>
        </dgm:presLayoutVars>
      </dgm:prSet>
      <dgm:spPr/>
      <dgm:t>
        <a:bodyPr/>
        <a:lstStyle/>
        <a:p>
          <a:endParaRPr lang="pt-BR"/>
        </a:p>
      </dgm:t>
    </dgm:pt>
    <dgm:pt modelId="{789E116E-87D8-41F2-8B5B-6CFB3F1E2358}" type="pres">
      <dgm:prSet presAssocID="{AC9F69E2-E435-44FE-9787-49F0B989A33E}" presName="invisiNode" presStyleLbl="node1" presStyleIdx="0" presStyleCnt="6"/>
      <dgm:spPr/>
    </dgm:pt>
    <dgm:pt modelId="{30F4F8A6-420C-41D6-B280-5F66E8D7FECB}" type="pres">
      <dgm:prSet presAssocID="{AC9F69E2-E435-44FE-9787-49F0B989A33E}" presName="imagNode" presStyleLbl="fgImgPlace1" presStyleIdx="0" presStyleCnt="6"/>
      <dgm:spPr>
        <a:blipFill rotWithShape="0">
          <a:blip xmlns:r="http://schemas.openxmlformats.org/officeDocument/2006/relationships" r:embed="rId1"/>
          <a:stretch>
            <a:fillRect/>
          </a:stretch>
        </a:blipFill>
        <a:ln w="19050">
          <a:solidFill>
            <a:schemeClr val="tx1"/>
          </a:solidFill>
        </a:ln>
      </dgm:spPr>
    </dgm:pt>
    <dgm:pt modelId="{3329324D-CF19-4D44-BFCE-5E269CE74FB0}" type="pres">
      <dgm:prSet presAssocID="{7EA9F846-2D9F-4C01-9D0B-D85AB73A8300}" presName="sibTrans" presStyleLbl="sibTrans2D1" presStyleIdx="0" presStyleCnt="0"/>
      <dgm:spPr/>
      <dgm:t>
        <a:bodyPr/>
        <a:lstStyle/>
        <a:p>
          <a:endParaRPr lang="pt-BR"/>
        </a:p>
      </dgm:t>
    </dgm:pt>
    <dgm:pt modelId="{74BF7B34-CB8A-4B7F-8570-CA2E153FB993}" type="pres">
      <dgm:prSet presAssocID="{49F30E35-D9A3-4876-9D99-33E5D48073DE}" presName="compNode" presStyleCnt="0"/>
      <dgm:spPr/>
    </dgm:pt>
    <dgm:pt modelId="{B584396B-07D5-4AB4-9FAE-FD6F08AF75FD}" type="pres">
      <dgm:prSet presAssocID="{49F30E35-D9A3-4876-9D99-33E5D48073DE}" presName="node" presStyleLbl="node1" presStyleIdx="1" presStyleCnt="6">
        <dgm:presLayoutVars>
          <dgm:bulletEnabled val="1"/>
        </dgm:presLayoutVars>
      </dgm:prSet>
      <dgm:spPr/>
      <dgm:t>
        <a:bodyPr/>
        <a:lstStyle/>
        <a:p>
          <a:endParaRPr lang="pt-BR"/>
        </a:p>
      </dgm:t>
    </dgm:pt>
    <dgm:pt modelId="{E467DCB1-4E0B-4BDA-A979-0F59754D03C6}" type="pres">
      <dgm:prSet presAssocID="{49F30E35-D9A3-4876-9D99-33E5D48073DE}" presName="invisiNode" presStyleLbl="node1" presStyleIdx="1" presStyleCnt="6"/>
      <dgm:spPr/>
    </dgm:pt>
    <dgm:pt modelId="{DF5DF03B-CFAC-4826-9A14-23084C8ABE78}" type="pres">
      <dgm:prSet presAssocID="{49F30E35-D9A3-4876-9D99-33E5D48073DE}" presName="imagNode" presStyleLbl="fgImgPlace1" presStyleIdx="1" presStyleCnt="6"/>
      <dgm:spPr>
        <a:blipFill rotWithShape="0">
          <a:blip xmlns:r="http://schemas.openxmlformats.org/officeDocument/2006/relationships" r:embed="rId2"/>
          <a:stretch>
            <a:fillRect/>
          </a:stretch>
        </a:blipFill>
        <a:ln w="19050">
          <a:solidFill>
            <a:schemeClr val="tx1"/>
          </a:solidFill>
        </a:ln>
      </dgm:spPr>
    </dgm:pt>
    <dgm:pt modelId="{CFAF4470-2D14-499F-A4B7-F53BF50F0BAC}" type="pres">
      <dgm:prSet presAssocID="{013D2EFA-1FEC-45B5-B450-10D665DA747C}" presName="sibTrans" presStyleLbl="sibTrans2D1" presStyleIdx="0" presStyleCnt="0"/>
      <dgm:spPr/>
      <dgm:t>
        <a:bodyPr/>
        <a:lstStyle/>
        <a:p>
          <a:endParaRPr lang="pt-BR"/>
        </a:p>
      </dgm:t>
    </dgm:pt>
    <dgm:pt modelId="{8F5B7C04-6453-4E77-BA5F-456CB7809B41}" type="pres">
      <dgm:prSet presAssocID="{DFD15462-6C21-47F6-84C1-300A410234A2}" presName="compNode" presStyleCnt="0"/>
      <dgm:spPr/>
    </dgm:pt>
    <dgm:pt modelId="{CABF3B1F-6D10-4773-839E-214FB4827387}" type="pres">
      <dgm:prSet presAssocID="{DFD15462-6C21-47F6-84C1-300A410234A2}" presName="node" presStyleLbl="node1" presStyleIdx="2" presStyleCnt="6">
        <dgm:presLayoutVars>
          <dgm:bulletEnabled val="1"/>
        </dgm:presLayoutVars>
      </dgm:prSet>
      <dgm:spPr/>
      <dgm:t>
        <a:bodyPr/>
        <a:lstStyle/>
        <a:p>
          <a:endParaRPr lang="pt-BR"/>
        </a:p>
      </dgm:t>
    </dgm:pt>
    <dgm:pt modelId="{C3607B29-2FE7-4050-A568-DD65AD4C38D4}" type="pres">
      <dgm:prSet presAssocID="{DFD15462-6C21-47F6-84C1-300A410234A2}" presName="invisiNode" presStyleLbl="node1" presStyleIdx="2" presStyleCnt="6"/>
      <dgm:spPr/>
    </dgm:pt>
    <dgm:pt modelId="{FC5B9489-BAF0-4770-A617-B3E2A8F30B1E}" type="pres">
      <dgm:prSet presAssocID="{DFD15462-6C21-47F6-84C1-300A410234A2}" presName="imagNode" presStyleLbl="fgImgPlace1" presStyleIdx="2" presStyleCnt="6" custScaleX="91827" custScaleY="89882"/>
      <dgm:spPr>
        <a:blipFill rotWithShape="0">
          <a:blip xmlns:r="http://schemas.openxmlformats.org/officeDocument/2006/relationships" r:embed="rId3"/>
          <a:stretch>
            <a:fillRect/>
          </a:stretch>
        </a:blipFill>
        <a:ln w="19050">
          <a:solidFill>
            <a:schemeClr val="tx1"/>
          </a:solidFill>
        </a:ln>
      </dgm:spPr>
    </dgm:pt>
    <dgm:pt modelId="{8A06AD29-9890-4487-A0B5-3AEE11E47A9C}" type="pres">
      <dgm:prSet presAssocID="{62E0D668-4C02-4A55-9061-B910693BF1B1}" presName="sibTrans" presStyleLbl="sibTrans2D1" presStyleIdx="0" presStyleCnt="0"/>
      <dgm:spPr/>
      <dgm:t>
        <a:bodyPr/>
        <a:lstStyle/>
        <a:p>
          <a:endParaRPr lang="pt-BR"/>
        </a:p>
      </dgm:t>
    </dgm:pt>
    <dgm:pt modelId="{AE7F0C9D-1509-4E8E-9E94-547A938B1317}" type="pres">
      <dgm:prSet presAssocID="{4B81478E-6470-4257-A242-81EFAB999E8E}" presName="compNode" presStyleCnt="0"/>
      <dgm:spPr/>
    </dgm:pt>
    <dgm:pt modelId="{67E85229-798A-4A2E-B22B-EA6493004735}" type="pres">
      <dgm:prSet presAssocID="{4B81478E-6470-4257-A242-81EFAB999E8E}" presName="node" presStyleLbl="node1" presStyleIdx="3" presStyleCnt="6">
        <dgm:presLayoutVars>
          <dgm:bulletEnabled val="1"/>
        </dgm:presLayoutVars>
      </dgm:prSet>
      <dgm:spPr/>
      <dgm:t>
        <a:bodyPr/>
        <a:lstStyle/>
        <a:p>
          <a:endParaRPr lang="pt-BR"/>
        </a:p>
      </dgm:t>
    </dgm:pt>
    <dgm:pt modelId="{5214154C-462C-495E-8305-1AFF27D5899E}" type="pres">
      <dgm:prSet presAssocID="{4B81478E-6470-4257-A242-81EFAB999E8E}" presName="invisiNode" presStyleLbl="node1" presStyleIdx="3" presStyleCnt="6"/>
      <dgm:spPr/>
    </dgm:pt>
    <dgm:pt modelId="{A2B99C79-CA34-4C4E-94A3-2C9DE40EF288}" type="pres">
      <dgm:prSet presAssocID="{4B81478E-6470-4257-A242-81EFAB999E8E}" presName="imagNode" presStyleLbl="fgImgPlace1" presStyleIdx="3" presStyleCnt="6"/>
      <dgm:spPr>
        <a:blipFill rotWithShape="0">
          <a:blip xmlns:r="http://schemas.openxmlformats.org/officeDocument/2006/relationships" r:embed="rId4"/>
          <a:stretch>
            <a:fillRect/>
          </a:stretch>
        </a:blipFill>
        <a:ln w="19050">
          <a:solidFill>
            <a:schemeClr val="tx1"/>
          </a:solidFill>
        </a:ln>
      </dgm:spPr>
    </dgm:pt>
    <dgm:pt modelId="{6A9C0446-DBF7-4869-B6D5-8D3063DA05E4}" type="pres">
      <dgm:prSet presAssocID="{BAB1746B-3D50-4E1E-9ED6-408ADBB81C82}" presName="sibTrans" presStyleLbl="sibTrans2D1" presStyleIdx="0" presStyleCnt="0"/>
      <dgm:spPr/>
      <dgm:t>
        <a:bodyPr/>
        <a:lstStyle/>
        <a:p>
          <a:endParaRPr lang="pt-BR"/>
        </a:p>
      </dgm:t>
    </dgm:pt>
    <dgm:pt modelId="{ABF9AD78-DBE2-4496-AA1F-B8F97E504EDA}" type="pres">
      <dgm:prSet presAssocID="{7FA297F5-3138-4ADD-90F1-9544372C1D05}" presName="compNode" presStyleCnt="0"/>
      <dgm:spPr/>
    </dgm:pt>
    <dgm:pt modelId="{D1194314-2DBF-4BFA-B7E4-F5DA5A038F93}" type="pres">
      <dgm:prSet presAssocID="{7FA297F5-3138-4ADD-90F1-9544372C1D05}" presName="node" presStyleLbl="node1" presStyleIdx="4" presStyleCnt="6">
        <dgm:presLayoutVars>
          <dgm:bulletEnabled val="1"/>
        </dgm:presLayoutVars>
      </dgm:prSet>
      <dgm:spPr/>
      <dgm:t>
        <a:bodyPr/>
        <a:lstStyle/>
        <a:p>
          <a:endParaRPr lang="pt-BR"/>
        </a:p>
      </dgm:t>
    </dgm:pt>
    <dgm:pt modelId="{97F152DF-75FB-4887-AFC8-DCD0140B849F}" type="pres">
      <dgm:prSet presAssocID="{7FA297F5-3138-4ADD-90F1-9544372C1D05}" presName="invisiNode" presStyleLbl="node1" presStyleIdx="4" presStyleCnt="6"/>
      <dgm:spPr/>
    </dgm:pt>
    <dgm:pt modelId="{42C0927D-C838-401A-AA85-FDD8C22AE323}" type="pres">
      <dgm:prSet presAssocID="{7FA297F5-3138-4ADD-90F1-9544372C1D05}" presName="imagNode" presStyleLbl="fgImgPlace1" presStyleIdx="4" presStyleCnt="6"/>
      <dgm:spPr>
        <a:blipFill rotWithShape="0">
          <a:blip xmlns:r="http://schemas.openxmlformats.org/officeDocument/2006/relationships" r:embed="rId5"/>
          <a:stretch>
            <a:fillRect/>
          </a:stretch>
        </a:blipFill>
        <a:ln w="19050">
          <a:solidFill>
            <a:schemeClr val="tx1"/>
          </a:solidFill>
        </a:ln>
      </dgm:spPr>
    </dgm:pt>
    <dgm:pt modelId="{EE08F74E-A34D-4BB2-9CC3-CAEEAE011FFF}" type="pres">
      <dgm:prSet presAssocID="{C674B9A8-7BB4-4ACA-BCF1-DFDCF1421030}" presName="sibTrans" presStyleLbl="sibTrans2D1" presStyleIdx="0" presStyleCnt="0"/>
      <dgm:spPr/>
      <dgm:t>
        <a:bodyPr/>
        <a:lstStyle/>
        <a:p>
          <a:endParaRPr lang="pt-BR"/>
        </a:p>
      </dgm:t>
    </dgm:pt>
    <dgm:pt modelId="{D5E9D0FC-D876-4258-9D69-F5A965F707FD}" type="pres">
      <dgm:prSet presAssocID="{D9C482C1-6630-4714-A3E2-BACE25AB6301}" presName="compNode" presStyleCnt="0"/>
      <dgm:spPr/>
    </dgm:pt>
    <dgm:pt modelId="{4215D704-0FF9-4C1D-A2DE-2F0FA6D54FED}" type="pres">
      <dgm:prSet presAssocID="{D9C482C1-6630-4714-A3E2-BACE25AB6301}" presName="node" presStyleLbl="node1" presStyleIdx="5" presStyleCnt="6">
        <dgm:presLayoutVars>
          <dgm:bulletEnabled val="1"/>
        </dgm:presLayoutVars>
      </dgm:prSet>
      <dgm:spPr/>
      <dgm:t>
        <a:bodyPr/>
        <a:lstStyle/>
        <a:p>
          <a:endParaRPr lang="pt-BR"/>
        </a:p>
      </dgm:t>
    </dgm:pt>
    <dgm:pt modelId="{222AEB61-AB4D-4C40-9A32-EA17691D8B4D}" type="pres">
      <dgm:prSet presAssocID="{D9C482C1-6630-4714-A3E2-BACE25AB6301}" presName="invisiNode" presStyleLbl="node1" presStyleIdx="5" presStyleCnt="6"/>
      <dgm:spPr/>
    </dgm:pt>
    <dgm:pt modelId="{A815D78D-D17E-4F26-B57D-6EEF260BC2DB}" type="pres">
      <dgm:prSet presAssocID="{D9C482C1-6630-4714-A3E2-BACE25AB6301}" presName="imagNode" presStyleLbl="fgImgPlace1" presStyleIdx="5" presStyleCnt="6"/>
      <dgm:spPr>
        <a:blipFill rotWithShape="0">
          <a:blip xmlns:r="http://schemas.openxmlformats.org/officeDocument/2006/relationships" r:embed="rId6"/>
          <a:stretch>
            <a:fillRect/>
          </a:stretch>
        </a:blipFill>
        <a:ln w="19050">
          <a:solidFill>
            <a:schemeClr val="tx1"/>
          </a:solidFill>
        </a:ln>
      </dgm:spPr>
    </dgm:pt>
  </dgm:ptLst>
  <dgm:cxnLst>
    <dgm:cxn modelId="{012133CC-4002-43E7-905A-955D624F0639}" type="presOf" srcId="{AC9F69E2-E435-44FE-9787-49F0B989A33E}" destId="{6E5C20ED-2476-4C75-AEB0-5A145CAB85E3}" srcOrd="0" destOrd="0" presId="urn:microsoft.com/office/officeart/2005/8/layout/pList2#1"/>
    <dgm:cxn modelId="{7B1FD9C8-1241-44BA-888C-194F2FAAF7C0}" srcId="{F570B0D5-D54D-4563-9675-72D6C0E1C983}" destId="{49F30E35-D9A3-4876-9D99-33E5D48073DE}" srcOrd="1" destOrd="0" parTransId="{98A71C4B-FFB5-4CC4-A009-17313A021198}" sibTransId="{013D2EFA-1FEC-45B5-B450-10D665DA747C}"/>
    <dgm:cxn modelId="{A3CAFFCF-CA3D-4280-A43E-ED24F03E5C78}" srcId="{F570B0D5-D54D-4563-9675-72D6C0E1C983}" destId="{AC9F69E2-E435-44FE-9787-49F0B989A33E}" srcOrd="0" destOrd="0" parTransId="{58589077-7F3D-4330-86FF-9561693BAED5}" sibTransId="{7EA9F846-2D9F-4C01-9D0B-D85AB73A8300}"/>
    <dgm:cxn modelId="{F4FCA4C4-2313-42D1-88F2-95DD116B88C3}" type="presOf" srcId="{D9C482C1-6630-4714-A3E2-BACE25AB6301}" destId="{4215D704-0FF9-4C1D-A2DE-2F0FA6D54FED}" srcOrd="0" destOrd="0" presId="urn:microsoft.com/office/officeart/2005/8/layout/pList2#1"/>
    <dgm:cxn modelId="{B632AD9E-D88A-490F-B0EA-A471EB07A05B}" type="presOf" srcId="{7EA9F846-2D9F-4C01-9D0B-D85AB73A8300}" destId="{3329324D-CF19-4D44-BFCE-5E269CE74FB0}" srcOrd="0" destOrd="0" presId="urn:microsoft.com/office/officeart/2005/8/layout/pList2#1"/>
    <dgm:cxn modelId="{35EF1D27-D67D-4DA3-9EB6-1B501F96A097}" type="presOf" srcId="{F570B0D5-D54D-4563-9675-72D6C0E1C983}" destId="{03AF0A8A-182D-4DAC-B8CA-03D6D69D170D}" srcOrd="0" destOrd="0" presId="urn:microsoft.com/office/officeart/2005/8/layout/pList2#1"/>
    <dgm:cxn modelId="{C70A3C41-069B-40A3-AF8A-A8DAD5F96DB9}" srcId="{F570B0D5-D54D-4563-9675-72D6C0E1C983}" destId="{7FA297F5-3138-4ADD-90F1-9544372C1D05}" srcOrd="4" destOrd="0" parTransId="{D9DF3063-8F3A-49C4-884E-06E962E65DDF}" sibTransId="{C674B9A8-7BB4-4ACA-BCF1-DFDCF1421030}"/>
    <dgm:cxn modelId="{7B7A0595-7D29-475D-88EA-D7A89DF827D4}" srcId="{F570B0D5-D54D-4563-9675-72D6C0E1C983}" destId="{4B81478E-6470-4257-A242-81EFAB999E8E}" srcOrd="3" destOrd="0" parTransId="{03A92CFE-9FEC-4296-905D-9BEFBC507E59}" sibTransId="{BAB1746B-3D50-4E1E-9ED6-408ADBB81C82}"/>
    <dgm:cxn modelId="{CE97B198-6C5A-46EE-A229-9806B015861C}" type="presOf" srcId="{013D2EFA-1FEC-45B5-B450-10D665DA747C}" destId="{CFAF4470-2D14-499F-A4B7-F53BF50F0BAC}" srcOrd="0" destOrd="0" presId="urn:microsoft.com/office/officeart/2005/8/layout/pList2#1"/>
    <dgm:cxn modelId="{35225B2D-36D2-4B32-9493-B12EE90E8867}" type="presOf" srcId="{C674B9A8-7BB4-4ACA-BCF1-DFDCF1421030}" destId="{EE08F74E-A34D-4BB2-9CC3-CAEEAE011FFF}" srcOrd="0" destOrd="0" presId="urn:microsoft.com/office/officeart/2005/8/layout/pList2#1"/>
    <dgm:cxn modelId="{BFEBDF1A-EAF5-4168-9C3E-D82A71F13245}" type="presOf" srcId="{DFD15462-6C21-47F6-84C1-300A410234A2}" destId="{CABF3B1F-6D10-4773-839E-214FB4827387}" srcOrd="0" destOrd="0" presId="urn:microsoft.com/office/officeart/2005/8/layout/pList2#1"/>
    <dgm:cxn modelId="{D8ED8599-700F-415A-8B07-AD7B82BD2135}" srcId="{F570B0D5-D54D-4563-9675-72D6C0E1C983}" destId="{DFD15462-6C21-47F6-84C1-300A410234A2}" srcOrd="2" destOrd="0" parTransId="{B753F8C5-C60B-46BD-B63F-07B32903EFAB}" sibTransId="{62E0D668-4C02-4A55-9061-B910693BF1B1}"/>
    <dgm:cxn modelId="{8AF8FE8A-B810-4B28-8FEC-A0E7A46678C7}" srcId="{F570B0D5-D54D-4563-9675-72D6C0E1C983}" destId="{D9C482C1-6630-4714-A3E2-BACE25AB6301}" srcOrd="5" destOrd="0" parTransId="{7A4558DB-05B0-432A-A5C6-4A3EA63C8F2B}" sibTransId="{2DF19A6D-0483-4707-8C57-D9B97C2095BF}"/>
    <dgm:cxn modelId="{93FAE0D5-A87F-4405-A73E-E34FC6C8E574}" type="presOf" srcId="{BAB1746B-3D50-4E1E-9ED6-408ADBB81C82}" destId="{6A9C0446-DBF7-4869-B6D5-8D3063DA05E4}" srcOrd="0" destOrd="0" presId="urn:microsoft.com/office/officeart/2005/8/layout/pList2#1"/>
    <dgm:cxn modelId="{5B1B34BA-7196-4DF9-BB1D-859C835D5E37}" type="presOf" srcId="{7FA297F5-3138-4ADD-90F1-9544372C1D05}" destId="{D1194314-2DBF-4BFA-B7E4-F5DA5A038F93}" srcOrd="0" destOrd="0" presId="urn:microsoft.com/office/officeart/2005/8/layout/pList2#1"/>
    <dgm:cxn modelId="{527D565D-F0AB-418F-929E-6411F77CADDF}" type="presOf" srcId="{49F30E35-D9A3-4876-9D99-33E5D48073DE}" destId="{B584396B-07D5-4AB4-9FAE-FD6F08AF75FD}" srcOrd="0" destOrd="0" presId="urn:microsoft.com/office/officeart/2005/8/layout/pList2#1"/>
    <dgm:cxn modelId="{A71C3C9C-16B0-43D7-850A-97331D11C9EF}" type="presOf" srcId="{62E0D668-4C02-4A55-9061-B910693BF1B1}" destId="{8A06AD29-9890-4487-A0B5-3AEE11E47A9C}" srcOrd="0" destOrd="0" presId="urn:microsoft.com/office/officeart/2005/8/layout/pList2#1"/>
    <dgm:cxn modelId="{71034C30-95BE-4101-81E7-D90E3BDA667B}" type="presOf" srcId="{4B81478E-6470-4257-A242-81EFAB999E8E}" destId="{67E85229-798A-4A2E-B22B-EA6493004735}" srcOrd="0" destOrd="0" presId="urn:microsoft.com/office/officeart/2005/8/layout/pList2#1"/>
    <dgm:cxn modelId="{10A0F0A4-5B24-4C4A-B216-DD4C685C1A15}" type="presParOf" srcId="{03AF0A8A-182D-4DAC-B8CA-03D6D69D170D}" destId="{BEC508F4-CBE9-4015-9F96-3B89B8767E56}" srcOrd="0" destOrd="0" presId="urn:microsoft.com/office/officeart/2005/8/layout/pList2#1"/>
    <dgm:cxn modelId="{8B6512A0-AD56-4626-B1F2-37CBA648AAC3}" type="presParOf" srcId="{03AF0A8A-182D-4DAC-B8CA-03D6D69D170D}" destId="{4ACB66A3-1F23-4A79-B333-6CCD876ADD86}" srcOrd="1" destOrd="0" presId="urn:microsoft.com/office/officeart/2005/8/layout/pList2#1"/>
    <dgm:cxn modelId="{28DCAE22-F8A8-497B-957B-30F6CC6F5A9D}" type="presParOf" srcId="{4ACB66A3-1F23-4A79-B333-6CCD876ADD86}" destId="{311F43EE-0274-4915-B33E-7AB82274E10B}" srcOrd="0" destOrd="0" presId="urn:microsoft.com/office/officeart/2005/8/layout/pList2#1"/>
    <dgm:cxn modelId="{73A8DEFB-CA3F-4086-B71D-25870BBB2C5C}" type="presParOf" srcId="{311F43EE-0274-4915-B33E-7AB82274E10B}" destId="{6E5C20ED-2476-4C75-AEB0-5A145CAB85E3}" srcOrd="0" destOrd="0" presId="urn:microsoft.com/office/officeart/2005/8/layout/pList2#1"/>
    <dgm:cxn modelId="{56A92BA2-4448-4B18-AFFE-C1E184A1255E}" type="presParOf" srcId="{311F43EE-0274-4915-B33E-7AB82274E10B}" destId="{789E116E-87D8-41F2-8B5B-6CFB3F1E2358}" srcOrd="1" destOrd="0" presId="urn:microsoft.com/office/officeart/2005/8/layout/pList2#1"/>
    <dgm:cxn modelId="{B32323D9-BD65-4CAF-8BE4-D455988BD2DC}" type="presParOf" srcId="{311F43EE-0274-4915-B33E-7AB82274E10B}" destId="{30F4F8A6-420C-41D6-B280-5F66E8D7FECB}" srcOrd="2" destOrd="0" presId="urn:microsoft.com/office/officeart/2005/8/layout/pList2#1"/>
    <dgm:cxn modelId="{B5DD73D4-AFCA-4ABB-B8B8-B88188FA0384}" type="presParOf" srcId="{4ACB66A3-1F23-4A79-B333-6CCD876ADD86}" destId="{3329324D-CF19-4D44-BFCE-5E269CE74FB0}" srcOrd="1" destOrd="0" presId="urn:microsoft.com/office/officeart/2005/8/layout/pList2#1"/>
    <dgm:cxn modelId="{8B4DB227-B88A-464D-917D-D2B0035157C4}" type="presParOf" srcId="{4ACB66A3-1F23-4A79-B333-6CCD876ADD86}" destId="{74BF7B34-CB8A-4B7F-8570-CA2E153FB993}" srcOrd="2" destOrd="0" presId="urn:microsoft.com/office/officeart/2005/8/layout/pList2#1"/>
    <dgm:cxn modelId="{3C0130C0-E82E-4B50-AE1F-666116E960FF}" type="presParOf" srcId="{74BF7B34-CB8A-4B7F-8570-CA2E153FB993}" destId="{B584396B-07D5-4AB4-9FAE-FD6F08AF75FD}" srcOrd="0" destOrd="0" presId="urn:microsoft.com/office/officeart/2005/8/layout/pList2#1"/>
    <dgm:cxn modelId="{04253192-1949-4887-BDCC-F927943A7C67}" type="presParOf" srcId="{74BF7B34-CB8A-4B7F-8570-CA2E153FB993}" destId="{E467DCB1-4E0B-4BDA-A979-0F59754D03C6}" srcOrd="1" destOrd="0" presId="urn:microsoft.com/office/officeart/2005/8/layout/pList2#1"/>
    <dgm:cxn modelId="{386BB006-E159-47A4-A65B-1FD00A3D21B8}" type="presParOf" srcId="{74BF7B34-CB8A-4B7F-8570-CA2E153FB993}" destId="{DF5DF03B-CFAC-4826-9A14-23084C8ABE78}" srcOrd="2" destOrd="0" presId="urn:microsoft.com/office/officeart/2005/8/layout/pList2#1"/>
    <dgm:cxn modelId="{4A2FDBFC-0B3D-4AEB-AFF4-46E399F2B5E0}" type="presParOf" srcId="{4ACB66A3-1F23-4A79-B333-6CCD876ADD86}" destId="{CFAF4470-2D14-499F-A4B7-F53BF50F0BAC}" srcOrd="3" destOrd="0" presId="urn:microsoft.com/office/officeart/2005/8/layout/pList2#1"/>
    <dgm:cxn modelId="{40E9E6C6-05F0-4118-B980-D737EA3DB57D}" type="presParOf" srcId="{4ACB66A3-1F23-4A79-B333-6CCD876ADD86}" destId="{8F5B7C04-6453-4E77-BA5F-456CB7809B41}" srcOrd="4" destOrd="0" presId="urn:microsoft.com/office/officeart/2005/8/layout/pList2#1"/>
    <dgm:cxn modelId="{D5A7BF0F-CB2C-4070-8D39-D2509EDD7F1D}" type="presParOf" srcId="{8F5B7C04-6453-4E77-BA5F-456CB7809B41}" destId="{CABF3B1F-6D10-4773-839E-214FB4827387}" srcOrd="0" destOrd="0" presId="urn:microsoft.com/office/officeart/2005/8/layout/pList2#1"/>
    <dgm:cxn modelId="{780B60D1-82ED-407C-8B19-F27B21EA8CFC}" type="presParOf" srcId="{8F5B7C04-6453-4E77-BA5F-456CB7809B41}" destId="{C3607B29-2FE7-4050-A568-DD65AD4C38D4}" srcOrd="1" destOrd="0" presId="urn:microsoft.com/office/officeart/2005/8/layout/pList2#1"/>
    <dgm:cxn modelId="{921B4B3C-ECD6-40EB-8B75-E03F6A619329}" type="presParOf" srcId="{8F5B7C04-6453-4E77-BA5F-456CB7809B41}" destId="{FC5B9489-BAF0-4770-A617-B3E2A8F30B1E}" srcOrd="2" destOrd="0" presId="urn:microsoft.com/office/officeart/2005/8/layout/pList2#1"/>
    <dgm:cxn modelId="{FE6B414C-8648-4673-9698-914B8C74929C}" type="presParOf" srcId="{4ACB66A3-1F23-4A79-B333-6CCD876ADD86}" destId="{8A06AD29-9890-4487-A0B5-3AEE11E47A9C}" srcOrd="5" destOrd="0" presId="urn:microsoft.com/office/officeart/2005/8/layout/pList2#1"/>
    <dgm:cxn modelId="{C83786A7-618E-412E-9F71-7F0971594863}" type="presParOf" srcId="{4ACB66A3-1F23-4A79-B333-6CCD876ADD86}" destId="{AE7F0C9D-1509-4E8E-9E94-547A938B1317}" srcOrd="6" destOrd="0" presId="urn:microsoft.com/office/officeart/2005/8/layout/pList2#1"/>
    <dgm:cxn modelId="{F78C8076-B6FA-4D4B-9899-84C6A7473599}" type="presParOf" srcId="{AE7F0C9D-1509-4E8E-9E94-547A938B1317}" destId="{67E85229-798A-4A2E-B22B-EA6493004735}" srcOrd="0" destOrd="0" presId="urn:microsoft.com/office/officeart/2005/8/layout/pList2#1"/>
    <dgm:cxn modelId="{BA571B9E-D8D7-467D-A39D-E18EFEED2A61}" type="presParOf" srcId="{AE7F0C9D-1509-4E8E-9E94-547A938B1317}" destId="{5214154C-462C-495E-8305-1AFF27D5899E}" srcOrd="1" destOrd="0" presId="urn:microsoft.com/office/officeart/2005/8/layout/pList2#1"/>
    <dgm:cxn modelId="{DB078BD2-7897-4336-995D-57F6C8D8266B}" type="presParOf" srcId="{AE7F0C9D-1509-4E8E-9E94-547A938B1317}" destId="{A2B99C79-CA34-4C4E-94A3-2C9DE40EF288}" srcOrd="2" destOrd="0" presId="urn:microsoft.com/office/officeart/2005/8/layout/pList2#1"/>
    <dgm:cxn modelId="{C3D161F8-5117-4FB3-9FA6-2BCD15BA53AB}" type="presParOf" srcId="{4ACB66A3-1F23-4A79-B333-6CCD876ADD86}" destId="{6A9C0446-DBF7-4869-B6D5-8D3063DA05E4}" srcOrd="7" destOrd="0" presId="urn:microsoft.com/office/officeart/2005/8/layout/pList2#1"/>
    <dgm:cxn modelId="{A84B9BA1-ADFC-4DAA-9A11-0B565499B916}" type="presParOf" srcId="{4ACB66A3-1F23-4A79-B333-6CCD876ADD86}" destId="{ABF9AD78-DBE2-4496-AA1F-B8F97E504EDA}" srcOrd="8" destOrd="0" presId="urn:microsoft.com/office/officeart/2005/8/layout/pList2#1"/>
    <dgm:cxn modelId="{15434354-82E5-45FD-8491-74AA618610A2}" type="presParOf" srcId="{ABF9AD78-DBE2-4496-AA1F-B8F97E504EDA}" destId="{D1194314-2DBF-4BFA-B7E4-F5DA5A038F93}" srcOrd="0" destOrd="0" presId="urn:microsoft.com/office/officeart/2005/8/layout/pList2#1"/>
    <dgm:cxn modelId="{9BA9E77D-457B-4F44-9CAC-0D57A8C807D5}" type="presParOf" srcId="{ABF9AD78-DBE2-4496-AA1F-B8F97E504EDA}" destId="{97F152DF-75FB-4887-AFC8-DCD0140B849F}" srcOrd="1" destOrd="0" presId="urn:microsoft.com/office/officeart/2005/8/layout/pList2#1"/>
    <dgm:cxn modelId="{47C2F0ED-827E-4E3C-A97A-958E4A1F3636}" type="presParOf" srcId="{ABF9AD78-DBE2-4496-AA1F-B8F97E504EDA}" destId="{42C0927D-C838-401A-AA85-FDD8C22AE323}" srcOrd="2" destOrd="0" presId="urn:microsoft.com/office/officeart/2005/8/layout/pList2#1"/>
    <dgm:cxn modelId="{AC52CFBD-3772-443E-BCD3-337204591CDE}" type="presParOf" srcId="{4ACB66A3-1F23-4A79-B333-6CCD876ADD86}" destId="{EE08F74E-A34D-4BB2-9CC3-CAEEAE011FFF}" srcOrd="9" destOrd="0" presId="urn:microsoft.com/office/officeart/2005/8/layout/pList2#1"/>
    <dgm:cxn modelId="{188267E6-9C7F-4134-AB2F-9DA5BADF00C8}" type="presParOf" srcId="{4ACB66A3-1F23-4A79-B333-6CCD876ADD86}" destId="{D5E9D0FC-D876-4258-9D69-F5A965F707FD}" srcOrd="10" destOrd="0" presId="urn:microsoft.com/office/officeart/2005/8/layout/pList2#1"/>
    <dgm:cxn modelId="{E261D185-D80A-4AFC-AAA0-B833F087E5A5}" type="presParOf" srcId="{D5E9D0FC-D876-4258-9D69-F5A965F707FD}" destId="{4215D704-0FF9-4C1D-A2DE-2F0FA6D54FED}" srcOrd="0" destOrd="0" presId="urn:microsoft.com/office/officeart/2005/8/layout/pList2#1"/>
    <dgm:cxn modelId="{0AD790B6-BE89-4ED2-ACF8-6CE25CE9650C}" type="presParOf" srcId="{D5E9D0FC-D876-4258-9D69-F5A965F707FD}" destId="{222AEB61-AB4D-4C40-9A32-EA17691D8B4D}" srcOrd="1" destOrd="0" presId="urn:microsoft.com/office/officeart/2005/8/layout/pList2#1"/>
    <dgm:cxn modelId="{78552210-3138-4542-B24F-FE75D2D23890}" type="presParOf" srcId="{D5E9D0FC-D876-4258-9D69-F5A965F707FD}" destId="{A815D78D-D17E-4F26-B57D-6EEF260BC2DB}" srcOrd="2" destOrd="0" presId="urn:microsoft.com/office/officeart/2005/8/layout/pList2#1"/>
  </dgm:cxnLst>
  <dgm:bg/>
  <dgm:whole/>
</dgm:dataModel>
</file>

<file path=ppt/diagrams/layout1.xml><?xml version="1.0" encoding="utf-8"?>
<dgm:layoutDef xmlns:dgm="http://schemas.openxmlformats.org/drawingml/2006/diagram" xmlns:a="http://schemas.openxmlformats.org/drawingml/2006/main" uniqueId="urn:microsoft.com/office/officeart/2005/8/layout/pList2#1">
  <dgm:title val=""/>
  <dgm:desc val=""/>
  <dgm:catLst>
    <dgm:cat type="list" pri="1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76363" cy="511731"/>
          </a:xfrm>
          <a:prstGeom prst="rect">
            <a:avLst/>
          </a:prstGeom>
          <a:noFill/>
          <a:ln>
            <a:noFill/>
          </a:ln>
          <a:effectLst/>
          <a:extLst/>
        </p:spPr>
        <p:txBody>
          <a:bodyPr vert="horz" wrap="square" lIns="99048" tIns="49524" rIns="99048" bIns="49524" numCol="1" anchor="t" anchorCtr="0" compatLnSpc="1">
            <a:prstTxWarp prst="textNoShape">
              <a:avLst/>
            </a:prstTxWarp>
          </a:bodyPr>
          <a:lstStyle>
            <a:lvl1pPr eaLnBrk="1" hangingPunct="1">
              <a:defRPr sz="1300">
                <a:latin typeface="Arial" panose="020B0604020202020204" pitchFamily="34" charset="0"/>
                <a:cs typeface="Arial" panose="020B0604020202020204" pitchFamily="34" charset="0"/>
              </a:defRPr>
            </a:lvl1pPr>
          </a:lstStyle>
          <a:p>
            <a:pPr>
              <a:defRPr/>
            </a:pPr>
            <a:endParaRPr lang="en-US" altLang="pt-BR"/>
          </a:p>
        </p:txBody>
      </p:sp>
      <p:sp>
        <p:nvSpPr>
          <p:cNvPr id="4099" name="Rectangle 3"/>
          <p:cNvSpPr>
            <a:spLocks noGrp="1" noChangeArrowheads="1"/>
          </p:cNvSpPr>
          <p:nvPr>
            <p:ph type="dt" idx="1"/>
          </p:nvPr>
        </p:nvSpPr>
        <p:spPr bwMode="auto">
          <a:xfrm>
            <a:off x="4021294" y="0"/>
            <a:ext cx="3076363" cy="511731"/>
          </a:xfrm>
          <a:prstGeom prst="rect">
            <a:avLst/>
          </a:prstGeom>
          <a:noFill/>
          <a:ln>
            <a:noFill/>
          </a:ln>
          <a:effectLst/>
          <a:extLst/>
        </p:spPr>
        <p:txBody>
          <a:bodyPr vert="horz" wrap="square" lIns="99048" tIns="49524" rIns="99048" bIns="49524" numCol="1" anchor="t" anchorCtr="0" compatLnSpc="1">
            <a:prstTxWarp prst="textNoShape">
              <a:avLst/>
            </a:prstTxWarp>
          </a:bodyPr>
          <a:lstStyle>
            <a:lvl1pPr algn="r" eaLnBrk="1" hangingPunct="1">
              <a:defRPr sz="1300">
                <a:latin typeface="Arial" panose="020B0604020202020204" pitchFamily="34" charset="0"/>
                <a:cs typeface="Arial" panose="020B0604020202020204" pitchFamily="34" charset="0"/>
              </a:defRPr>
            </a:lvl1pPr>
          </a:lstStyle>
          <a:p>
            <a:pPr>
              <a:defRPr/>
            </a:pPr>
            <a:endParaRPr lang="en-US" altLang="pt-BR"/>
          </a:p>
        </p:txBody>
      </p:sp>
      <p:sp>
        <p:nvSpPr>
          <p:cNvPr id="131076" name="Rectangle 4"/>
          <p:cNvSpPr>
            <a:spLocks noGrp="1" noRot="1" noChangeAspect="1" noChangeArrowheads="1" noTextEdit="1"/>
          </p:cNvSpPr>
          <p:nvPr>
            <p:ph type="sldImg" idx="2"/>
          </p:nvPr>
        </p:nvSpPr>
        <p:spPr bwMode="auto">
          <a:xfrm>
            <a:off x="139700" y="768350"/>
            <a:ext cx="6819900" cy="3836988"/>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709930" y="4861441"/>
            <a:ext cx="5679440" cy="4605576"/>
          </a:xfrm>
          <a:prstGeom prst="rect">
            <a:avLst/>
          </a:prstGeom>
          <a:noFill/>
          <a:ln>
            <a:noFill/>
          </a:ln>
          <a:effectLst/>
          <a:extLst/>
        </p:spPr>
        <p:txBody>
          <a:bodyPr vert="horz" wrap="square" lIns="99048" tIns="49524" rIns="99048" bIns="49524" numCol="1" anchor="t" anchorCtr="0" compatLnSpc="1">
            <a:prstTxWarp prst="textNoShape">
              <a:avLst/>
            </a:prstTxWarp>
          </a:bodyPr>
          <a:lstStyle/>
          <a:p>
            <a:pPr lvl="0"/>
            <a:r>
              <a:rPr lang="en-US" altLang="pt-BR" noProof="0" smtClean="0"/>
              <a:t>Clique para editar os estilos do texto mestre</a:t>
            </a:r>
          </a:p>
          <a:p>
            <a:pPr lvl="1"/>
            <a:r>
              <a:rPr lang="en-US" altLang="pt-BR" noProof="0" smtClean="0"/>
              <a:t>Segundo nível</a:t>
            </a:r>
          </a:p>
          <a:p>
            <a:pPr lvl="2"/>
            <a:r>
              <a:rPr lang="en-US" altLang="pt-BR" noProof="0" smtClean="0"/>
              <a:t>Terceiro nível</a:t>
            </a:r>
          </a:p>
          <a:p>
            <a:pPr lvl="3"/>
            <a:r>
              <a:rPr lang="en-US" altLang="pt-BR" noProof="0" smtClean="0"/>
              <a:t>Quarto nível</a:t>
            </a:r>
          </a:p>
          <a:p>
            <a:pPr lvl="4"/>
            <a:r>
              <a:rPr lang="en-US" altLang="pt-BR" noProof="0" smtClean="0"/>
              <a:t>Quinto nível</a:t>
            </a:r>
          </a:p>
        </p:txBody>
      </p:sp>
      <p:sp>
        <p:nvSpPr>
          <p:cNvPr id="4102" name="Rectangle 6"/>
          <p:cNvSpPr>
            <a:spLocks noGrp="1" noChangeArrowheads="1"/>
          </p:cNvSpPr>
          <p:nvPr>
            <p:ph type="ftr" sz="quarter" idx="4"/>
          </p:nvPr>
        </p:nvSpPr>
        <p:spPr bwMode="auto">
          <a:xfrm>
            <a:off x="0" y="9721106"/>
            <a:ext cx="3076363" cy="511731"/>
          </a:xfrm>
          <a:prstGeom prst="rect">
            <a:avLst/>
          </a:prstGeom>
          <a:noFill/>
          <a:ln>
            <a:noFill/>
          </a:ln>
          <a:effectLst/>
          <a:extLst/>
        </p:spPr>
        <p:txBody>
          <a:bodyPr vert="horz" wrap="square" lIns="99048" tIns="49524" rIns="99048" bIns="49524" numCol="1" anchor="b" anchorCtr="0" compatLnSpc="1">
            <a:prstTxWarp prst="textNoShape">
              <a:avLst/>
            </a:prstTxWarp>
          </a:bodyPr>
          <a:lstStyle>
            <a:lvl1pPr eaLnBrk="1" hangingPunct="1">
              <a:defRPr sz="1300">
                <a:latin typeface="Arial" panose="020B0604020202020204" pitchFamily="34" charset="0"/>
                <a:cs typeface="Arial" panose="020B0604020202020204" pitchFamily="34" charset="0"/>
              </a:defRPr>
            </a:lvl1pPr>
          </a:lstStyle>
          <a:p>
            <a:pPr>
              <a:defRPr/>
            </a:pPr>
            <a:endParaRPr lang="en-US" altLang="pt-BR"/>
          </a:p>
        </p:txBody>
      </p:sp>
      <p:sp>
        <p:nvSpPr>
          <p:cNvPr id="4103" name="Rectangle 7"/>
          <p:cNvSpPr>
            <a:spLocks noGrp="1" noChangeArrowheads="1"/>
          </p:cNvSpPr>
          <p:nvPr>
            <p:ph type="sldNum" sz="quarter" idx="5"/>
          </p:nvPr>
        </p:nvSpPr>
        <p:spPr bwMode="auto">
          <a:xfrm>
            <a:off x="4021294" y="9721106"/>
            <a:ext cx="3076363" cy="511731"/>
          </a:xfrm>
          <a:prstGeom prst="rect">
            <a:avLst/>
          </a:prstGeom>
          <a:noFill/>
          <a:ln>
            <a:noFill/>
          </a:ln>
          <a:effectLst/>
          <a:extLst/>
        </p:spPr>
        <p:txBody>
          <a:bodyPr vert="horz" wrap="square" lIns="99048" tIns="49524" rIns="99048" bIns="49524" numCol="1" anchor="b" anchorCtr="0" compatLnSpc="1">
            <a:prstTxWarp prst="textNoShape">
              <a:avLst/>
            </a:prstTxWarp>
          </a:bodyPr>
          <a:lstStyle>
            <a:lvl1pPr algn="r" eaLnBrk="1" hangingPunct="1">
              <a:defRPr sz="1300">
                <a:latin typeface="Arial" charset="0"/>
                <a:cs typeface="Arial" charset="0"/>
              </a:defRPr>
            </a:lvl1pPr>
          </a:lstStyle>
          <a:p>
            <a:pPr>
              <a:defRPr/>
            </a:pPr>
            <a:fld id="{3C616D22-9BAE-4B36-B836-A06CC475BBC2}" type="slidenum">
              <a:rPr lang="en-US" altLang="pt-BR"/>
              <a:pPr>
                <a:defRPr/>
              </a:pPr>
              <a:t>‹nº›</a:t>
            </a:fld>
            <a:endParaRPr lang="en-US" altLang="pt-BR"/>
          </a:p>
        </p:txBody>
      </p:sp>
    </p:spTree>
    <p:extLst>
      <p:ext uri="{BB962C8B-B14F-4D97-AF65-F5344CB8AC3E}">
        <p14:creationId xmlns:p14="http://schemas.microsoft.com/office/powerpoint/2010/main" xmlns="" val="98858120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fontScale="85000" lnSpcReduction="10000"/>
          </a:bodyPr>
          <a:lstStyle/>
          <a:p>
            <a:r>
              <a:rPr lang="pt-BR" sz="1200" b="1" dirty="0" smtClean="0"/>
              <a:t>Considerações: Competência: Abril</a:t>
            </a:r>
            <a:r>
              <a:rPr lang="pt-BR" sz="1200" dirty="0" smtClean="0"/>
              <a:t> de 2016 </a:t>
            </a:r>
          </a:p>
          <a:p>
            <a:r>
              <a:rPr lang="pt-BR" sz="1200" dirty="0" smtClean="0"/>
              <a:t>ESF: 80 + ESB I – 69 +  ESB II – 14+ ESF 4 – 2 + ESF </a:t>
            </a:r>
            <a:r>
              <a:rPr lang="pt-BR" sz="1200" dirty="0" err="1" smtClean="0"/>
              <a:t>Transf</a:t>
            </a:r>
            <a:r>
              <a:rPr lang="pt-BR" sz="1200" dirty="0" smtClean="0"/>
              <a:t> -7: </a:t>
            </a:r>
            <a:r>
              <a:rPr lang="pt-BR" sz="1200" b="1" dirty="0" smtClean="0"/>
              <a:t>172 </a:t>
            </a:r>
          </a:p>
          <a:p>
            <a:r>
              <a:rPr lang="pt-BR" sz="1200" dirty="0" smtClean="0"/>
              <a:t>OBS: *</a:t>
            </a:r>
            <a:r>
              <a:rPr lang="pt-BR" sz="1200" b="1" dirty="0" smtClean="0"/>
              <a:t>não consideradas </a:t>
            </a:r>
            <a:r>
              <a:rPr lang="pt-BR" sz="1200" dirty="0" smtClean="0"/>
              <a:t>as equipes de EACS e EAB, que são 13 na competência abril.  </a:t>
            </a:r>
          </a:p>
          <a:p>
            <a:r>
              <a:rPr lang="pt-BR" sz="1200" b="1" dirty="0" smtClean="0"/>
              <a:t>Memória de Cálculo</a:t>
            </a:r>
            <a:r>
              <a:rPr lang="pt-BR" sz="1200" dirty="0" smtClean="0"/>
              <a:t>: </a:t>
            </a:r>
            <a:r>
              <a:rPr lang="pt-BR" sz="1200" b="1" dirty="0" smtClean="0"/>
              <a:t>(172 EPSF x 3.450) / 1.135.626 </a:t>
            </a:r>
            <a:r>
              <a:rPr lang="pt-BR" sz="1200" b="1" dirty="0" err="1" smtClean="0"/>
              <a:t>Hab</a:t>
            </a:r>
            <a:r>
              <a:rPr lang="pt-BR" sz="1200" b="1" dirty="0" smtClean="0"/>
              <a:t> x 100 = 52,25%*</a:t>
            </a:r>
          </a:p>
          <a:p>
            <a:r>
              <a:rPr lang="pt-BR" sz="1200" dirty="0" smtClean="0"/>
              <a:t>A cobertura de PSF aumentou consideravelmente a medida que os novos agentes comunitários foram contratados (225 ACS), saindo de 495 para 681 ACS nas ESF e total ACS 743, ultrapassando a meta deste indicador comparada a série histórica.</a:t>
            </a:r>
          </a:p>
          <a:p>
            <a:r>
              <a:rPr lang="pt-BR" sz="1200" dirty="0" smtClean="0"/>
              <a:t> </a:t>
            </a:r>
          </a:p>
          <a:p>
            <a:r>
              <a:rPr lang="pt-BR" sz="1200" dirty="0" smtClean="0"/>
              <a:t>Com a autorização para ampliação do número de equipes cadastradas junto ao Ministério da Saúde e para contratação de novos ACS, a expectativa é de expansão da cobertura da ESF.</a:t>
            </a:r>
          </a:p>
          <a:p>
            <a:r>
              <a:rPr lang="pt-BR" sz="1200" dirty="0" smtClean="0"/>
              <a:t> </a:t>
            </a:r>
          </a:p>
          <a:p>
            <a:r>
              <a:rPr lang="pt-BR" sz="1200" b="1" dirty="0" smtClean="0"/>
              <a:t>Recomendações (PAS 2016):</a:t>
            </a:r>
            <a:endParaRPr lang="pt-BR" sz="1200" dirty="0" smtClean="0"/>
          </a:p>
          <a:p>
            <a:r>
              <a:rPr lang="pt-BR" sz="1200" dirty="0" smtClean="0"/>
              <a:t>a) Recompor e/ ou completar o quadro de profissionais necessários para habilitar novas ESF, preferencialmente com equipe de saúde bucal incluída, com chamamento de profissionais para completar as equipes e habilitá-las. Com a autorização para ampliação do número de equipes cadastradas junto ao Ministério da Saúde e para contratação de novos ACS, a expectativa é de nova e significativa expansão da cobertura da ESF.</a:t>
            </a:r>
          </a:p>
          <a:p>
            <a:r>
              <a:rPr lang="pt-BR" sz="1200" dirty="0" smtClean="0"/>
              <a:t>b) Implementar e fortalecer o grupo condutor NASF, visando a pactuação e implantação das equipes com, no mínimo, 1 equipe de NASF por Distrito até dezembro 2016.</a:t>
            </a:r>
          </a:p>
          <a:p>
            <a:r>
              <a:rPr lang="pt-BR" sz="1200" dirty="0" smtClean="0"/>
              <a:t>c) Monitorar a adesão das Equipes de Saúde da Família ao PMAQ. </a:t>
            </a:r>
          </a:p>
          <a:p>
            <a:r>
              <a:rPr lang="pt-BR" sz="1200" dirty="0" smtClean="0"/>
              <a:t>d) Foi criado, através de um Decreto Municipal, mecanismos para a descentralização da utilização dos recursos vinculados ao PMAQ, bem como estamos no processo de estabelecer os critérios, a temporalidade e pactuação de utilização do recurso de incentivo do PMAQ.</a:t>
            </a:r>
          </a:p>
          <a:p>
            <a:r>
              <a:rPr lang="pt-BR" sz="1200" dirty="0" smtClean="0"/>
              <a:t>e) Adequar à área física dos Centros de Saúde conforme </a:t>
            </a:r>
            <a:r>
              <a:rPr lang="pt-BR" sz="1200" b="1" dirty="0" smtClean="0"/>
              <a:t>tabelas de Obras descritas ao final da Diretriz 1. </a:t>
            </a:r>
            <a:endParaRPr lang="pt-BR" sz="1200" dirty="0" smtClean="0"/>
          </a:p>
          <a:p>
            <a:endParaRPr lang="pt-BR" dirty="0"/>
          </a:p>
        </p:txBody>
      </p:sp>
      <p:sp>
        <p:nvSpPr>
          <p:cNvPr id="4" name="Espaço Reservado para Número de Slide 3"/>
          <p:cNvSpPr>
            <a:spLocks noGrp="1"/>
          </p:cNvSpPr>
          <p:nvPr>
            <p:ph type="sldNum" sz="quarter" idx="10"/>
          </p:nvPr>
        </p:nvSpPr>
        <p:spPr/>
        <p:txBody>
          <a:bodyPr/>
          <a:lstStyle/>
          <a:p>
            <a:pPr>
              <a:defRPr/>
            </a:pPr>
            <a:fld id="{3C616D22-9BAE-4B36-B836-A06CC475BBC2}" type="slidenum">
              <a:rPr lang="en-US" altLang="pt-BR" smtClean="0"/>
              <a:pPr>
                <a:defRPr/>
              </a:pPr>
              <a:t>5</a:t>
            </a:fld>
            <a:endParaRPr lang="en-US" altLang="pt-B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Espaço Reservado para Imagem de Slide 1"/>
          <p:cNvSpPr>
            <a:spLocks noGrp="1" noRot="1" noChangeAspect="1" noTextEdit="1"/>
          </p:cNvSpPr>
          <p:nvPr>
            <p:ph type="sldImg"/>
          </p:nvPr>
        </p:nvSpPr>
        <p:spPr>
          <a:ln/>
        </p:spPr>
      </p:sp>
      <p:sp>
        <p:nvSpPr>
          <p:cNvPr id="110594" name="Espaço Reservado para Anotações 2"/>
          <p:cNvSpPr>
            <a:spLocks noGrp="1"/>
          </p:cNvSpPr>
          <p:nvPr>
            <p:ph type="body" idx="1"/>
          </p:nvPr>
        </p:nvSpPr>
        <p:spPr>
          <a:noFill/>
        </p:spPr>
        <p:txBody>
          <a:bodyPr/>
          <a:lstStyle/>
          <a:p>
            <a:endParaRPr lang="pt-BR" dirty="0" smtClean="0"/>
          </a:p>
        </p:txBody>
      </p:sp>
      <p:sp>
        <p:nvSpPr>
          <p:cNvPr id="110595" name="Espaço Reservado para Número de Slide 3"/>
          <p:cNvSpPr>
            <a:spLocks noGrp="1"/>
          </p:cNvSpPr>
          <p:nvPr>
            <p:ph type="sldNum" sz="quarter" idx="5"/>
          </p:nvPr>
        </p:nvSpPr>
        <p:spPr>
          <a:noFill/>
          <a:ln>
            <a:miter lim="800000"/>
            <a:headEnd/>
            <a:tailEnd/>
          </a:ln>
        </p:spPr>
        <p:txBody>
          <a:bodyPr/>
          <a:lstStyle/>
          <a:p>
            <a:fld id="{F20F7CAD-0BC7-4606-A183-8FE20C205F0E}" type="slidenum">
              <a:rPr lang="en-US" altLang="pt-BR" smtClean="0">
                <a:latin typeface="Arial" pitchFamily="34" charset="0"/>
                <a:cs typeface="Arial" pitchFamily="34" charset="0"/>
              </a:rPr>
              <a:pPr/>
              <a:t>26</a:t>
            </a:fld>
            <a:endParaRPr lang="en-US" altLang="pt-BR" smtClean="0">
              <a:latin typeface="Arial" pitchFamily="34" charset="0"/>
              <a:cs typeface="Arial" pitchFamily="34" charset="0"/>
            </a:endParaRPr>
          </a:p>
        </p:txBody>
      </p:sp>
    </p:spTree>
    <p:extLst>
      <p:ext uri="{BB962C8B-B14F-4D97-AF65-F5344CB8AC3E}">
        <p14:creationId xmlns:p14="http://schemas.microsoft.com/office/powerpoint/2010/main" xmlns="" val="3687780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Espaço Reservado para Imagem de Slide 1"/>
          <p:cNvSpPr>
            <a:spLocks noGrp="1" noRot="1" noChangeAspect="1" noTextEdit="1"/>
          </p:cNvSpPr>
          <p:nvPr>
            <p:ph type="sldImg"/>
          </p:nvPr>
        </p:nvSpPr>
        <p:spPr>
          <a:ln/>
        </p:spPr>
      </p:sp>
      <p:sp>
        <p:nvSpPr>
          <p:cNvPr id="112642" name="Espaço Reservado para Anotações 2"/>
          <p:cNvSpPr>
            <a:spLocks noGrp="1"/>
          </p:cNvSpPr>
          <p:nvPr>
            <p:ph type="body" idx="1"/>
          </p:nvPr>
        </p:nvSpPr>
        <p:spPr>
          <a:noFill/>
        </p:spPr>
        <p:txBody>
          <a:bodyPr/>
          <a:lstStyle/>
          <a:p>
            <a:r>
              <a:rPr lang="pt-BR" sz="1200" b="1" kern="1200" dirty="0" smtClean="0">
                <a:solidFill>
                  <a:schemeClr val="tx1"/>
                </a:solidFill>
                <a:latin typeface="Arial" panose="020B0604020202020204" pitchFamily="34" charset="0"/>
                <a:ea typeface="+mn-ea"/>
                <a:cs typeface="Arial" panose="020B0604020202020204" pitchFamily="34" charset="0"/>
              </a:rPr>
              <a:t>Memória de cálculo</a:t>
            </a:r>
            <a:r>
              <a:rPr lang="pt-BR" sz="1200" kern="1200" dirty="0" smtClean="0">
                <a:solidFill>
                  <a:schemeClr val="tx1"/>
                </a:solidFill>
                <a:latin typeface="Arial" panose="020B0604020202020204" pitchFamily="34" charset="0"/>
                <a:ea typeface="+mn-ea"/>
                <a:cs typeface="Arial" panose="020B0604020202020204" pitchFamily="34" charset="0"/>
              </a:rPr>
              <a:t>: total de </a:t>
            </a:r>
            <a:r>
              <a:rPr lang="pt-BR" sz="1200" b="1" kern="1200" dirty="0" smtClean="0">
                <a:solidFill>
                  <a:schemeClr val="tx1"/>
                </a:solidFill>
                <a:latin typeface="Arial" panose="020B0604020202020204" pitchFamily="34" charset="0"/>
                <a:ea typeface="+mn-ea"/>
                <a:cs typeface="Arial" panose="020B0604020202020204" pitchFamily="34" charset="0"/>
              </a:rPr>
              <a:t>exames de mamografia de rastreamento em mulheres de 50 a 69 anos</a:t>
            </a:r>
            <a:r>
              <a:rPr lang="pt-BR" sz="1200" kern="1200" dirty="0" smtClean="0">
                <a:solidFill>
                  <a:schemeClr val="tx1"/>
                </a:solidFill>
                <a:latin typeface="Arial" panose="020B0604020202020204" pitchFamily="34" charset="0"/>
                <a:ea typeface="+mn-ea"/>
                <a:cs typeface="Arial" panose="020B0604020202020204" pitchFamily="34" charset="0"/>
              </a:rPr>
              <a:t> (numerador) = 3.585 / (População 111.026/3) (denominador) = 0,097”.</a:t>
            </a:r>
          </a:p>
          <a:p>
            <a:r>
              <a:rPr lang="pt-BR" sz="1200" kern="1200" dirty="0" smtClean="0">
                <a:solidFill>
                  <a:schemeClr val="tx1"/>
                </a:solidFill>
                <a:latin typeface="Arial" panose="020B0604020202020204" pitchFamily="34" charset="0"/>
                <a:ea typeface="+mn-ea"/>
                <a:cs typeface="Arial" panose="020B0604020202020204" pitchFamily="34" charset="0"/>
              </a:rPr>
              <a:t>Com a implantação de um novo equipamento de mamografia no nosso serviço de </a:t>
            </a:r>
            <a:r>
              <a:rPr lang="pt-BR" sz="1200" kern="1200" dirty="0" err="1" smtClean="0">
                <a:solidFill>
                  <a:schemeClr val="tx1"/>
                </a:solidFill>
                <a:latin typeface="Arial" panose="020B0604020202020204" pitchFamily="34" charset="0"/>
                <a:ea typeface="+mn-ea"/>
                <a:cs typeface="Arial" panose="020B0604020202020204" pitchFamily="34" charset="0"/>
              </a:rPr>
              <a:t>mastologia</a:t>
            </a:r>
            <a:r>
              <a:rPr lang="pt-BR" sz="1200" kern="1200" dirty="0" smtClean="0">
                <a:solidFill>
                  <a:schemeClr val="tx1"/>
                </a:solidFill>
                <a:latin typeface="Arial" panose="020B0604020202020204" pitchFamily="34" charset="0"/>
                <a:ea typeface="+mn-ea"/>
                <a:cs typeface="Arial" panose="020B0604020202020204" pitchFamily="34" charset="0"/>
              </a:rPr>
              <a:t> teremos um incremento na oferta de exames de mamografia de rastreamento e diagnóstica. Está em licitação a aquisição de um mamógrafo digital que aumentará a capacidade de atender a demanda do município. Também estamos aguardando a parceria com o Hospital de Câncer de Barretos previsto para iniciar suas atividades ainda este ano</a:t>
            </a:r>
          </a:p>
          <a:p>
            <a:r>
              <a:rPr lang="pt-BR" sz="1200" b="1" kern="1200" dirty="0" smtClean="0">
                <a:solidFill>
                  <a:schemeClr val="tx1"/>
                </a:solidFill>
                <a:latin typeface="Arial" panose="020B0604020202020204" pitchFamily="34" charset="0"/>
                <a:ea typeface="+mn-ea"/>
                <a:cs typeface="Arial" panose="020B0604020202020204" pitchFamily="34" charset="0"/>
              </a:rPr>
              <a:t>Recomendações:</a:t>
            </a:r>
            <a:endParaRPr lang="pt-BR" sz="1200" kern="1200" dirty="0" smtClean="0">
              <a:solidFill>
                <a:schemeClr val="tx1"/>
              </a:solidFill>
              <a:latin typeface="Arial" panose="020B0604020202020204" pitchFamily="34" charset="0"/>
              <a:ea typeface="+mn-ea"/>
              <a:cs typeface="Arial" panose="020B0604020202020204" pitchFamily="34" charset="0"/>
            </a:endParaRPr>
          </a:p>
          <a:p>
            <a:r>
              <a:rPr lang="pt-BR" sz="1200" b="1" kern="1200" dirty="0" smtClean="0">
                <a:solidFill>
                  <a:schemeClr val="tx1"/>
                </a:solidFill>
                <a:latin typeface="Arial" panose="020B0604020202020204" pitchFamily="34" charset="0"/>
                <a:ea typeface="+mn-ea"/>
                <a:cs typeface="Arial" panose="020B0604020202020204" pitchFamily="34" charset="0"/>
              </a:rPr>
              <a:t>a) </a:t>
            </a:r>
            <a:r>
              <a:rPr lang="pt-BR" sz="1200" kern="1200" dirty="0" smtClean="0">
                <a:solidFill>
                  <a:schemeClr val="tx1"/>
                </a:solidFill>
                <a:latin typeface="Arial" panose="020B0604020202020204" pitchFamily="34" charset="0"/>
                <a:ea typeface="+mn-ea"/>
                <a:cs typeface="Arial" panose="020B0604020202020204" pitchFamily="34" charset="0"/>
              </a:rPr>
              <a:t>Acompanhar e monitorar a capacidade do DA em disponibilizar os contratos de manutenção preventiva e corretiva dos mamógrafos da rede, visando garantir oferta e qualidade de imagem, com disponibilização rápida de resultado. </a:t>
            </a:r>
          </a:p>
          <a:p>
            <a:r>
              <a:rPr lang="pt-BR" sz="1200" kern="1200" dirty="0" smtClean="0">
                <a:solidFill>
                  <a:schemeClr val="tx1"/>
                </a:solidFill>
                <a:latin typeface="Arial" panose="020B0604020202020204" pitchFamily="34" charset="0"/>
                <a:ea typeface="+mn-ea"/>
                <a:cs typeface="Arial" panose="020B0604020202020204" pitchFamily="34" charset="0"/>
              </a:rPr>
              <a:t>b) Acompanhar a proposta da Gestão de conveniar o Centro de Engenharia Biomédica da UNICAMP para a reorganização e condução do processo de manutenção preventiva e corretiva de equipamentos de saúde. </a:t>
            </a:r>
          </a:p>
          <a:p>
            <a:r>
              <a:rPr lang="pt-BR" sz="1200" kern="1200" dirty="0" smtClean="0">
                <a:solidFill>
                  <a:schemeClr val="tx1"/>
                </a:solidFill>
                <a:latin typeface="Arial" panose="020B0604020202020204" pitchFamily="34" charset="0"/>
                <a:ea typeface="+mn-ea"/>
                <a:cs typeface="Arial" panose="020B0604020202020204" pitchFamily="34" charset="0"/>
              </a:rPr>
              <a:t>c) Fortalecer a ampliação do cadastro das famílias nos territórios para a identificação, aproximação e facilitação da captação das mulheres dentro dos critérios para a realização de mamografia.</a:t>
            </a:r>
            <a:endParaRPr lang="pt-BR" dirty="0" smtClean="0"/>
          </a:p>
        </p:txBody>
      </p:sp>
      <p:sp>
        <p:nvSpPr>
          <p:cNvPr id="112643" name="Espaço Reservado para Número de Slide 3"/>
          <p:cNvSpPr>
            <a:spLocks noGrp="1"/>
          </p:cNvSpPr>
          <p:nvPr>
            <p:ph type="sldNum" sz="quarter" idx="5"/>
          </p:nvPr>
        </p:nvSpPr>
        <p:spPr>
          <a:noFill/>
          <a:ln>
            <a:miter lim="800000"/>
            <a:headEnd/>
            <a:tailEnd/>
          </a:ln>
        </p:spPr>
        <p:txBody>
          <a:bodyPr/>
          <a:lstStyle/>
          <a:p>
            <a:fld id="{A79870E9-731F-47BB-9492-928D780348C3}" type="slidenum">
              <a:rPr lang="en-US" altLang="pt-BR" smtClean="0">
                <a:latin typeface="Arial" pitchFamily="34" charset="0"/>
                <a:cs typeface="Arial" pitchFamily="34" charset="0"/>
              </a:rPr>
              <a:pPr/>
              <a:t>27</a:t>
            </a:fld>
            <a:endParaRPr lang="en-US" altLang="pt-BR" smtClean="0">
              <a:latin typeface="Arial" pitchFamily="34" charset="0"/>
              <a:cs typeface="Arial" pitchFamily="34" charset="0"/>
            </a:endParaRPr>
          </a:p>
        </p:txBody>
      </p:sp>
    </p:spTree>
    <p:extLst>
      <p:ext uri="{BB962C8B-B14F-4D97-AF65-F5344CB8AC3E}">
        <p14:creationId xmlns:p14="http://schemas.microsoft.com/office/powerpoint/2010/main" xmlns="" val="27297430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Espaço Reservado para Imagem de Slide 1"/>
          <p:cNvSpPr>
            <a:spLocks noGrp="1" noRot="1" noChangeAspect="1" noTextEdit="1"/>
          </p:cNvSpPr>
          <p:nvPr>
            <p:ph type="sldImg"/>
          </p:nvPr>
        </p:nvSpPr>
        <p:spPr>
          <a:ln/>
        </p:spPr>
      </p:sp>
      <p:sp>
        <p:nvSpPr>
          <p:cNvPr id="112642" name="Espaço Reservado para Anotações 2"/>
          <p:cNvSpPr>
            <a:spLocks noGrp="1"/>
          </p:cNvSpPr>
          <p:nvPr>
            <p:ph type="body" idx="1"/>
          </p:nvPr>
        </p:nvSpPr>
        <p:spPr>
          <a:noFill/>
        </p:spPr>
        <p:txBody>
          <a:bodyPr/>
          <a:lstStyle/>
          <a:p>
            <a:r>
              <a:rPr lang="pt-BR" sz="1200" b="1" kern="1200" dirty="0" smtClean="0">
                <a:solidFill>
                  <a:schemeClr val="tx1"/>
                </a:solidFill>
                <a:latin typeface="Arial" panose="020B0604020202020204" pitchFamily="34" charset="0"/>
                <a:ea typeface="+mn-ea"/>
                <a:cs typeface="Arial" panose="020B0604020202020204" pitchFamily="34" charset="0"/>
              </a:rPr>
              <a:t>Memória de cálculo</a:t>
            </a:r>
            <a:r>
              <a:rPr lang="pt-BR" sz="1200" kern="1200" dirty="0" smtClean="0">
                <a:solidFill>
                  <a:schemeClr val="tx1"/>
                </a:solidFill>
                <a:latin typeface="Arial" panose="020B0604020202020204" pitchFamily="34" charset="0"/>
                <a:ea typeface="+mn-ea"/>
                <a:cs typeface="Arial" panose="020B0604020202020204" pitchFamily="34" charset="0"/>
              </a:rPr>
              <a:t>: total de </a:t>
            </a:r>
            <a:r>
              <a:rPr lang="pt-BR" sz="1200" b="1" kern="1200" dirty="0" smtClean="0">
                <a:solidFill>
                  <a:schemeClr val="tx1"/>
                </a:solidFill>
                <a:latin typeface="Arial" panose="020B0604020202020204" pitchFamily="34" charset="0"/>
                <a:ea typeface="+mn-ea"/>
                <a:cs typeface="Arial" panose="020B0604020202020204" pitchFamily="34" charset="0"/>
              </a:rPr>
              <a:t>exames de mamografia de rastreamento em mulheres de 50 a 69 anos</a:t>
            </a:r>
            <a:r>
              <a:rPr lang="pt-BR" sz="1200" kern="1200" dirty="0" smtClean="0">
                <a:solidFill>
                  <a:schemeClr val="tx1"/>
                </a:solidFill>
                <a:latin typeface="Arial" panose="020B0604020202020204" pitchFamily="34" charset="0"/>
                <a:ea typeface="+mn-ea"/>
                <a:cs typeface="Arial" panose="020B0604020202020204" pitchFamily="34" charset="0"/>
              </a:rPr>
              <a:t> (numerador) = 3.585 / (População 111.026/3) (denominador) = 0,097”.</a:t>
            </a:r>
          </a:p>
          <a:p>
            <a:r>
              <a:rPr lang="pt-BR" sz="1200" kern="1200" dirty="0" smtClean="0">
                <a:solidFill>
                  <a:schemeClr val="tx1"/>
                </a:solidFill>
                <a:latin typeface="Arial" panose="020B0604020202020204" pitchFamily="34" charset="0"/>
                <a:ea typeface="+mn-ea"/>
                <a:cs typeface="Arial" panose="020B0604020202020204" pitchFamily="34" charset="0"/>
              </a:rPr>
              <a:t>Com a implantação de um novo equipamento de mamografia no nosso serviço de </a:t>
            </a:r>
            <a:r>
              <a:rPr lang="pt-BR" sz="1200" kern="1200" dirty="0" err="1" smtClean="0">
                <a:solidFill>
                  <a:schemeClr val="tx1"/>
                </a:solidFill>
                <a:latin typeface="Arial" panose="020B0604020202020204" pitchFamily="34" charset="0"/>
                <a:ea typeface="+mn-ea"/>
                <a:cs typeface="Arial" panose="020B0604020202020204" pitchFamily="34" charset="0"/>
              </a:rPr>
              <a:t>mastologia</a:t>
            </a:r>
            <a:r>
              <a:rPr lang="pt-BR" sz="1200" kern="1200" dirty="0" smtClean="0">
                <a:solidFill>
                  <a:schemeClr val="tx1"/>
                </a:solidFill>
                <a:latin typeface="Arial" panose="020B0604020202020204" pitchFamily="34" charset="0"/>
                <a:ea typeface="+mn-ea"/>
                <a:cs typeface="Arial" panose="020B0604020202020204" pitchFamily="34" charset="0"/>
              </a:rPr>
              <a:t> teremos um incremento na oferta de exames de mamografia de rastreamento e diagnóstica. Está em licitação a aquisição de um mamógrafo digital que aumentará a capacidade de atender a demanda do município. Também estamos aguardando a parceria com o Hospital de Câncer de Barretos previsto para iniciar suas atividades ainda este ano</a:t>
            </a:r>
          </a:p>
          <a:p>
            <a:r>
              <a:rPr lang="pt-BR" sz="1200" b="1" kern="1200" dirty="0" smtClean="0">
                <a:solidFill>
                  <a:schemeClr val="tx1"/>
                </a:solidFill>
                <a:latin typeface="Arial" panose="020B0604020202020204" pitchFamily="34" charset="0"/>
                <a:ea typeface="+mn-ea"/>
                <a:cs typeface="Arial" panose="020B0604020202020204" pitchFamily="34" charset="0"/>
              </a:rPr>
              <a:t>Recomendações:</a:t>
            </a:r>
            <a:endParaRPr lang="pt-BR" sz="1200" kern="1200" dirty="0" smtClean="0">
              <a:solidFill>
                <a:schemeClr val="tx1"/>
              </a:solidFill>
              <a:latin typeface="Arial" panose="020B0604020202020204" pitchFamily="34" charset="0"/>
              <a:ea typeface="+mn-ea"/>
              <a:cs typeface="Arial" panose="020B0604020202020204" pitchFamily="34" charset="0"/>
            </a:endParaRPr>
          </a:p>
          <a:p>
            <a:r>
              <a:rPr lang="pt-BR" sz="1200" b="1" kern="1200" dirty="0" smtClean="0">
                <a:solidFill>
                  <a:schemeClr val="tx1"/>
                </a:solidFill>
                <a:latin typeface="Arial" panose="020B0604020202020204" pitchFamily="34" charset="0"/>
                <a:ea typeface="+mn-ea"/>
                <a:cs typeface="Arial" panose="020B0604020202020204" pitchFamily="34" charset="0"/>
              </a:rPr>
              <a:t>a) </a:t>
            </a:r>
            <a:r>
              <a:rPr lang="pt-BR" sz="1200" kern="1200" dirty="0" smtClean="0">
                <a:solidFill>
                  <a:schemeClr val="tx1"/>
                </a:solidFill>
                <a:latin typeface="Arial" panose="020B0604020202020204" pitchFamily="34" charset="0"/>
                <a:ea typeface="+mn-ea"/>
                <a:cs typeface="Arial" panose="020B0604020202020204" pitchFamily="34" charset="0"/>
              </a:rPr>
              <a:t>Acompanhar e monitorar a capacidade do DA em disponibilizar os contratos de manutenção preventiva e corretiva dos mamógrafos da rede, visando garantir oferta e qualidade de imagem, com disponibilização rápida de resultado. </a:t>
            </a:r>
          </a:p>
          <a:p>
            <a:r>
              <a:rPr lang="pt-BR" sz="1200" kern="1200" dirty="0" smtClean="0">
                <a:solidFill>
                  <a:schemeClr val="tx1"/>
                </a:solidFill>
                <a:latin typeface="Arial" panose="020B0604020202020204" pitchFamily="34" charset="0"/>
                <a:ea typeface="+mn-ea"/>
                <a:cs typeface="Arial" panose="020B0604020202020204" pitchFamily="34" charset="0"/>
              </a:rPr>
              <a:t>b) Acompanhar a proposta da Gestão de conveniar o Centro de Engenharia Biomédica da UNICAMP para a reorganização e condução do processo de manutenção preventiva e corretiva de equipamentos de saúde. </a:t>
            </a:r>
          </a:p>
          <a:p>
            <a:r>
              <a:rPr lang="pt-BR" sz="1200" kern="1200" dirty="0" smtClean="0">
                <a:solidFill>
                  <a:schemeClr val="tx1"/>
                </a:solidFill>
                <a:latin typeface="Arial" panose="020B0604020202020204" pitchFamily="34" charset="0"/>
                <a:ea typeface="+mn-ea"/>
                <a:cs typeface="Arial" panose="020B0604020202020204" pitchFamily="34" charset="0"/>
              </a:rPr>
              <a:t>c) Fortalecer a ampliação do cadastro das famílias nos territórios para a identificação, aproximação e facilitação da captação das mulheres dentro dos critérios para a realização de mamografia.</a:t>
            </a:r>
            <a:endParaRPr lang="pt-BR" dirty="0" smtClean="0"/>
          </a:p>
        </p:txBody>
      </p:sp>
      <p:sp>
        <p:nvSpPr>
          <p:cNvPr id="112643" name="Espaço Reservado para Número de Slide 3"/>
          <p:cNvSpPr>
            <a:spLocks noGrp="1"/>
          </p:cNvSpPr>
          <p:nvPr>
            <p:ph type="sldNum" sz="quarter" idx="5"/>
          </p:nvPr>
        </p:nvSpPr>
        <p:spPr>
          <a:noFill/>
          <a:ln>
            <a:miter lim="800000"/>
            <a:headEnd/>
            <a:tailEnd/>
          </a:ln>
        </p:spPr>
        <p:txBody>
          <a:bodyPr/>
          <a:lstStyle/>
          <a:p>
            <a:fld id="{A79870E9-731F-47BB-9492-928D780348C3}" type="slidenum">
              <a:rPr lang="en-US" altLang="pt-BR" smtClean="0">
                <a:latin typeface="Arial" pitchFamily="34" charset="0"/>
                <a:cs typeface="Arial" pitchFamily="34" charset="0"/>
              </a:rPr>
              <a:pPr/>
              <a:t>28</a:t>
            </a:fld>
            <a:endParaRPr lang="en-US" altLang="pt-BR" smtClean="0">
              <a:latin typeface="Arial" pitchFamily="34" charset="0"/>
              <a:cs typeface="Arial" pitchFamily="34" charset="0"/>
            </a:endParaRPr>
          </a:p>
        </p:txBody>
      </p:sp>
    </p:spTree>
    <p:extLst>
      <p:ext uri="{BB962C8B-B14F-4D97-AF65-F5344CB8AC3E}">
        <p14:creationId xmlns:p14="http://schemas.microsoft.com/office/powerpoint/2010/main" xmlns="" val="27297430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Espaço Reservado para Imagem de Slide 1"/>
          <p:cNvSpPr>
            <a:spLocks noGrp="1" noRot="1" noChangeAspect="1" noTextEdit="1"/>
          </p:cNvSpPr>
          <p:nvPr>
            <p:ph type="sldImg"/>
          </p:nvPr>
        </p:nvSpPr>
        <p:spPr>
          <a:ln/>
        </p:spPr>
      </p:sp>
      <p:sp>
        <p:nvSpPr>
          <p:cNvPr id="116738" name="Espaço Reservado para Anotações 2"/>
          <p:cNvSpPr>
            <a:spLocks noGrp="1"/>
          </p:cNvSpPr>
          <p:nvPr>
            <p:ph type="body" idx="1"/>
          </p:nvPr>
        </p:nvSpPr>
        <p:spPr>
          <a:noFill/>
        </p:spPr>
        <p:txBody>
          <a:bodyPr/>
          <a:lstStyle/>
          <a:p>
            <a:r>
              <a:rPr lang="pt-BR" sz="1200" b="1" kern="1200" dirty="0" smtClean="0">
                <a:solidFill>
                  <a:schemeClr val="tx1"/>
                </a:solidFill>
                <a:latin typeface="Arial" panose="020B0604020202020204" pitchFamily="34" charset="0"/>
                <a:ea typeface="+mn-ea"/>
                <a:cs typeface="Arial" panose="020B0604020202020204" pitchFamily="34" charset="0"/>
              </a:rPr>
              <a:t>Recomendações</a:t>
            </a:r>
            <a:r>
              <a:rPr lang="pt-BR" sz="1200" kern="1200" dirty="0" smtClean="0">
                <a:solidFill>
                  <a:schemeClr val="tx1"/>
                </a:solidFill>
                <a:latin typeface="Arial" panose="020B0604020202020204" pitchFamily="34" charset="0"/>
                <a:ea typeface="+mn-ea"/>
                <a:cs typeface="Arial" panose="020B0604020202020204" pitchFamily="34" charset="0"/>
              </a:rPr>
              <a:t>:</a:t>
            </a:r>
          </a:p>
          <a:p>
            <a:r>
              <a:rPr lang="pt-BR" sz="1200" kern="1200" dirty="0" smtClean="0">
                <a:solidFill>
                  <a:schemeClr val="tx1"/>
                </a:solidFill>
                <a:latin typeface="Arial" panose="020B0604020202020204" pitchFamily="34" charset="0"/>
                <a:ea typeface="+mn-ea"/>
                <a:cs typeface="Arial" panose="020B0604020202020204" pitchFamily="34" charset="0"/>
              </a:rPr>
              <a:t>a) Reorganizar as equipes de saúde, incluindo ginecologista a partir de novas contratações após resultados do último concurso. </a:t>
            </a:r>
          </a:p>
          <a:p>
            <a:r>
              <a:rPr lang="pt-BR" sz="1200" kern="1200" dirty="0" smtClean="0">
                <a:solidFill>
                  <a:schemeClr val="tx1"/>
                </a:solidFill>
                <a:latin typeface="Arial" panose="020B0604020202020204" pitchFamily="34" charset="0"/>
                <a:ea typeface="+mn-ea"/>
                <a:cs typeface="Arial" panose="020B0604020202020204" pitchFamily="34" charset="0"/>
              </a:rPr>
              <a:t>b) Contratar e treinar número suficiente de agentes comunitários de saúde. </a:t>
            </a:r>
          </a:p>
          <a:p>
            <a:r>
              <a:rPr lang="pt-BR" sz="1200" kern="1200" dirty="0" smtClean="0">
                <a:solidFill>
                  <a:schemeClr val="tx1"/>
                </a:solidFill>
                <a:latin typeface="Arial" panose="020B0604020202020204" pitchFamily="34" charset="0"/>
                <a:ea typeface="+mn-ea"/>
                <a:cs typeface="Arial" panose="020B0604020202020204" pitchFamily="34" charset="0"/>
              </a:rPr>
              <a:t>c) Realizar busca ativa de gestantes menos assíduas.</a:t>
            </a:r>
            <a:endParaRPr lang="pt-BR" dirty="0" smtClean="0"/>
          </a:p>
        </p:txBody>
      </p:sp>
      <p:sp>
        <p:nvSpPr>
          <p:cNvPr id="116739" name="Espaço Reservado para Número de Slide 3"/>
          <p:cNvSpPr>
            <a:spLocks noGrp="1"/>
          </p:cNvSpPr>
          <p:nvPr>
            <p:ph type="sldNum" sz="quarter" idx="5"/>
          </p:nvPr>
        </p:nvSpPr>
        <p:spPr>
          <a:noFill/>
          <a:ln>
            <a:miter lim="800000"/>
            <a:headEnd/>
            <a:tailEnd/>
          </a:ln>
        </p:spPr>
        <p:txBody>
          <a:bodyPr/>
          <a:lstStyle/>
          <a:p>
            <a:fld id="{237D593D-E53D-4734-AE70-7BF58E8E29C1}" type="slidenum">
              <a:rPr lang="en-US" altLang="pt-BR" smtClean="0">
                <a:latin typeface="Arial" pitchFamily="34" charset="0"/>
                <a:cs typeface="Arial" pitchFamily="34" charset="0"/>
              </a:rPr>
              <a:pPr/>
              <a:t>29</a:t>
            </a:fld>
            <a:endParaRPr lang="en-US" altLang="pt-BR" smtClean="0">
              <a:latin typeface="Arial" pitchFamily="34" charset="0"/>
              <a:cs typeface="Arial" pitchFamily="34" charset="0"/>
            </a:endParaRPr>
          </a:p>
        </p:txBody>
      </p:sp>
    </p:spTree>
    <p:extLst>
      <p:ext uri="{BB962C8B-B14F-4D97-AF65-F5344CB8AC3E}">
        <p14:creationId xmlns:p14="http://schemas.microsoft.com/office/powerpoint/2010/main" xmlns="" val="33308068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Espaço Reservado para Imagem de Slide 1"/>
          <p:cNvSpPr>
            <a:spLocks noGrp="1" noRot="1" noChangeAspect="1" noTextEdit="1"/>
          </p:cNvSpPr>
          <p:nvPr>
            <p:ph type="sldImg"/>
          </p:nvPr>
        </p:nvSpPr>
        <p:spPr>
          <a:ln/>
        </p:spPr>
      </p:sp>
      <p:sp>
        <p:nvSpPr>
          <p:cNvPr id="116738" name="Espaço Reservado para Anotações 2"/>
          <p:cNvSpPr>
            <a:spLocks noGrp="1"/>
          </p:cNvSpPr>
          <p:nvPr>
            <p:ph type="body" idx="1"/>
          </p:nvPr>
        </p:nvSpPr>
        <p:spPr>
          <a:noFill/>
        </p:spPr>
        <p:txBody>
          <a:bodyPr/>
          <a:lstStyle/>
          <a:p>
            <a:r>
              <a:rPr lang="pt-BR" sz="1200" b="1" kern="1200" dirty="0" smtClean="0">
                <a:solidFill>
                  <a:schemeClr val="tx1"/>
                </a:solidFill>
                <a:latin typeface="Arial" panose="020B0604020202020204" pitchFamily="34" charset="0"/>
                <a:ea typeface="+mn-ea"/>
                <a:cs typeface="Arial" panose="020B0604020202020204" pitchFamily="34" charset="0"/>
              </a:rPr>
              <a:t>Recomendações</a:t>
            </a:r>
            <a:r>
              <a:rPr lang="pt-BR" sz="1200" kern="1200" dirty="0" smtClean="0">
                <a:solidFill>
                  <a:schemeClr val="tx1"/>
                </a:solidFill>
                <a:latin typeface="Arial" panose="020B0604020202020204" pitchFamily="34" charset="0"/>
                <a:ea typeface="+mn-ea"/>
                <a:cs typeface="Arial" panose="020B0604020202020204" pitchFamily="34" charset="0"/>
              </a:rPr>
              <a:t>:</a:t>
            </a:r>
          </a:p>
          <a:p>
            <a:r>
              <a:rPr lang="pt-BR" sz="1200" kern="1200" dirty="0" smtClean="0">
                <a:solidFill>
                  <a:schemeClr val="tx1"/>
                </a:solidFill>
                <a:latin typeface="Arial" panose="020B0604020202020204" pitchFamily="34" charset="0"/>
                <a:ea typeface="+mn-ea"/>
                <a:cs typeface="Arial" panose="020B0604020202020204" pitchFamily="34" charset="0"/>
              </a:rPr>
              <a:t>a) Reorganizar as equipes de saúde, incluindo ginecologista a partir de novas contratações após resultados do último concurso. </a:t>
            </a:r>
          </a:p>
          <a:p>
            <a:r>
              <a:rPr lang="pt-BR" sz="1200" kern="1200" dirty="0" smtClean="0">
                <a:solidFill>
                  <a:schemeClr val="tx1"/>
                </a:solidFill>
                <a:latin typeface="Arial" panose="020B0604020202020204" pitchFamily="34" charset="0"/>
                <a:ea typeface="+mn-ea"/>
                <a:cs typeface="Arial" panose="020B0604020202020204" pitchFamily="34" charset="0"/>
              </a:rPr>
              <a:t>b) Contratar e treinar número suficiente de agentes comunitários de saúde. </a:t>
            </a:r>
          </a:p>
          <a:p>
            <a:r>
              <a:rPr lang="pt-BR" sz="1200" kern="1200" dirty="0" smtClean="0">
                <a:solidFill>
                  <a:schemeClr val="tx1"/>
                </a:solidFill>
                <a:latin typeface="Arial" panose="020B0604020202020204" pitchFamily="34" charset="0"/>
                <a:ea typeface="+mn-ea"/>
                <a:cs typeface="Arial" panose="020B0604020202020204" pitchFamily="34" charset="0"/>
              </a:rPr>
              <a:t>c) Realizar busca ativa de gestantes menos assíduas.</a:t>
            </a:r>
            <a:endParaRPr lang="pt-BR" dirty="0" smtClean="0"/>
          </a:p>
        </p:txBody>
      </p:sp>
      <p:sp>
        <p:nvSpPr>
          <p:cNvPr id="116739" name="Espaço Reservado para Número de Slide 3"/>
          <p:cNvSpPr>
            <a:spLocks noGrp="1"/>
          </p:cNvSpPr>
          <p:nvPr>
            <p:ph type="sldNum" sz="quarter" idx="5"/>
          </p:nvPr>
        </p:nvSpPr>
        <p:spPr>
          <a:noFill/>
          <a:ln>
            <a:miter lim="800000"/>
            <a:headEnd/>
            <a:tailEnd/>
          </a:ln>
        </p:spPr>
        <p:txBody>
          <a:bodyPr/>
          <a:lstStyle/>
          <a:p>
            <a:fld id="{237D593D-E53D-4734-AE70-7BF58E8E29C1}" type="slidenum">
              <a:rPr lang="en-US" altLang="pt-BR" smtClean="0">
                <a:latin typeface="Arial" pitchFamily="34" charset="0"/>
                <a:cs typeface="Arial" pitchFamily="34" charset="0"/>
              </a:rPr>
              <a:pPr/>
              <a:t>30</a:t>
            </a:fld>
            <a:endParaRPr lang="en-US" altLang="pt-BR" smtClean="0">
              <a:latin typeface="Arial" pitchFamily="34" charset="0"/>
              <a:cs typeface="Arial" pitchFamily="34" charset="0"/>
            </a:endParaRPr>
          </a:p>
        </p:txBody>
      </p:sp>
    </p:spTree>
    <p:extLst>
      <p:ext uri="{BB962C8B-B14F-4D97-AF65-F5344CB8AC3E}">
        <p14:creationId xmlns:p14="http://schemas.microsoft.com/office/powerpoint/2010/main" xmlns="" val="33308068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Espaço Reservado para Imagem de Slide 1"/>
          <p:cNvSpPr>
            <a:spLocks noGrp="1" noRot="1" noChangeAspect="1" noTextEdit="1"/>
          </p:cNvSpPr>
          <p:nvPr>
            <p:ph type="sldImg"/>
          </p:nvPr>
        </p:nvSpPr>
        <p:spPr>
          <a:ln/>
        </p:spPr>
      </p:sp>
      <p:sp>
        <p:nvSpPr>
          <p:cNvPr id="118786" name="Espaço Reservado para Anotações 2"/>
          <p:cNvSpPr>
            <a:spLocks noGrp="1"/>
          </p:cNvSpPr>
          <p:nvPr>
            <p:ph type="body" idx="1"/>
          </p:nvPr>
        </p:nvSpPr>
        <p:spPr>
          <a:noFill/>
        </p:spPr>
        <p:txBody>
          <a:bodyPr/>
          <a:lstStyle/>
          <a:p>
            <a:r>
              <a:rPr lang="pt-BR" sz="1200" kern="1200" dirty="0" smtClean="0">
                <a:solidFill>
                  <a:schemeClr val="tx1"/>
                </a:solidFill>
                <a:latin typeface="Arial" panose="020B0604020202020204" pitchFamily="34" charset="0"/>
                <a:ea typeface="+mn-ea"/>
                <a:cs typeface="Arial" panose="020B0604020202020204" pitchFamily="34" charset="0"/>
              </a:rPr>
              <a:t>Dois óbitos maternos obstétricos diretos e evitáveis. Pacientes usuárias do SUS.</a:t>
            </a:r>
          </a:p>
          <a:p>
            <a:r>
              <a:rPr lang="pt-BR" sz="1200" kern="1200" dirty="0" smtClean="0">
                <a:solidFill>
                  <a:schemeClr val="tx1"/>
                </a:solidFill>
                <a:latin typeface="Arial" panose="020B0604020202020204" pitchFamily="34" charset="0"/>
                <a:ea typeface="+mn-ea"/>
                <a:cs typeface="Arial" panose="020B0604020202020204" pitchFamily="34" charset="0"/>
              </a:rPr>
              <a:t>Continuar a vigilância do óbito materno propondo ações para a prevenção.</a:t>
            </a:r>
          </a:p>
          <a:p>
            <a:r>
              <a:rPr lang="pt-BR" sz="1200" b="1" kern="1200" dirty="0" smtClean="0">
                <a:solidFill>
                  <a:schemeClr val="tx1"/>
                </a:solidFill>
                <a:latin typeface="Arial" panose="020B0604020202020204" pitchFamily="34" charset="0"/>
                <a:ea typeface="+mn-ea"/>
                <a:cs typeface="Arial" panose="020B0604020202020204" pitchFamily="34" charset="0"/>
              </a:rPr>
              <a:t>Recomendações:</a:t>
            </a:r>
            <a:endParaRPr lang="pt-BR" sz="1200" kern="1200" dirty="0" smtClean="0">
              <a:solidFill>
                <a:schemeClr val="tx1"/>
              </a:solidFill>
              <a:latin typeface="Arial" panose="020B0604020202020204" pitchFamily="34" charset="0"/>
              <a:ea typeface="+mn-ea"/>
              <a:cs typeface="Arial" panose="020B0604020202020204" pitchFamily="34" charset="0"/>
            </a:endParaRPr>
          </a:p>
          <a:p>
            <a:r>
              <a:rPr lang="pt-BR" sz="1200" b="1" kern="1200" dirty="0" smtClean="0">
                <a:solidFill>
                  <a:schemeClr val="tx1"/>
                </a:solidFill>
                <a:latin typeface="Arial" panose="020B0604020202020204" pitchFamily="34" charset="0"/>
                <a:ea typeface="+mn-ea"/>
                <a:cs typeface="Arial" panose="020B0604020202020204" pitchFamily="34" charset="0"/>
              </a:rPr>
              <a:t>a) </a:t>
            </a:r>
            <a:r>
              <a:rPr lang="pt-BR" sz="1200" kern="1200" dirty="0" smtClean="0">
                <a:solidFill>
                  <a:schemeClr val="tx1"/>
                </a:solidFill>
                <a:latin typeface="Arial" panose="020B0604020202020204" pitchFamily="34" charset="0"/>
                <a:ea typeface="+mn-ea"/>
                <a:cs typeface="Arial" panose="020B0604020202020204" pitchFamily="34" charset="0"/>
              </a:rPr>
              <a:t>Reorganizar o pré-natal de alto risco e capacitar PSF e enfermagem para acompanhamento de pré-natal de baixo risco e completar as equipes com ginecologistas. </a:t>
            </a:r>
          </a:p>
          <a:p>
            <a:r>
              <a:rPr lang="pt-BR" sz="1200" kern="1200" dirty="0" smtClean="0">
                <a:solidFill>
                  <a:schemeClr val="tx1"/>
                </a:solidFill>
                <a:latin typeface="Arial" panose="020B0604020202020204" pitchFamily="34" charset="0"/>
                <a:ea typeface="+mn-ea"/>
                <a:cs typeface="Arial" panose="020B0604020202020204" pitchFamily="34" charset="0"/>
              </a:rPr>
              <a:t>b) Dialogar sobre processo de trabalho visando à qualificação do pré-natal. </a:t>
            </a:r>
          </a:p>
          <a:p>
            <a:r>
              <a:rPr lang="pt-BR" sz="1200" kern="1200" dirty="0" smtClean="0">
                <a:solidFill>
                  <a:schemeClr val="tx1"/>
                </a:solidFill>
                <a:latin typeface="Arial" panose="020B0604020202020204" pitchFamily="34" charset="0"/>
                <a:ea typeface="+mn-ea"/>
                <a:cs typeface="Arial" panose="020B0604020202020204" pitchFamily="34" charset="0"/>
              </a:rPr>
              <a:t>c) Reforçar a implementação dos componentes da Rede Cegonha. </a:t>
            </a:r>
          </a:p>
          <a:p>
            <a:r>
              <a:rPr lang="pt-BR" sz="1200" kern="1200" dirty="0" smtClean="0">
                <a:solidFill>
                  <a:schemeClr val="tx1"/>
                </a:solidFill>
                <a:latin typeface="Arial" panose="020B0604020202020204" pitchFamily="34" charset="0"/>
                <a:ea typeface="+mn-ea"/>
                <a:cs typeface="Arial" panose="020B0604020202020204" pitchFamily="34" charset="0"/>
              </a:rPr>
              <a:t>d) Realizar evento sentinela dos casos visando um contínuo processo de qualificação das equipes de saúde e prevenção da ocorrência de outros eventos.  </a:t>
            </a:r>
          </a:p>
          <a:p>
            <a:r>
              <a:rPr lang="pt-BR" sz="1200" kern="1200" dirty="0" smtClean="0">
                <a:solidFill>
                  <a:schemeClr val="tx1"/>
                </a:solidFill>
                <a:latin typeface="Arial" panose="020B0604020202020204" pitchFamily="34" charset="0"/>
                <a:ea typeface="+mn-ea"/>
                <a:cs typeface="Arial" panose="020B0604020202020204" pitchFamily="34" charset="0"/>
              </a:rPr>
              <a:t>e) Complementar as equipes de saúde com profissionais médicos e enfermeiros, bem como a realização de pré-natal pelos médicos das ESF.</a:t>
            </a:r>
          </a:p>
          <a:p>
            <a:r>
              <a:rPr lang="pt-BR" sz="1200" kern="1200" dirty="0" smtClean="0">
                <a:solidFill>
                  <a:schemeClr val="tx1"/>
                </a:solidFill>
                <a:latin typeface="Arial" panose="020B0604020202020204" pitchFamily="34" charset="0"/>
                <a:ea typeface="+mn-ea"/>
                <a:cs typeface="Arial" panose="020B0604020202020204" pitchFamily="34" charset="0"/>
              </a:rPr>
              <a:t>f) Manter e fortalecer o Comitê de Morte Materna.</a:t>
            </a:r>
            <a:endParaRPr lang="pt-BR" dirty="0" smtClean="0"/>
          </a:p>
        </p:txBody>
      </p:sp>
      <p:sp>
        <p:nvSpPr>
          <p:cNvPr id="118787" name="Espaço Reservado para Número de Slide 3"/>
          <p:cNvSpPr>
            <a:spLocks noGrp="1"/>
          </p:cNvSpPr>
          <p:nvPr>
            <p:ph type="sldNum" sz="quarter" idx="5"/>
          </p:nvPr>
        </p:nvSpPr>
        <p:spPr>
          <a:noFill/>
          <a:ln>
            <a:miter lim="800000"/>
            <a:headEnd/>
            <a:tailEnd/>
          </a:ln>
        </p:spPr>
        <p:txBody>
          <a:bodyPr/>
          <a:lstStyle/>
          <a:p>
            <a:fld id="{11551948-F6B6-411B-9E9C-8710D58427E7}" type="slidenum">
              <a:rPr lang="en-US" altLang="pt-BR" smtClean="0">
                <a:latin typeface="Arial" pitchFamily="34" charset="0"/>
                <a:cs typeface="Arial" pitchFamily="34" charset="0"/>
              </a:rPr>
              <a:pPr/>
              <a:t>31</a:t>
            </a:fld>
            <a:endParaRPr lang="en-US" altLang="pt-BR" smtClean="0">
              <a:latin typeface="Arial" pitchFamily="34" charset="0"/>
              <a:cs typeface="Arial" pitchFamily="34" charset="0"/>
            </a:endParaRPr>
          </a:p>
        </p:txBody>
      </p:sp>
    </p:spTree>
    <p:extLst>
      <p:ext uri="{BB962C8B-B14F-4D97-AF65-F5344CB8AC3E}">
        <p14:creationId xmlns:p14="http://schemas.microsoft.com/office/powerpoint/2010/main" xmlns="" val="9496998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Espaço Reservado para Imagem de Slide 1"/>
          <p:cNvSpPr>
            <a:spLocks noGrp="1" noRot="1" noChangeAspect="1" noTextEdit="1"/>
          </p:cNvSpPr>
          <p:nvPr>
            <p:ph type="sldImg"/>
          </p:nvPr>
        </p:nvSpPr>
        <p:spPr>
          <a:ln/>
        </p:spPr>
      </p:sp>
      <p:sp>
        <p:nvSpPr>
          <p:cNvPr id="118786" name="Espaço Reservado para Anotações 2"/>
          <p:cNvSpPr>
            <a:spLocks noGrp="1"/>
          </p:cNvSpPr>
          <p:nvPr>
            <p:ph type="body" idx="1"/>
          </p:nvPr>
        </p:nvSpPr>
        <p:spPr>
          <a:noFill/>
        </p:spPr>
        <p:txBody>
          <a:bodyPr/>
          <a:lstStyle/>
          <a:p>
            <a:r>
              <a:rPr lang="pt-BR" sz="1200" kern="1200" dirty="0" smtClean="0">
                <a:solidFill>
                  <a:schemeClr val="tx1"/>
                </a:solidFill>
                <a:latin typeface="Arial" panose="020B0604020202020204" pitchFamily="34" charset="0"/>
                <a:ea typeface="+mn-ea"/>
                <a:cs typeface="Arial" panose="020B0604020202020204" pitchFamily="34" charset="0"/>
              </a:rPr>
              <a:t>Dois óbitos maternos obstétricos diretos e evitáveis. Pacientes usuárias do SUS.</a:t>
            </a:r>
          </a:p>
          <a:p>
            <a:r>
              <a:rPr lang="pt-BR" sz="1200" kern="1200" dirty="0" smtClean="0">
                <a:solidFill>
                  <a:schemeClr val="tx1"/>
                </a:solidFill>
                <a:latin typeface="Arial" panose="020B0604020202020204" pitchFamily="34" charset="0"/>
                <a:ea typeface="+mn-ea"/>
                <a:cs typeface="Arial" panose="020B0604020202020204" pitchFamily="34" charset="0"/>
              </a:rPr>
              <a:t>Continuar a vigilância do óbito materno propondo ações para a prevenção.</a:t>
            </a:r>
          </a:p>
          <a:p>
            <a:r>
              <a:rPr lang="pt-BR" sz="1200" b="1" kern="1200" dirty="0" smtClean="0">
                <a:solidFill>
                  <a:schemeClr val="tx1"/>
                </a:solidFill>
                <a:latin typeface="Arial" panose="020B0604020202020204" pitchFamily="34" charset="0"/>
                <a:ea typeface="+mn-ea"/>
                <a:cs typeface="Arial" panose="020B0604020202020204" pitchFamily="34" charset="0"/>
              </a:rPr>
              <a:t>Recomendações:</a:t>
            </a:r>
            <a:endParaRPr lang="pt-BR" sz="1200" kern="1200" dirty="0" smtClean="0">
              <a:solidFill>
                <a:schemeClr val="tx1"/>
              </a:solidFill>
              <a:latin typeface="Arial" panose="020B0604020202020204" pitchFamily="34" charset="0"/>
              <a:ea typeface="+mn-ea"/>
              <a:cs typeface="Arial" panose="020B0604020202020204" pitchFamily="34" charset="0"/>
            </a:endParaRPr>
          </a:p>
          <a:p>
            <a:r>
              <a:rPr lang="pt-BR" sz="1200" b="1" kern="1200" dirty="0" smtClean="0">
                <a:solidFill>
                  <a:schemeClr val="tx1"/>
                </a:solidFill>
                <a:latin typeface="Arial" panose="020B0604020202020204" pitchFamily="34" charset="0"/>
                <a:ea typeface="+mn-ea"/>
                <a:cs typeface="Arial" panose="020B0604020202020204" pitchFamily="34" charset="0"/>
              </a:rPr>
              <a:t>a) </a:t>
            </a:r>
            <a:r>
              <a:rPr lang="pt-BR" sz="1200" kern="1200" dirty="0" smtClean="0">
                <a:solidFill>
                  <a:schemeClr val="tx1"/>
                </a:solidFill>
                <a:latin typeface="Arial" panose="020B0604020202020204" pitchFamily="34" charset="0"/>
                <a:ea typeface="+mn-ea"/>
                <a:cs typeface="Arial" panose="020B0604020202020204" pitchFamily="34" charset="0"/>
              </a:rPr>
              <a:t>Reorganizar o pré-natal de alto risco e capacitar PSF e enfermagem para acompanhamento de pré-natal de baixo risco e completar as equipes com ginecologistas. </a:t>
            </a:r>
          </a:p>
          <a:p>
            <a:r>
              <a:rPr lang="pt-BR" sz="1200" kern="1200" dirty="0" smtClean="0">
                <a:solidFill>
                  <a:schemeClr val="tx1"/>
                </a:solidFill>
                <a:latin typeface="Arial" panose="020B0604020202020204" pitchFamily="34" charset="0"/>
                <a:ea typeface="+mn-ea"/>
                <a:cs typeface="Arial" panose="020B0604020202020204" pitchFamily="34" charset="0"/>
              </a:rPr>
              <a:t>b) Dialogar sobre processo de trabalho visando à qualificação do pré-natal. </a:t>
            </a:r>
          </a:p>
          <a:p>
            <a:r>
              <a:rPr lang="pt-BR" sz="1200" kern="1200" dirty="0" smtClean="0">
                <a:solidFill>
                  <a:schemeClr val="tx1"/>
                </a:solidFill>
                <a:latin typeface="Arial" panose="020B0604020202020204" pitchFamily="34" charset="0"/>
                <a:ea typeface="+mn-ea"/>
                <a:cs typeface="Arial" panose="020B0604020202020204" pitchFamily="34" charset="0"/>
              </a:rPr>
              <a:t>c) Reforçar a implementação dos componentes da Rede Cegonha. </a:t>
            </a:r>
          </a:p>
          <a:p>
            <a:r>
              <a:rPr lang="pt-BR" sz="1200" kern="1200" dirty="0" smtClean="0">
                <a:solidFill>
                  <a:schemeClr val="tx1"/>
                </a:solidFill>
                <a:latin typeface="Arial" panose="020B0604020202020204" pitchFamily="34" charset="0"/>
                <a:ea typeface="+mn-ea"/>
                <a:cs typeface="Arial" panose="020B0604020202020204" pitchFamily="34" charset="0"/>
              </a:rPr>
              <a:t>d) Realizar evento sentinela dos casos visando um contínuo processo de qualificação das equipes de saúde e prevenção da ocorrência de outros eventos.  </a:t>
            </a:r>
          </a:p>
          <a:p>
            <a:r>
              <a:rPr lang="pt-BR" sz="1200" kern="1200" dirty="0" smtClean="0">
                <a:solidFill>
                  <a:schemeClr val="tx1"/>
                </a:solidFill>
                <a:latin typeface="Arial" panose="020B0604020202020204" pitchFamily="34" charset="0"/>
                <a:ea typeface="+mn-ea"/>
                <a:cs typeface="Arial" panose="020B0604020202020204" pitchFamily="34" charset="0"/>
              </a:rPr>
              <a:t>e) Complementar as equipes de saúde com profissionais médicos e enfermeiros, bem como a realização de pré-natal pelos médicos das ESF.</a:t>
            </a:r>
          </a:p>
          <a:p>
            <a:r>
              <a:rPr lang="pt-BR" sz="1200" kern="1200" dirty="0" smtClean="0">
                <a:solidFill>
                  <a:schemeClr val="tx1"/>
                </a:solidFill>
                <a:latin typeface="Arial" panose="020B0604020202020204" pitchFamily="34" charset="0"/>
                <a:ea typeface="+mn-ea"/>
                <a:cs typeface="Arial" panose="020B0604020202020204" pitchFamily="34" charset="0"/>
              </a:rPr>
              <a:t>f) Manter e fortalecer o Comitê de Morte Materna.</a:t>
            </a:r>
            <a:endParaRPr lang="pt-BR" dirty="0" smtClean="0"/>
          </a:p>
        </p:txBody>
      </p:sp>
      <p:sp>
        <p:nvSpPr>
          <p:cNvPr id="118787" name="Espaço Reservado para Número de Slide 3"/>
          <p:cNvSpPr>
            <a:spLocks noGrp="1"/>
          </p:cNvSpPr>
          <p:nvPr>
            <p:ph type="sldNum" sz="quarter" idx="5"/>
          </p:nvPr>
        </p:nvSpPr>
        <p:spPr>
          <a:noFill/>
          <a:ln>
            <a:miter lim="800000"/>
            <a:headEnd/>
            <a:tailEnd/>
          </a:ln>
        </p:spPr>
        <p:txBody>
          <a:bodyPr/>
          <a:lstStyle/>
          <a:p>
            <a:fld id="{11551948-F6B6-411B-9E9C-8710D58427E7}" type="slidenum">
              <a:rPr lang="en-US" altLang="pt-BR" smtClean="0">
                <a:latin typeface="Arial" pitchFamily="34" charset="0"/>
                <a:cs typeface="Arial" pitchFamily="34" charset="0"/>
              </a:rPr>
              <a:pPr/>
              <a:t>32</a:t>
            </a:fld>
            <a:endParaRPr lang="en-US" altLang="pt-BR" smtClean="0">
              <a:latin typeface="Arial" pitchFamily="34" charset="0"/>
              <a:cs typeface="Arial" pitchFamily="34" charset="0"/>
            </a:endParaRPr>
          </a:p>
        </p:txBody>
      </p:sp>
    </p:spTree>
    <p:extLst>
      <p:ext uri="{BB962C8B-B14F-4D97-AF65-F5344CB8AC3E}">
        <p14:creationId xmlns:p14="http://schemas.microsoft.com/office/powerpoint/2010/main" xmlns="" val="9496998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Espaço Reservado para Imagem de Slide 1"/>
          <p:cNvSpPr>
            <a:spLocks noGrp="1" noRot="1" noChangeAspect="1" noTextEdit="1"/>
          </p:cNvSpPr>
          <p:nvPr>
            <p:ph type="sldImg"/>
          </p:nvPr>
        </p:nvSpPr>
        <p:spPr>
          <a:ln/>
        </p:spPr>
      </p:sp>
      <p:sp>
        <p:nvSpPr>
          <p:cNvPr id="124930" name="Espaço Reservado para Anotações 2"/>
          <p:cNvSpPr>
            <a:spLocks noGrp="1"/>
          </p:cNvSpPr>
          <p:nvPr>
            <p:ph type="body" idx="1"/>
          </p:nvPr>
        </p:nvSpPr>
        <p:spPr>
          <a:noFill/>
        </p:spPr>
        <p:txBody>
          <a:bodyPr/>
          <a:lstStyle/>
          <a:p>
            <a:endParaRPr lang="pt-BR" sz="1200" b="1" kern="1200" dirty="0" smtClean="0">
              <a:solidFill>
                <a:schemeClr val="tx1"/>
              </a:solidFill>
              <a:latin typeface="Arial" panose="020B0604020202020204" pitchFamily="34" charset="0"/>
              <a:ea typeface="+mn-ea"/>
              <a:cs typeface="Arial" panose="020B0604020202020204" pitchFamily="34"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pt-BR" sz="1200" kern="1200" dirty="0" smtClean="0">
                <a:solidFill>
                  <a:schemeClr val="tx1"/>
                </a:solidFill>
                <a:latin typeface="Arial" panose="020B0604020202020204" pitchFamily="34" charset="0"/>
                <a:ea typeface="+mn-ea"/>
                <a:cs typeface="Arial" panose="020B0604020202020204" pitchFamily="34" charset="0"/>
              </a:rPr>
              <a:t>(Parâmetro nacional de referência OPAS 0,5/1.000 nascidos vivos: meta de eliminação). </a:t>
            </a:r>
          </a:p>
          <a:p>
            <a:pPr marL="0" marR="0" indent="0" algn="l" defTabSz="914400" rtl="0" eaLnBrk="0" fontAlgn="base" latinLnBrk="0" hangingPunct="0">
              <a:lnSpc>
                <a:spcPct val="100000"/>
              </a:lnSpc>
              <a:spcBef>
                <a:spcPct val="30000"/>
              </a:spcBef>
              <a:spcAft>
                <a:spcPct val="0"/>
              </a:spcAft>
              <a:buClrTx/>
              <a:buSzTx/>
              <a:buFontTx/>
              <a:buNone/>
              <a:tabLst/>
              <a:defRPr/>
            </a:pPr>
            <a:endParaRPr lang="pt-BR" sz="1200" kern="1200" dirty="0" smtClean="0">
              <a:solidFill>
                <a:schemeClr val="tx1"/>
              </a:solidFill>
              <a:latin typeface="Arial" panose="020B0604020202020204" pitchFamily="34" charset="0"/>
              <a:ea typeface="+mn-ea"/>
              <a:cs typeface="Arial" panose="020B0604020202020204" pitchFamily="34" charset="0"/>
            </a:endParaRPr>
          </a:p>
          <a:p>
            <a:r>
              <a:rPr lang="pt-BR" sz="1200" b="1" kern="1200" dirty="0" smtClean="0">
                <a:solidFill>
                  <a:schemeClr val="tx1"/>
                </a:solidFill>
                <a:latin typeface="Arial" panose="020B0604020202020204" pitchFamily="34" charset="0"/>
                <a:ea typeface="+mn-ea"/>
                <a:cs typeface="Arial" panose="020B0604020202020204" pitchFamily="34" charset="0"/>
              </a:rPr>
              <a:t>Recomendações: </a:t>
            </a:r>
            <a:r>
              <a:rPr lang="pt-BR" sz="1200" kern="1200" dirty="0" smtClean="0">
                <a:solidFill>
                  <a:schemeClr val="tx1"/>
                </a:solidFill>
                <a:latin typeface="Arial" panose="020B0604020202020204" pitchFamily="34" charset="0"/>
                <a:ea typeface="+mn-ea"/>
                <a:cs typeface="Arial" panose="020B0604020202020204" pitchFamily="34" charset="0"/>
              </a:rPr>
              <a:t>Manter todas as ações programadas na Oficina de Sífilis Congênita realizada em outubro de 2014. </a:t>
            </a:r>
          </a:p>
          <a:p>
            <a:r>
              <a:rPr lang="pt-BR" sz="1200" kern="1200" dirty="0" smtClean="0">
                <a:solidFill>
                  <a:schemeClr val="tx1"/>
                </a:solidFill>
                <a:latin typeface="Arial" panose="020B0604020202020204" pitchFamily="34" charset="0"/>
                <a:ea typeface="+mn-ea"/>
                <a:cs typeface="Arial" panose="020B0604020202020204" pitchFamily="34" charset="0"/>
              </a:rPr>
              <a:t>a) ações de tratamento do parceiro, pois isto tem demonstrado uma grande fragilidade na prevenção da sífilis congênita no Município de Campinas.</a:t>
            </a:r>
          </a:p>
          <a:p>
            <a:r>
              <a:rPr lang="pt-BR" sz="1200" kern="1200" dirty="0" smtClean="0">
                <a:solidFill>
                  <a:schemeClr val="tx1"/>
                </a:solidFill>
                <a:latin typeface="Arial" panose="020B0604020202020204" pitchFamily="34" charset="0"/>
                <a:ea typeface="+mn-ea"/>
                <a:cs typeface="Arial" panose="020B0604020202020204" pitchFamily="34" charset="0"/>
              </a:rPr>
              <a:t>b) ações de avaliar e qualificar o pré-natal, implantar ações de envolvimento do parceiro para o acompanhamento do pré-natal.</a:t>
            </a:r>
          </a:p>
          <a:p>
            <a:r>
              <a:rPr lang="pt-BR" sz="1200" kern="1200" dirty="0" smtClean="0">
                <a:solidFill>
                  <a:schemeClr val="tx1"/>
                </a:solidFill>
                <a:latin typeface="Arial" panose="020B0604020202020204" pitchFamily="34" charset="0"/>
                <a:ea typeface="+mn-ea"/>
                <a:cs typeface="Arial" panose="020B0604020202020204" pitchFamily="34" charset="0"/>
              </a:rPr>
              <a:t>c) ações de capacitação para profissionais médicos e enfermeiros nos Distritos de Saúde.</a:t>
            </a:r>
          </a:p>
          <a:p>
            <a:r>
              <a:rPr lang="pt-BR" sz="1200" kern="1200" dirty="0" smtClean="0">
                <a:solidFill>
                  <a:schemeClr val="tx1"/>
                </a:solidFill>
                <a:latin typeface="Arial" panose="020B0604020202020204" pitchFamily="34" charset="0"/>
                <a:ea typeface="+mn-ea"/>
                <a:cs typeface="Arial" panose="020B0604020202020204" pitchFamily="34" charset="0"/>
              </a:rPr>
              <a:t>d) Vigilância de exames laboratoriais da rede privada.</a:t>
            </a:r>
          </a:p>
          <a:p>
            <a:r>
              <a:rPr lang="pt-BR" sz="1200" kern="1200" dirty="0" smtClean="0">
                <a:solidFill>
                  <a:schemeClr val="tx1"/>
                </a:solidFill>
                <a:latin typeface="Arial" panose="020B0604020202020204" pitchFamily="34" charset="0"/>
                <a:ea typeface="+mn-ea"/>
                <a:cs typeface="Arial" panose="020B0604020202020204" pitchFamily="34" charset="0"/>
              </a:rPr>
              <a:t>e) orientação dos profissionais da rede privada quanto ao tratamento da gestante.</a:t>
            </a:r>
          </a:p>
          <a:p>
            <a:r>
              <a:rPr lang="pt-BR" sz="1200" kern="1200" dirty="0" smtClean="0">
                <a:solidFill>
                  <a:schemeClr val="tx1"/>
                </a:solidFill>
                <a:latin typeface="Arial" panose="020B0604020202020204" pitchFamily="34" charset="0"/>
                <a:ea typeface="+mn-ea"/>
                <a:cs typeface="Arial" panose="020B0604020202020204" pitchFamily="34" charset="0"/>
              </a:rPr>
              <a:t> f) Discussão dos casos de sífilis congênita nos Comitês Distritais de Mortalidade Materna e Infantil.</a:t>
            </a:r>
            <a:endParaRPr lang="pt-BR" dirty="0" smtClean="0"/>
          </a:p>
        </p:txBody>
      </p:sp>
      <p:sp>
        <p:nvSpPr>
          <p:cNvPr id="124931" name="Espaço Reservado para Número de Slide 3"/>
          <p:cNvSpPr>
            <a:spLocks noGrp="1"/>
          </p:cNvSpPr>
          <p:nvPr>
            <p:ph type="sldNum" sz="quarter" idx="5"/>
          </p:nvPr>
        </p:nvSpPr>
        <p:spPr>
          <a:noFill/>
          <a:ln>
            <a:miter lim="800000"/>
            <a:headEnd/>
            <a:tailEnd/>
          </a:ln>
        </p:spPr>
        <p:txBody>
          <a:bodyPr/>
          <a:lstStyle/>
          <a:p>
            <a:fld id="{CAA065EC-18A6-4AE4-8780-D7F6CFE8B5F0}" type="slidenum">
              <a:rPr lang="en-US" altLang="pt-BR" smtClean="0">
                <a:latin typeface="Arial" pitchFamily="34" charset="0"/>
                <a:cs typeface="Arial" pitchFamily="34" charset="0"/>
              </a:rPr>
              <a:pPr/>
              <a:t>33</a:t>
            </a:fld>
            <a:endParaRPr lang="en-US" altLang="pt-BR" smtClean="0">
              <a:latin typeface="Arial" pitchFamily="34" charset="0"/>
              <a:cs typeface="Arial" pitchFamily="34" charset="0"/>
            </a:endParaRPr>
          </a:p>
        </p:txBody>
      </p:sp>
    </p:spTree>
    <p:extLst>
      <p:ext uri="{BB962C8B-B14F-4D97-AF65-F5344CB8AC3E}">
        <p14:creationId xmlns:p14="http://schemas.microsoft.com/office/powerpoint/2010/main" xmlns="" val="26235888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Espaço Reservado para Imagem de Slide 1"/>
          <p:cNvSpPr>
            <a:spLocks noGrp="1" noRot="1" noChangeAspect="1" noTextEdit="1"/>
          </p:cNvSpPr>
          <p:nvPr>
            <p:ph type="sldImg"/>
          </p:nvPr>
        </p:nvSpPr>
        <p:spPr>
          <a:ln/>
        </p:spPr>
      </p:sp>
      <p:sp>
        <p:nvSpPr>
          <p:cNvPr id="124930" name="Espaço Reservado para Anotações 2"/>
          <p:cNvSpPr>
            <a:spLocks noGrp="1"/>
          </p:cNvSpPr>
          <p:nvPr>
            <p:ph type="body" idx="1"/>
          </p:nvPr>
        </p:nvSpPr>
        <p:spPr>
          <a:noFill/>
        </p:spPr>
        <p:txBody>
          <a:bodyPr/>
          <a:lstStyle/>
          <a:p>
            <a:endParaRPr lang="pt-BR" sz="1200" b="1" kern="1200" dirty="0" smtClean="0">
              <a:solidFill>
                <a:schemeClr val="tx1"/>
              </a:solidFill>
              <a:latin typeface="Arial" panose="020B0604020202020204" pitchFamily="34" charset="0"/>
              <a:ea typeface="+mn-ea"/>
              <a:cs typeface="Arial" panose="020B0604020202020204" pitchFamily="34"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pt-BR" sz="1200" kern="1200" dirty="0" smtClean="0">
                <a:solidFill>
                  <a:schemeClr val="tx1"/>
                </a:solidFill>
                <a:latin typeface="Arial" panose="020B0604020202020204" pitchFamily="34" charset="0"/>
                <a:ea typeface="+mn-ea"/>
                <a:cs typeface="Arial" panose="020B0604020202020204" pitchFamily="34" charset="0"/>
              </a:rPr>
              <a:t>(Parâmetro nacional de referência OPAS 0,5/1.000 nascidos vivos: meta de eliminação). </a:t>
            </a:r>
          </a:p>
          <a:p>
            <a:pPr marL="0" marR="0" indent="0" algn="l" defTabSz="914400" rtl="0" eaLnBrk="0" fontAlgn="base" latinLnBrk="0" hangingPunct="0">
              <a:lnSpc>
                <a:spcPct val="100000"/>
              </a:lnSpc>
              <a:spcBef>
                <a:spcPct val="30000"/>
              </a:spcBef>
              <a:spcAft>
                <a:spcPct val="0"/>
              </a:spcAft>
              <a:buClrTx/>
              <a:buSzTx/>
              <a:buFontTx/>
              <a:buNone/>
              <a:tabLst/>
              <a:defRPr/>
            </a:pPr>
            <a:endParaRPr lang="pt-BR" sz="1200" kern="1200" dirty="0" smtClean="0">
              <a:solidFill>
                <a:schemeClr val="tx1"/>
              </a:solidFill>
              <a:latin typeface="Arial" panose="020B0604020202020204" pitchFamily="34" charset="0"/>
              <a:ea typeface="+mn-ea"/>
              <a:cs typeface="Arial" panose="020B0604020202020204" pitchFamily="34" charset="0"/>
            </a:endParaRPr>
          </a:p>
          <a:p>
            <a:r>
              <a:rPr lang="pt-BR" sz="1200" b="1" kern="1200" dirty="0" smtClean="0">
                <a:solidFill>
                  <a:schemeClr val="tx1"/>
                </a:solidFill>
                <a:latin typeface="Arial" panose="020B0604020202020204" pitchFamily="34" charset="0"/>
                <a:ea typeface="+mn-ea"/>
                <a:cs typeface="Arial" panose="020B0604020202020204" pitchFamily="34" charset="0"/>
              </a:rPr>
              <a:t>Recomendações: </a:t>
            </a:r>
            <a:r>
              <a:rPr lang="pt-BR" sz="1200" kern="1200" dirty="0" smtClean="0">
                <a:solidFill>
                  <a:schemeClr val="tx1"/>
                </a:solidFill>
                <a:latin typeface="Arial" panose="020B0604020202020204" pitchFamily="34" charset="0"/>
                <a:ea typeface="+mn-ea"/>
                <a:cs typeface="Arial" panose="020B0604020202020204" pitchFamily="34" charset="0"/>
              </a:rPr>
              <a:t>Manter todas as ações programadas na Oficina de Sífilis Congênita realizada em outubro de 2014. </a:t>
            </a:r>
          </a:p>
          <a:p>
            <a:r>
              <a:rPr lang="pt-BR" sz="1200" kern="1200" dirty="0" smtClean="0">
                <a:solidFill>
                  <a:schemeClr val="tx1"/>
                </a:solidFill>
                <a:latin typeface="Arial" panose="020B0604020202020204" pitchFamily="34" charset="0"/>
                <a:ea typeface="+mn-ea"/>
                <a:cs typeface="Arial" panose="020B0604020202020204" pitchFamily="34" charset="0"/>
              </a:rPr>
              <a:t>a) ações de tratamento do parceiro, pois isto tem demonstrado uma grande fragilidade na prevenção da sífilis congênita no Município de Campinas.</a:t>
            </a:r>
          </a:p>
          <a:p>
            <a:r>
              <a:rPr lang="pt-BR" sz="1200" kern="1200" dirty="0" smtClean="0">
                <a:solidFill>
                  <a:schemeClr val="tx1"/>
                </a:solidFill>
                <a:latin typeface="Arial" panose="020B0604020202020204" pitchFamily="34" charset="0"/>
                <a:ea typeface="+mn-ea"/>
                <a:cs typeface="Arial" panose="020B0604020202020204" pitchFamily="34" charset="0"/>
              </a:rPr>
              <a:t>b) ações de avaliar e qualificar o pré-natal, implantar ações de envolvimento do parceiro para o acompanhamento do pré-natal.</a:t>
            </a:r>
          </a:p>
          <a:p>
            <a:r>
              <a:rPr lang="pt-BR" sz="1200" kern="1200" dirty="0" smtClean="0">
                <a:solidFill>
                  <a:schemeClr val="tx1"/>
                </a:solidFill>
                <a:latin typeface="Arial" panose="020B0604020202020204" pitchFamily="34" charset="0"/>
                <a:ea typeface="+mn-ea"/>
                <a:cs typeface="Arial" panose="020B0604020202020204" pitchFamily="34" charset="0"/>
              </a:rPr>
              <a:t>c) ações de capacitação para profissionais médicos e enfermeiros nos Distritos de Saúde.</a:t>
            </a:r>
          </a:p>
          <a:p>
            <a:r>
              <a:rPr lang="pt-BR" sz="1200" kern="1200" dirty="0" smtClean="0">
                <a:solidFill>
                  <a:schemeClr val="tx1"/>
                </a:solidFill>
                <a:latin typeface="Arial" panose="020B0604020202020204" pitchFamily="34" charset="0"/>
                <a:ea typeface="+mn-ea"/>
                <a:cs typeface="Arial" panose="020B0604020202020204" pitchFamily="34" charset="0"/>
              </a:rPr>
              <a:t>d) Vigilância de exames laboratoriais da rede privada.</a:t>
            </a:r>
          </a:p>
          <a:p>
            <a:r>
              <a:rPr lang="pt-BR" sz="1200" kern="1200" dirty="0" smtClean="0">
                <a:solidFill>
                  <a:schemeClr val="tx1"/>
                </a:solidFill>
                <a:latin typeface="Arial" panose="020B0604020202020204" pitchFamily="34" charset="0"/>
                <a:ea typeface="+mn-ea"/>
                <a:cs typeface="Arial" panose="020B0604020202020204" pitchFamily="34" charset="0"/>
              </a:rPr>
              <a:t>e) orientação dos profissionais da rede privada quanto ao tratamento da gestante.</a:t>
            </a:r>
          </a:p>
          <a:p>
            <a:r>
              <a:rPr lang="pt-BR" sz="1200" kern="1200" dirty="0" smtClean="0">
                <a:solidFill>
                  <a:schemeClr val="tx1"/>
                </a:solidFill>
                <a:latin typeface="Arial" panose="020B0604020202020204" pitchFamily="34" charset="0"/>
                <a:ea typeface="+mn-ea"/>
                <a:cs typeface="Arial" panose="020B0604020202020204" pitchFamily="34" charset="0"/>
              </a:rPr>
              <a:t> f) Discussão dos casos de sífilis congênita nos Comitês Distritais de Mortalidade Materna e Infantil.</a:t>
            </a:r>
            <a:endParaRPr lang="pt-BR" dirty="0" smtClean="0"/>
          </a:p>
        </p:txBody>
      </p:sp>
      <p:sp>
        <p:nvSpPr>
          <p:cNvPr id="124931" name="Espaço Reservado para Número de Slide 3"/>
          <p:cNvSpPr>
            <a:spLocks noGrp="1"/>
          </p:cNvSpPr>
          <p:nvPr>
            <p:ph type="sldNum" sz="quarter" idx="5"/>
          </p:nvPr>
        </p:nvSpPr>
        <p:spPr>
          <a:noFill/>
          <a:ln>
            <a:miter lim="800000"/>
            <a:headEnd/>
            <a:tailEnd/>
          </a:ln>
        </p:spPr>
        <p:txBody>
          <a:bodyPr/>
          <a:lstStyle/>
          <a:p>
            <a:fld id="{CAA065EC-18A6-4AE4-8780-D7F6CFE8B5F0}" type="slidenum">
              <a:rPr lang="en-US" altLang="pt-BR" smtClean="0">
                <a:latin typeface="Arial" pitchFamily="34" charset="0"/>
                <a:cs typeface="Arial" pitchFamily="34" charset="0"/>
              </a:rPr>
              <a:pPr/>
              <a:t>34</a:t>
            </a:fld>
            <a:endParaRPr lang="en-US" altLang="pt-BR" smtClean="0">
              <a:latin typeface="Arial" pitchFamily="34" charset="0"/>
              <a:cs typeface="Arial" pitchFamily="34" charset="0"/>
            </a:endParaRPr>
          </a:p>
        </p:txBody>
      </p:sp>
    </p:spTree>
    <p:extLst>
      <p:ext uri="{BB962C8B-B14F-4D97-AF65-F5344CB8AC3E}">
        <p14:creationId xmlns:p14="http://schemas.microsoft.com/office/powerpoint/2010/main" xmlns="" val="26235888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Espaço Reservado para Imagem de Slide 1"/>
          <p:cNvSpPr>
            <a:spLocks noGrp="1" noRot="1" noChangeAspect="1" noTextEdit="1"/>
          </p:cNvSpPr>
          <p:nvPr>
            <p:ph type="sldImg"/>
          </p:nvPr>
        </p:nvSpPr>
        <p:spPr>
          <a:ln/>
        </p:spPr>
      </p:sp>
      <p:sp>
        <p:nvSpPr>
          <p:cNvPr id="124930" name="Espaço Reservado para Anotações 2"/>
          <p:cNvSpPr>
            <a:spLocks noGrp="1"/>
          </p:cNvSpPr>
          <p:nvPr>
            <p:ph type="body" idx="1"/>
          </p:nvPr>
        </p:nvSpPr>
        <p:spPr>
          <a:noFill/>
        </p:spPr>
        <p:txBody>
          <a:bodyPr/>
          <a:lstStyle/>
          <a:p>
            <a:endParaRPr lang="pt-BR" sz="1200" b="1" kern="1200" dirty="0" smtClean="0">
              <a:solidFill>
                <a:schemeClr val="tx1"/>
              </a:solidFill>
              <a:latin typeface="Arial" panose="020B0604020202020204" pitchFamily="34" charset="0"/>
              <a:ea typeface="+mn-ea"/>
              <a:cs typeface="Arial" panose="020B0604020202020204" pitchFamily="34"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pt-BR" sz="1200" kern="1200" smtClean="0">
                <a:solidFill>
                  <a:schemeClr val="tx1"/>
                </a:solidFill>
                <a:latin typeface="Arial" panose="020B0604020202020204" pitchFamily="34" charset="0"/>
                <a:ea typeface="+mn-ea"/>
                <a:cs typeface="Arial" panose="020B0604020202020204" pitchFamily="34" charset="0"/>
              </a:rPr>
              <a:t>(</a:t>
            </a:r>
            <a:r>
              <a:rPr lang="pt-BR" sz="1200" kern="1200" dirty="0" smtClean="0">
                <a:solidFill>
                  <a:schemeClr val="tx1"/>
                </a:solidFill>
                <a:latin typeface="Arial" panose="020B0604020202020204" pitchFamily="34" charset="0"/>
                <a:ea typeface="+mn-ea"/>
                <a:cs typeface="Arial" panose="020B0604020202020204" pitchFamily="34" charset="0"/>
              </a:rPr>
              <a:t>Parâmetro nacional de referência OPAS 0,5/1.000 nascidos vivos: meta de eliminação). </a:t>
            </a:r>
          </a:p>
          <a:p>
            <a:pPr marL="0" marR="0" indent="0" algn="l" defTabSz="914400" rtl="0" eaLnBrk="0" fontAlgn="base" latinLnBrk="0" hangingPunct="0">
              <a:lnSpc>
                <a:spcPct val="100000"/>
              </a:lnSpc>
              <a:spcBef>
                <a:spcPct val="30000"/>
              </a:spcBef>
              <a:spcAft>
                <a:spcPct val="0"/>
              </a:spcAft>
              <a:buClrTx/>
              <a:buSzTx/>
              <a:buFontTx/>
              <a:buNone/>
              <a:tabLst/>
              <a:defRPr/>
            </a:pPr>
            <a:endParaRPr lang="pt-BR" sz="1200" kern="1200" dirty="0" smtClean="0">
              <a:solidFill>
                <a:schemeClr val="tx1"/>
              </a:solidFill>
              <a:latin typeface="Arial" panose="020B0604020202020204" pitchFamily="34" charset="0"/>
              <a:ea typeface="+mn-ea"/>
              <a:cs typeface="Arial" panose="020B0604020202020204" pitchFamily="34" charset="0"/>
            </a:endParaRPr>
          </a:p>
          <a:p>
            <a:r>
              <a:rPr lang="pt-BR" sz="1200" b="1" kern="1200" dirty="0" smtClean="0">
                <a:solidFill>
                  <a:schemeClr val="tx1"/>
                </a:solidFill>
                <a:latin typeface="Arial" panose="020B0604020202020204" pitchFamily="34" charset="0"/>
                <a:ea typeface="+mn-ea"/>
                <a:cs typeface="Arial" panose="020B0604020202020204" pitchFamily="34" charset="0"/>
              </a:rPr>
              <a:t>Recomendações: </a:t>
            </a:r>
            <a:r>
              <a:rPr lang="pt-BR" sz="1200" kern="1200" dirty="0" smtClean="0">
                <a:solidFill>
                  <a:schemeClr val="tx1"/>
                </a:solidFill>
                <a:latin typeface="Arial" panose="020B0604020202020204" pitchFamily="34" charset="0"/>
                <a:ea typeface="+mn-ea"/>
                <a:cs typeface="Arial" panose="020B0604020202020204" pitchFamily="34" charset="0"/>
              </a:rPr>
              <a:t>Manter todas as ações programadas na Oficina de Sífilis Congênita realizada em outubro de 2014. </a:t>
            </a:r>
          </a:p>
          <a:p>
            <a:r>
              <a:rPr lang="pt-BR" sz="1200" kern="1200" dirty="0" smtClean="0">
                <a:solidFill>
                  <a:schemeClr val="tx1"/>
                </a:solidFill>
                <a:latin typeface="Arial" panose="020B0604020202020204" pitchFamily="34" charset="0"/>
                <a:ea typeface="+mn-ea"/>
                <a:cs typeface="Arial" panose="020B0604020202020204" pitchFamily="34" charset="0"/>
              </a:rPr>
              <a:t>a) ações de tratamento do parceiro, pois isto tem demonstrado uma grande fragilidade na prevenção da sífilis congênita no Município de Campinas.</a:t>
            </a:r>
          </a:p>
          <a:p>
            <a:r>
              <a:rPr lang="pt-BR" sz="1200" kern="1200" dirty="0" smtClean="0">
                <a:solidFill>
                  <a:schemeClr val="tx1"/>
                </a:solidFill>
                <a:latin typeface="Arial" panose="020B0604020202020204" pitchFamily="34" charset="0"/>
                <a:ea typeface="+mn-ea"/>
                <a:cs typeface="Arial" panose="020B0604020202020204" pitchFamily="34" charset="0"/>
              </a:rPr>
              <a:t>b) ações de avaliar e qualificar o pré-natal, implantar ações de envolvimento do parceiro para o acompanhamento do pré-natal.</a:t>
            </a:r>
          </a:p>
          <a:p>
            <a:r>
              <a:rPr lang="pt-BR" sz="1200" kern="1200" dirty="0" smtClean="0">
                <a:solidFill>
                  <a:schemeClr val="tx1"/>
                </a:solidFill>
                <a:latin typeface="Arial" panose="020B0604020202020204" pitchFamily="34" charset="0"/>
                <a:ea typeface="+mn-ea"/>
                <a:cs typeface="Arial" panose="020B0604020202020204" pitchFamily="34" charset="0"/>
              </a:rPr>
              <a:t>c) ações de capacitação para profissionais médicos e enfermeiros nos Distritos de Saúde.</a:t>
            </a:r>
          </a:p>
          <a:p>
            <a:r>
              <a:rPr lang="pt-BR" sz="1200" kern="1200" dirty="0" smtClean="0">
                <a:solidFill>
                  <a:schemeClr val="tx1"/>
                </a:solidFill>
                <a:latin typeface="Arial" panose="020B0604020202020204" pitchFamily="34" charset="0"/>
                <a:ea typeface="+mn-ea"/>
                <a:cs typeface="Arial" panose="020B0604020202020204" pitchFamily="34" charset="0"/>
              </a:rPr>
              <a:t>d) Vigilância de exames laboratoriais da rede privada.</a:t>
            </a:r>
          </a:p>
          <a:p>
            <a:r>
              <a:rPr lang="pt-BR" sz="1200" kern="1200" dirty="0" smtClean="0">
                <a:solidFill>
                  <a:schemeClr val="tx1"/>
                </a:solidFill>
                <a:latin typeface="Arial" panose="020B0604020202020204" pitchFamily="34" charset="0"/>
                <a:ea typeface="+mn-ea"/>
                <a:cs typeface="Arial" panose="020B0604020202020204" pitchFamily="34" charset="0"/>
              </a:rPr>
              <a:t>e) orientação dos profissionais da rede privada quanto ao tratamento da gestante.</a:t>
            </a:r>
          </a:p>
          <a:p>
            <a:r>
              <a:rPr lang="pt-BR" sz="1200" kern="1200" dirty="0" smtClean="0">
                <a:solidFill>
                  <a:schemeClr val="tx1"/>
                </a:solidFill>
                <a:latin typeface="Arial" panose="020B0604020202020204" pitchFamily="34" charset="0"/>
                <a:ea typeface="+mn-ea"/>
                <a:cs typeface="Arial" panose="020B0604020202020204" pitchFamily="34" charset="0"/>
              </a:rPr>
              <a:t> f) Discussão dos casos de sífilis congênita nos Comitês Distritais de Mortalidade Materna e Infantil.</a:t>
            </a:r>
            <a:endParaRPr lang="pt-BR" dirty="0" smtClean="0"/>
          </a:p>
        </p:txBody>
      </p:sp>
      <p:sp>
        <p:nvSpPr>
          <p:cNvPr id="124931" name="Espaço Reservado para Número de Slide 3"/>
          <p:cNvSpPr>
            <a:spLocks noGrp="1"/>
          </p:cNvSpPr>
          <p:nvPr>
            <p:ph type="sldNum" sz="quarter" idx="5"/>
          </p:nvPr>
        </p:nvSpPr>
        <p:spPr>
          <a:noFill/>
          <a:ln>
            <a:miter lim="800000"/>
            <a:headEnd/>
            <a:tailEnd/>
          </a:ln>
        </p:spPr>
        <p:txBody>
          <a:bodyPr/>
          <a:lstStyle/>
          <a:p>
            <a:fld id="{CAA065EC-18A6-4AE4-8780-D7F6CFE8B5F0}" type="slidenum">
              <a:rPr lang="en-US" altLang="pt-BR" smtClean="0">
                <a:latin typeface="Arial" pitchFamily="34" charset="0"/>
                <a:cs typeface="Arial" pitchFamily="34" charset="0"/>
              </a:rPr>
              <a:pPr/>
              <a:t>35</a:t>
            </a:fld>
            <a:endParaRPr lang="en-US" altLang="pt-BR" smtClean="0">
              <a:latin typeface="Arial" pitchFamily="34" charset="0"/>
              <a:cs typeface="Arial" pitchFamily="34" charset="0"/>
            </a:endParaRPr>
          </a:p>
        </p:txBody>
      </p:sp>
    </p:spTree>
    <p:extLst>
      <p:ext uri="{BB962C8B-B14F-4D97-AF65-F5344CB8AC3E}">
        <p14:creationId xmlns:p14="http://schemas.microsoft.com/office/powerpoint/2010/main" xmlns="" val="26235888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fontScale="85000" lnSpcReduction="10000"/>
          </a:bodyPr>
          <a:lstStyle/>
          <a:p>
            <a:r>
              <a:rPr lang="pt-BR" sz="1200" b="1" dirty="0" smtClean="0"/>
              <a:t>Considerações: Competência: Abril</a:t>
            </a:r>
            <a:r>
              <a:rPr lang="pt-BR" sz="1200" dirty="0" smtClean="0"/>
              <a:t> de 2016 </a:t>
            </a:r>
          </a:p>
          <a:p>
            <a:r>
              <a:rPr lang="pt-BR" sz="1200" dirty="0" smtClean="0"/>
              <a:t>ESF: 80 + ESB I – 69 +  ESB II – 14+ ESF 4 – 2 + ESF </a:t>
            </a:r>
            <a:r>
              <a:rPr lang="pt-BR" sz="1200" dirty="0" err="1" smtClean="0"/>
              <a:t>Transf</a:t>
            </a:r>
            <a:r>
              <a:rPr lang="pt-BR" sz="1200" dirty="0" smtClean="0"/>
              <a:t> -7: </a:t>
            </a:r>
            <a:r>
              <a:rPr lang="pt-BR" sz="1200" b="1" dirty="0" smtClean="0"/>
              <a:t>172 </a:t>
            </a:r>
          </a:p>
          <a:p>
            <a:r>
              <a:rPr lang="pt-BR" sz="1200" dirty="0" smtClean="0"/>
              <a:t>OBS: *</a:t>
            </a:r>
            <a:r>
              <a:rPr lang="pt-BR" sz="1200" b="1" dirty="0" smtClean="0"/>
              <a:t>não consideradas </a:t>
            </a:r>
            <a:r>
              <a:rPr lang="pt-BR" sz="1200" dirty="0" smtClean="0"/>
              <a:t>as equipes de EACS e EAB, que são 13 na competência abril.  </a:t>
            </a:r>
          </a:p>
          <a:p>
            <a:r>
              <a:rPr lang="pt-BR" sz="1200" b="1" dirty="0" smtClean="0"/>
              <a:t>Memória de Cálculo</a:t>
            </a:r>
            <a:r>
              <a:rPr lang="pt-BR" sz="1200" dirty="0" smtClean="0"/>
              <a:t>: </a:t>
            </a:r>
            <a:r>
              <a:rPr lang="pt-BR" sz="1200" b="1" dirty="0" smtClean="0"/>
              <a:t>(172 EPSF x 3.450) / 1.135.626 </a:t>
            </a:r>
            <a:r>
              <a:rPr lang="pt-BR" sz="1200" b="1" dirty="0" err="1" smtClean="0"/>
              <a:t>Hab</a:t>
            </a:r>
            <a:r>
              <a:rPr lang="pt-BR" sz="1200" b="1" dirty="0" smtClean="0"/>
              <a:t> x 100 = 52,25%*</a:t>
            </a:r>
          </a:p>
          <a:p>
            <a:r>
              <a:rPr lang="pt-BR" sz="1200" dirty="0" smtClean="0"/>
              <a:t>A cobertura de PSF aumentou consideravelmente a medida que os novos agentes comunitários foram contratados (225 ACS), saindo de 495 para 681 ACS nas ESF e total ACS 743, ultrapassando a meta deste indicador comparada a série histórica.</a:t>
            </a:r>
          </a:p>
          <a:p>
            <a:r>
              <a:rPr lang="pt-BR" sz="1200" dirty="0" smtClean="0"/>
              <a:t> </a:t>
            </a:r>
          </a:p>
          <a:p>
            <a:r>
              <a:rPr lang="pt-BR" sz="1200" dirty="0" smtClean="0"/>
              <a:t>Com a autorização para ampliação do número de equipes cadastradas junto ao Ministério da Saúde e para contratação de novos ACS, a expectativa é de expansão da cobertura da ESF.</a:t>
            </a:r>
          </a:p>
          <a:p>
            <a:r>
              <a:rPr lang="pt-BR" sz="1200" dirty="0" smtClean="0"/>
              <a:t> </a:t>
            </a:r>
          </a:p>
          <a:p>
            <a:r>
              <a:rPr lang="pt-BR" sz="1200" b="1" dirty="0" smtClean="0"/>
              <a:t>Recomendações (PAS 2016):</a:t>
            </a:r>
            <a:endParaRPr lang="pt-BR" sz="1200" dirty="0" smtClean="0"/>
          </a:p>
          <a:p>
            <a:r>
              <a:rPr lang="pt-BR" sz="1200" dirty="0" smtClean="0"/>
              <a:t>a) Recompor e/ ou completar o quadro de profissionais necessários para habilitar novas ESF, preferencialmente com equipe de saúde bucal incluída, com chamamento de profissionais para completar as equipes e habilitá-las. Com a autorização para ampliação do número de equipes cadastradas junto ao Ministério da Saúde e para contratação de novos ACS, a expectativa é de nova e significativa expansão da cobertura da ESF.</a:t>
            </a:r>
          </a:p>
          <a:p>
            <a:r>
              <a:rPr lang="pt-BR" sz="1200" dirty="0" smtClean="0"/>
              <a:t>b) Implementar e fortalecer o grupo condutor NASF, visando a pactuação e implantação das equipes com, no mínimo, 1 equipe de NASF por Distrito até dezembro 2016.</a:t>
            </a:r>
          </a:p>
          <a:p>
            <a:r>
              <a:rPr lang="pt-BR" sz="1200" dirty="0" smtClean="0"/>
              <a:t>c) Monitorar a adesão das Equipes de Saúde da Família ao PMAQ. </a:t>
            </a:r>
          </a:p>
          <a:p>
            <a:r>
              <a:rPr lang="pt-BR" sz="1200" dirty="0" smtClean="0"/>
              <a:t>d) Foi criado, através de um Decreto Municipal, mecanismos para a descentralização da utilização dos recursos vinculados ao PMAQ, bem como estamos no processo de estabelecer os critérios, a temporalidade e pactuação de utilização do recurso de incentivo do PMAQ.</a:t>
            </a:r>
          </a:p>
          <a:p>
            <a:r>
              <a:rPr lang="pt-BR" sz="1200" dirty="0" smtClean="0"/>
              <a:t>e) Adequar à área física dos Centros de Saúde conforme </a:t>
            </a:r>
            <a:r>
              <a:rPr lang="pt-BR" sz="1200" b="1" dirty="0" smtClean="0"/>
              <a:t>tabelas de Obras descritas ao final da Diretriz 1. </a:t>
            </a:r>
            <a:endParaRPr lang="pt-BR" sz="1200" dirty="0" smtClean="0"/>
          </a:p>
          <a:p>
            <a:endParaRPr lang="pt-BR" dirty="0"/>
          </a:p>
        </p:txBody>
      </p:sp>
      <p:sp>
        <p:nvSpPr>
          <p:cNvPr id="4" name="Espaço Reservado para Número de Slide 3"/>
          <p:cNvSpPr>
            <a:spLocks noGrp="1"/>
          </p:cNvSpPr>
          <p:nvPr>
            <p:ph type="sldNum" sz="quarter" idx="10"/>
          </p:nvPr>
        </p:nvSpPr>
        <p:spPr/>
        <p:txBody>
          <a:bodyPr/>
          <a:lstStyle/>
          <a:p>
            <a:pPr>
              <a:defRPr/>
            </a:pPr>
            <a:fld id="{3C616D22-9BAE-4B36-B836-A06CC475BBC2}" type="slidenum">
              <a:rPr lang="en-US" altLang="pt-BR" smtClean="0"/>
              <a:pPr>
                <a:defRPr/>
              </a:pPr>
              <a:t>6</a:t>
            </a:fld>
            <a:endParaRPr lang="en-US" altLang="pt-B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Espaço Reservado para Imagem de Slide 1"/>
          <p:cNvSpPr>
            <a:spLocks noGrp="1" noRot="1" noChangeAspect="1" noTextEdit="1"/>
          </p:cNvSpPr>
          <p:nvPr>
            <p:ph type="sldImg"/>
          </p:nvPr>
        </p:nvSpPr>
        <p:spPr>
          <a:ln/>
        </p:spPr>
      </p:sp>
      <p:sp>
        <p:nvSpPr>
          <p:cNvPr id="124930" name="Espaço Reservado para Anotações 2"/>
          <p:cNvSpPr>
            <a:spLocks noGrp="1"/>
          </p:cNvSpPr>
          <p:nvPr>
            <p:ph type="body" idx="1"/>
          </p:nvPr>
        </p:nvSpPr>
        <p:spPr>
          <a:noFill/>
        </p:spPr>
        <p:txBody>
          <a:bodyPr/>
          <a:lstStyle/>
          <a:p>
            <a:endParaRPr lang="pt-BR" sz="1200" b="1" kern="1200" dirty="0" smtClean="0">
              <a:solidFill>
                <a:schemeClr val="tx1"/>
              </a:solidFill>
              <a:latin typeface="Arial" panose="020B0604020202020204" pitchFamily="34" charset="0"/>
              <a:ea typeface="+mn-ea"/>
              <a:cs typeface="Arial" panose="020B0604020202020204" pitchFamily="34"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pt-BR" sz="1200" kern="1200" dirty="0" smtClean="0">
                <a:solidFill>
                  <a:schemeClr val="tx1"/>
                </a:solidFill>
                <a:latin typeface="Arial" panose="020B0604020202020204" pitchFamily="34" charset="0"/>
                <a:ea typeface="+mn-ea"/>
                <a:cs typeface="Arial" panose="020B0604020202020204" pitchFamily="34" charset="0"/>
              </a:rPr>
              <a:t>(Parâmetro nacional de referência OPAS 0,5/1.000 nascidos vivos: meta de eliminação). </a:t>
            </a:r>
          </a:p>
          <a:p>
            <a:pPr marL="0" marR="0" indent="0" algn="l" defTabSz="914400" rtl="0" eaLnBrk="0" fontAlgn="base" latinLnBrk="0" hangingPunct="0">
              <a:lnSpc>
                <a:spcPct val="100000"/>
              </a:lnSpc>
              <a:spcBef>
                <a:spcPct val="30000"/>
              </a:spcBef>
              <a:spcAft>
                <a:spcPct val="0"/>
              </a:spcAft>
              <a:buClrTx/>
              <a:buSzTx/>
              <a:buFontTx/>
              <a:buNone/>
              <a:tabLst/>
              <a:defRPr/>
            </a:pPr>
            <a:endParaRPr lang="pt-BR" sz="1200" kern="1200" dirty="0" smtClean="0">
              <a:solidFill>
                <a:schemeClr val="tx1"/>
              </a:solidFill>
              <a:latin typeface="Arial" panose="020B0604020202020204" pitchFamily="34" charset="0"/>
              <a:ea typeface="+mn-ea"/>
              <a:cs typeface="Arial" panose="020B0604020202020204" pitchFamily="34" charset="0"/>
            </a:endParaRPr>
          </a:p>
          <a:p>
            <a:r>
              <a:rPr lang="pt-BR" sz="1200" b="1" kern="1200" dirty="0" smtClean="0">
                <a:solidFill>
                  <a:schemeClr val="tx1"/>
                </a:solidFill>
                <a:latin typeface="Arial" panose="020B0604020202020204" pitchFamily="34" charset="0"/>
                <a:ea typeface="+mn-ea"/>
                <a:cs typeface="Arial" panose="020B0604020202020204" pitchFamily="34" charset="0"/>
              </a:rPr>
              <a:t>Recomendações: </a:t>
            </a:r>
            <a:r>
              <a:rPr lang="pt-BR" sz="1200" kern="1200" dirty="0" smtClean="0">
                <a:solidFill>
                  <a:schemeClr val="tx1"/>
                </a:solidFill>
                <a:latin typeface="Arial" panose="020B0604020202020204" pitchFamily="34" charset="0"/>
                <a:ea typeface="+mn-ea"/>
                <a:cs typeface="Arial" panose="020B0604020202020204" pitchFamily="34" charset="0"/>
              </a:rPr>
              <a:t>Manter todas as ações programadas na Oficina de Sífilis Congênita realizada em outubro de 2014. </a:t>
            </a:r>
          </a:p>
          <a:p>
            <a:r>
              <a:rPr lang="pt-BR" sz="1200" kern="1200" dirty="0" smtClean="0">
                <a:solidFill>
                  <a:schemeClr val="tx1"/>
                </a:solidFill>
                <a:latin typeface="Arial" panose="020B0604020202020204" pitchFamily="34" charset="0"/>
                <a:ea typeface="+mn-ea"/>
                <a:cs typeface="Arial" panose="020B0604020202020204" pitchFamily="34" charset="0"/>
              </a:rPr>
              <a:t>a) ações de tratamento do parceiro, pois isto tem demonstrado uma grande fragilidade na prevenção da sífilis congênita no Município de Campinas.</a:t>
            </a:r>
          </a:p>
          <a:p>
            <a:r>
              <a:rPr lang="pt-BR" sz="1200" kern="1200" dirty="0" smtClean="0">
                <a:solidFill>
                  <a:schemeClr val="tx1"/>
                </a:solidFill>
                <a:latin typeface="Arial" panose="020B0604020202020204" pitchFamily="34" charset="0"/>
                <a:ea typeface="+mn-ea"/>
                <a:cs typeface="Arial" panose="020B0604020202020204" pitchFamily="34" charset="0"/>
              </a:rPr>
              <a:t>b) ações de avaliar e qualificar o pré-natal, implantar ações de envolvimento do parceiro para o acompanhamento do pré-natal.</a:t>
            </a:r>
          </a:p>
          <a:p>
            <a:r>
              <a:rPr lang="pt-BR" sz="1200" kern="1200" dirty="0" smtClean="0">
                <a:solidFill>
                  <a:schemeClr val="tx1"/>
                </a:solidFill>
                <a:latin typeface="Arial" panose="020B0604020202020204" pitchFamily="34" charset="0"/>
                <a:ea typeface="+mn-ea"/>
                <a:cs typeface="Arial" panose="020B0604020202020204" pitchFamily="34" charset="0"/>
              </a:rPr>
              <a:t>c) ações de capacitação para profissionais médicos e enfermeiros nos Distritos de Saúde.</a:t>
            </a:r>
          </a:p>
          <a:p>
            <a:r>
              <a:rPr lang="pt-BR" sz="1200" kern="1200" dirty="0" smtClean="0">
                <a:solidFill>
                  <a:schemeClr val="tx1"/>
                </a:solidFill>
                <a:latin typeface="Arial" panose="020B0604020202020204" pitchFamily="34" charset="0"/>
                <a:ea typeface="+mn-ea"/>
                <a:cs typeface="Arial" panose="020B0604020202020204" pitchFamily="34" charset="0"/>
              </a:rPr>
              <a:t>d) Vigilância de exames laboratoriais da rede privada.</a:t>
            </a:r>
          </a:p>
          <a:p>
            <a:r>
              <a:rPr lang="pt-BR" sz="1200" kern="1200" dirty="0" smtClean="0">
                <a:solidFill>
                  <a:schemeClr val="tx1"/>
                </a:solidFill>
                <a:latin typeface="Arial" panose="020B0604020202020204" pitchFamily="34" charset="0"/>
                <a:ea typeface="+mn-ea"/>
                <a:cs typeface="Arial" panose="020B0604020202020204" pitchFamily="34" charset="0"/>
              </a:rPr>
              <a:t>e) orientação dos profissionais da rede privada quanto ao tratamento da gestante.</a:t>
            </a:r>
          </a:p>
          <a:p>
            <a:r>
              <a:rPr lang="pt-BR" sz="1200" kern="1200" dirty="0" smtClean="0">
                <a:solidFill>
                  <a:schemeClr val="tx1"/>
                </a:solidFill>
                <a:latin typeface="Arial" panose="020B0604020202020204" pitchFamily="34" charset="0"/>
                <a:ea typeface="+mn-ea"/>
                <a:cs typeface="Arial" panose="020B0604020202020204" pitchFamily="34" charset="0"/>
              </a:rPr>
              <a:t> f) Discussão dos casos de sífilis congênita nos Comitês Distritais de Mortalidade Materna e Infantil.</a:t>
            </a:r>
            <a:endParaRPr lang="pt-BR" dirty="0" smtClean="0"/>
          </a:p>
        </p:txBody>
      </p:sp>
      <p:sp>
        <p:nvSpPr>
          <p:cNvPr id="124931" name="Espaço Reservado para Número de Slide 3"/>
          <p:cNvSpPr>
            <a:spLocks noGrp="1"/>
          </p:cNvSpPr>
          <p:nvPr>
            <p:ph type="sldNum" sz="quarter" idx="5"/>
          </p:nvPr>
        </p:nvSpPr>
        <p:spPr>
          <a:noFill/>
          <a:ln>
            <a:miter lim="800000"/>
            <a:headEnd/>
            <a:tailEnd/>
          </a:ln>
        </p:spPr>
        <p:txBody>
          <a:bodyPr/>
          <a:lstStyle/>
          <a:p>
            <a:fld id="{CAA065EC-18A6-4AE4-8780-D7F6CFE8B5F0}" type="slidenum">
              <a:rPr lang="en-US" altLang="pt-BR" smtClean="0">
                <a:latin typeface="Arial" pitchFamily="34" charset="0"/>
                <a:cs typeface="Arial" pitchFamily="34" charset="0"/>
              </a:rPr>
              <a:pPr/>
              <a:t>36</a:t>
            </a:fld>
            <a:endParaRPr lang="en-US" altLang="pt-BR" smtClean="0">
              <a:latin typeface="Arial" pitchFamily="34" charset="0"/>
              <a:cs typeface="Arial" pitchFamily="34" charset="0"/>
            </a:endParaRPr>
          </a:p>
        </p:txBody>
      </p:sp>
    </p:spTree>
    <p:extLst>
      <p:ext uri="{BB962C8B-B14F-4D97-AF65-F5344CB8AC3E}">
        <p14:creationId xmlns:p14="http://schemas.microsoft.com/office/powerpoint/2010/main" xmlns="" val="26235888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lnSpcReduction="10000"/>
          </a:bodyPr>
          <a:lstStyle/>
          <a:p>
            <a:r>
              <a:rPr lang="pt-BR" sz="1200" b="1" kern="1200" dirty="0" smtClean="0">
                <a:solidFill>
                  <a:schemeClr val="tx1"/>
                </a:solidFill>
                <a:latin typeface="Arial" panose="020B0604020202020204" pitchFamily="34" charset="0"/>
                <a:ea typeface="+mn-ea"/>
                <a:cs typeface="Arial" panose="020B0604020202020204" pitchFamily="34" charset="0"/>
              </a:rPr>
              <a:t>Recomendações:</a:t>
            </a:r>
            <a:endParaRPr lang="pt-BR" sz="1200" kern="1200" dirty="0" smtClean="0">
              <a:solidFill>
                <a:schemeClr val="tx1"/>
              </a:solidFill>
              <a:latin typeface="Arial" panose="020B0604020202020204" pitchFamily="34" charset="0"/>
              <a:ea typeface="+mn-ea"/>
              <a:cs typeface="Arial" panose="020B0604020202020204" pitchFamily="34" charset="0"/>
            </a:endParaRPr>
          </a:p>
          <a:p>
            <a:r>
              <a:rPr lang="pt-BR" sz="1200" kern="1200" dirty="0" smtClean="0">
                <a:solidFill>
                  <a:schemeClr val="tx1"/>
                </a:solidFill>
                <a:latin typeface="Arial" panose="020B0604020202020204" pitchFamily="34" charset="0"/>
                <a:ea typeface="+mn-ea"/>
                <a:cs typeface="Arial" panose="020B0604020202020204" pitchFamily="34" charset="0"/>
              </a:rPr>
              <a:t>a) Ampliar para os outros distritos de saúde a “Alta Programada – ICSAP” hoje realizado no Hospital Municipal Dr. Mário Gatti e no Distrito de Saúde Sul.</a:t>
            </a:r>
          </a:p>
          <a:p>
            <a:r>
              <a:rPr lang="pt-BR" sz="1200" kern="1200" dirty="0" smtClean="0">
                <a:solidFill>
                  <a:schemeClr val="tx1"/>
                </a:solidFill>
                <a:latin typeface="Arial" panose="020B0604020202020204" pitchFamily="34" charset="0"/>
                <a:ea typeface="+mn-ea"/>
                <a:cs typeface="Arial" panose="020B0604020202020204" pitchFamily="34" charset="0"/>
              </a:rPr>
              <a:t>b) Manter as ações de prevenção, dentre elas a imunização.</a:t>
            </a:r>
          </a:p>
          <a:p>
            <a:r>
              <a:rPr lang="pt-BR" sz="1200" kern="1200" dirty="0" smtClean="0">
                <a:solidFill>
                  <a:schemeClr val="tx1"/>
                </a:solidFill>
                <a:latin typeface="Arial" panose="020B0604020202020204" pitchFamily="34" charset="0"/>
                <a:ea typeface="+mn-ea"/>
                <a:cs typeface="Arial" panose="020B0604020202020204" pitchFamily="34" charset="0"/>
              </a:rPr>
              <a:t>c) Promover ações educativas voltadas para a população </a:t>
            </a:r>
            <a:r>
              <a:rPr lang="pt-BR" sz="1200" kern="1200" dirty="0" err="1" smtClean="0">
                <a:solidFill>
                  <a:schemeClr val="tx1"/>
                </a:solidFill>
                <a:latin typeface="Arial" panose="020B0604020202020204" pitchFamily="34" charset="0"/>
                <a:ea typeface="+mn-ea"/>
                <a:cs typeface="Arial" panose="020B0604020202020204" pitchFamily="34" charset="0"/>
              </a:rPr>
              <a:t>insulino-dependente</a:t>
            </a:r>
            <a:r>
              <a:rPr lang="pt-BR" sz="1200" kern="1200" dirty="0" smtClean="0">
                <a:solidFill>
                  <a:schemeClr val="tx1"/>
                </a:solidFill>
                <a:latin typeface="Arial" panose="020B0604020202020204" pitchFamily="34" charset="0"/>
                <a:ea typeface="+mn-ea"/>
                <a:cs typeface="Arial" panose="020B0604020202020204" pitchFamily="34" charset="0"/>
              </a:rPr>
              <a:t>.</a:t>
            </a:r>
          </a:p>
          <a:p>
            <a:r>
              <a:rPr lang="pt-BR" sz="1200" kern="1200" dirty="0" smtClean="0">
                <a:solidFill>
                  <a:schemeClr val="tx1"/>
                </a:solidFill>
                <a:latin typeface="Arial" panose="020B0604020202020204" pitchFamily="34" charset="0"/>
                <a:ea typeface="+mn-ea"/>
                <a:cs typeface="Arial" panose="020B0604020202020204" pitchFamily="34" charset="0"/>
              </a:rPr>
              <a:t>d) Aumentar grupos de Tabagismo formalmente instituído recebendo e registrando insumos fornecidos.</a:t>
            </a:r>
          </a:p>
          <a:p>
            <a:r>
              <a:rPr lang="pt-BR" sz="1200" kern="1200" dirty="0" smtClean="0">
                <a:solidFill>
                  <a:schemeClr val="tx1"/>
                </a:solidFill>
                <a:latin typeface="Arial" panose="020B0604020202020204" pitchFamily="34" charset="0"/>
                <a:ea typeface="+mn-ea"/>
                <a:cs typeface="Arial" panose="020B0604020202020204" pitchFamily="34" charset="0"/>
              </a:rPr>
              <a:t>e) Ampliar os Projetos Terapêuticos Singulares (PTS) a partir do monitoramento dos pacientes através do GEMM.</a:t>
            </a:r>
          </a:p>
          <a:p>
            <a:r>
              <a:rPr lang="pt-BR" sz="1200" kern="1200" dirty="0" smtClean="0">
                <a:solidFill>
                  <a:schemeClr val="tx1"/>
                </a:solidFill>
                <a:latin typeface="Arial" panose="020B0604020202020204" pitchFamily="34" charset="0"/>
                <a:ea typeface="+mn-ea"/>
                <a:cs typeface="Arial" panose="020B0604020202020204" pitchFamily="34" charset="0"/>
              </a:rPr>
              <a:t>f) Realizar cadastro dos hipertensos e diabéticos através do E-SUS. (Sistema em fase de implantação).</a:t>
            </a:r>
          </a:p>
          <a:p>
            <a:r>
              <a:rPr lang="pt-BR" sz="1200" kern="1200" dirty="0" smtClean="0">
                <a:solidFill>
                  <a:schemeClr val="tx1"/>
                </a:solidFill>
                <a:latin typeface="Arial" panose="020B0604020202020204" pitchFamily="34" charset="0"/>
                <a:ea typeface="+mn-ea"/>
                <a:cs typeface="Arial" panose="020B0604020202020204" pitchFamily="34" charset="0"/>
              </a:rPr>
              <a:t>g)Incentivar ações de promoção e educação em saúde voltada para a abordagem do alcoolismo.</a:t>
            </a:r>
          </a:p>
          <a:p>
            <a:r>
              <a:rPr lang="pt-BR" sz="1200" kern="1200" dirty="0" smtClean="0">
                <a:solidFill>
                  <a:schemeClr val="tx1"/>
                </a:solidFill>
                <a:latin typeface="Arial" panose="020B0604020202020204" pitchFamily="34" charset="0"/>
                <a:ea typeface="+mn-ea"/>
                <a:cs typeface="Arial" panose="020B0604020202020204" pitchFamily="34" charset="0"/>
              </a:rPr>
              <a:t>h) Monitorar e analisar óbitos com a instituição hospitalar e com as unidades de procedência do usuário.</a:t>
            </a:r>
          </a:p>
          <a:p>
            <a:r>
              <a:rPr lang="pt-BR" sz="1200" kern="1200" dirty="0" smtClean="0">
                <a:solidFill>
                  <a:schemeClr val="tx1"/>
                </a:solidFill>
                <a:latin typeface="Arial" panose="020B0604020202020204" pitchFamily="34" charset="0"/>
                <a:ea typeface="+mn-ea"/>
                <a:cs typeface="Arial" panose="020B0604020202020204" pitchFamily="34" charset="0"/>
              </a:rPr>
              <a:t> </a:t>
            </a:r>
          </a:p>
          <a:p>
            <a:r>
              <a:rPr lang="pt-BR" sz="1200" kern="1200" dirty="0" smtClean="0">
                <a:solidFill>
                  <a:schemeClr val="tx1"/>
                </a:solidFill>
                <a:latin typeface="Arial" panose="020B0604020202020204" pitchFamily="34" charset="0"/>
                <a:ea typeface="+mn-ea"/>
                <a:cs typeface="Arial" panose="020B0604020202020204" pitchFamily="34" charset="0"/>
              </a:rPr>
              <a:t>i) Implantação do protocolo da saúde do homem utilizando-se de estratégias bem-sucedidas como, por exemplo, o pré natal da mulher.</a:t>
            </a:r>
          </a:p>
          <a:p>
            <a:r>
              <a:rPr lang="pt-BR" sz="1200" kern="1200" dirty="0" smtClean="0">
                <a:solidFill>
                  <a:schemeClr val="tx1"/>
                </a:solidFill>
                <a:latin typeface="Arial" panose="020B0604020202020204" pitchFamily="34" charset="0"/>
                <a:ea typeface="+mn-ea"/>
                <a:cs typeface="Arial" panose="020B0604020202020204" pitchFamily="34" charset="0"/>
              </a:rPr>
              <a:t>Quanto as ações de promoção e prevenção as DCNT, apenas 43 % das </a:t>
            </a:r>
            <a:r>
              <a:rPr lang="pt-BR" sz="1200" kern="1200" dirty="0" err="1" smtClean="0">
                <a:solidFill>
                  <a:schemeClr val="tx1"/>
                </a:solidFill>
                <a:latin typeface="Arial" panose="020B0604020202020204" pitchFamily="34" charset="0"/>
                <a:ea typeface="+mn-ea"/>
                <a:cs typeface="Arial" panose="020B0604020202020204" pitchFamily="34" charset="0"/>
              </a:rPr>
              <a:t>U.B.S.</a:t>
            </a:r>
            <a:r>
              <a:rPr lang="pt-BR" sz="1200" kern="1200" dirty="0" smtClean="0">
                <a:solidFill>
                  <a:schemeClr val="tx1"/>
                </a:solidFill>
                <a:latin typeface="Arial" panose="020B0604020202020204" pitchFamily="34" charset="0"/>
                <a:ea typeface="+mn-ea"/>
                <a:cs typeface="Arial" panose="020B0604020202020204" pitchFamily="34" charset="0"/>
              </a:rPr>
              <a:t> descreveram que realizam práticas integrativas, comentando quais, provavelmente devido a diretriz não orientá-los quanto a isto. Sugestão: Orientar </a:t>
            </a:r>
            <a:r>
              <a:rPr lang="pt-BR" sz="1200" kern="1200" dirty="0" err="1" smtClean="0">
                <a:solidFill>
                  <a:schemeClr val="tx1"/>
                </a:solidFill>
                <a:latin typeface="Arial" panose="020B0604020202020204" pitchFamily="34" charset="0"/>
                <a:ea typeface="+mn-ea"/>
                <a:cs typeface="Arial" panose="020B0604020202020204" pitchFamily="34" charset="0"/>
              </a:rPr>
              <a:t>U.B.S.</a:t>
            </a:r>
            <a:r>
              <a:rPr lang="pt-BR" sz="1200" kern="1200" dirty="0" smtClean="0">
                <a:solidFill>
                  <a:schemeClr val="tx1"/>
                </a:solidFill>
                <a:latin typeface="Arial" panose="020B0604020202020204" pitchFamily="34" charset="0"/>
                <a:ea typeface="+mn-ea"/>
                <a:cs typeface="Arial" panose="020B0604020202020204" pitchFamily="34" charset="0"/>
              </a:rPr>
              <a:t> a descreverem suas ações de promoção e prevenção as DCNT.</a:t>
            </a:r>
            <a:endParaRPr lang="pt-BR" dirty="0"/>
          </a:p>
        </p:txBody>
      </p:sp>
      <p:sp>
        <p:nvSpPr>
          <p:cNvPr id="4" name="Espaço Reservado para Número de Slide 3"/>
          <p:cNvSpPr>
            <a:spLocks noGrp="1"/>
          </p:cNvSpPr>
          <p:nvPr>
            <p:ph type="sldNum" sz="quarter" idx="10"/>
          </p:nvPr>
        </p:nvSpPr>
        <p:spPr/>
        <p:txBody>
          <a:bodyPr/>
          <a:lstStyle/>
          <a:p>
            <a:pPr>
              <a:defRPr/>
            </a:pPr>
            <a:fld id="{3C616D22-9BAE-4B36-B836-A06CC475BBC2}" type="slidenum">
              <a:rPr lang="en-US" altLang="pt-BR" smtClean="0"/>
              <a:pPr>
                <a:defRPr/>
              </a:pPr>
              <a:t>39</a:t>
            </a:fld>
            <a:endParaRPr lang="en-US" altLang="pt-B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lnSpcReduction="10000"/>
          </a:bodyPr>
          <a:lstStyle/>
          <a:p>
            <a:r>
              <a:rPr lang="pt-BR" sz="1200" b="1" kern="1200" dirty="0" smtClean="0">
                <a:solidFill>
                  <a:schemeClr val="tx1"/>
                </a:solidFill>
                <a:latin typeface="Arial" panose="020B0604020202020204" pitchFamily="34" charset="0"/>
                <a:ea typeface="+mn-ea"/>
                <a:cs typeface="Arial" panose="020B0604020202020204" pitchFamily="34" charset="0"/>
              </a:rPr>
              <a:t>Recomendações:</a:t>
            </a:r>
            <a:endParaRPr lang="pt-BR" sz="1200" kern="1200" dirty="0" smtClean="0">
              <a:solidFill>
                <a:schemeClr val="tx1"/>
              </a:solidFill>
              <a:latin typeface="Arial" panose="020B0604020202020204" pitchFamily="34" charset="0"/>
              <a:ea typeface="+mn-ea"/>
              <a:cs typeface="Arial" panose="020B0604020202020204" pitchFamily="34" charset="0"/>
            </a:endParaRPr>
          </a:p>
          <a:p>
            <a:r>
              <a:rPr lang="pt-BR" sz="1200" kern="1200" dirty="0" smtClean="0">
                <a:solidFill>
                  <a:schemeClr val="tx1"/>
                </a:solidFill>
                <a:latin typeface="Arial" panose="020B0604020202020204" pitchFamily="34" charset="0"/>
                <a:ea typeface="+mn-ea"/>
                <a:cs typeface="Arial" panose="020B0604020202020204" pitchFamily="34" charset="0"/>
              </a:rPr>
              <a:t>a) Ampliar para os outros distritos de saúde a “Alta Programada – ICSAP” hoje realizado no Hospital Municipal Dr. Mário Gatti e no Distrito de Saúde Sul.</a:t>
            </a:r>
          </a:p>
          <a:p>
            <a:r>
              <a:rPr lang="pt-BR" sz="1200" kern="1200" dirty="0" smtClean="0">
                <a:solidFill>
                  <a:schemeClr val="tx1"/>
                </a:solidFill>
                <a:latin typeface="Arial" panose="020B0604020202020204" pitchFamily="34" charset="0"/>
                <a:ea typeface="+mn-ea"/>
                <a:cs typeface="Arial" panose="020B0604020202020204" pitchFamily="34" charset="0"/>
              </a:rPr>
              <a:t>b) Manter as ações de prevenção, dentre elas a imunização.</a:t>
            </a:r>
          </a:p>
          <a:p>
            <a:r>
              <a:rPr lang="pt-BR" sz="1200" kern="1200" dirty="0" smtClean="0">
                <a:solidFill>
                  <a:schemeClr val="tx1"/>
                </a:solidFill>
                <a:latin typeface="Arial" panose="020B0604020202020204" pitchFamily="34" charset="0"/>
                <a:ea typeface="+mn-ea"/>
                <a:cs typeface="Arial" panose="020B0604020202020204" pitchFamily="34" charset="0"/>
              </a:rPr>
              <a:t>c) Promover ações educativas voltadas para a população </a:t>
            </a:r>
            <a:r>
              <a:rPr lang="pt-BR" sz="1200" kern="1200" dirty="0" err="1" smtClean="0">
                <a:solidFill>
                  <a:schemeClr val="tx1"/>
                </a:solidFill>
                <a:latin typeface="Arial" panose="020B0604020202020204" pitchFamily="34" charset="0"/>
                <a:ea typeface="+mn-ea"/>
                <a:cs typeface="Arial" panose="020B0604020202020204" pitchFamily="34" charset="0"/>
              </a:rPr>
              <a:t>insulino-dependente</a:t>
            </a:r>
            <a:r>
              <a:rPr lang="pt-BR" sz="1200" kern="1200" dirty="0" smtClean="0">
                <a:solidFill>
                  <a:schemeClr val="tx1"/>
                </a:solidFill>
                <a:latin typeface="Arial" panose="020B0604020202020204" pitchFamily="34" charset="0"/>
                <a:ea typeface="+mn-ea"/>
                <a:cs typeface="Arial" panose="020B0604020202020204" pitchFamily="34" charset="0"/>
              </a:rPr>
              <a:t>.</a:t>
            </a:r>
          </a:p>
          <a:p>
            <a:r>
              <a:rPr lang="pt-BR" sz="1200" kern="1200" dirty="0" smtClean="0">
                <a:solidFill>
                  <a:schemeClr val="tx1"/>
                </a:solidFill>
                <a:latin typeface="Arial" panose="020B0604020202020204" pitchFamily="34" charset="0"/>
                <a:ea typeface="+mn-ea"/>
                <a:cs typeface="Arial" panose="020B0604020202020204" pitchFamily="34" charset="0"/>
              </a:rPr>
              <a:t>d) Aumentar grupos de Tabagismo formalmente instituído recebendo e registrando insumos fornecidos.</a:t>
            </a:r>
          </a:p>
          <a:p>
            <a:r>
              <a:rPr lang="pt-BR" sz="1200" kern="1200" dirty="0" smtClean="0">
                <a:solidFill>
                  <a:schemeClr val="tx1"/>
                </a:solidFill>
                <a:latin typeface="Arial" panose="020B0604020202020204" pitchFamily="34" charset="0"/>
                <a:ea typeface="+mn-ea"/>
                <a:cs typeface="Arial" panose="020B0604020202020204" pitchFamily="34" charset="0"/>
              </a:rPr>
              <a:t>e) Ampliar os Projetos Terapêuticos Singulares (PTS) a partir do monitoramento dos pacientes através do GEMM.</a:t>
            </a:r>
          </a:p>
          <a:p>
            <a:r>
              <a:rPr lang="pt-BR" sz="1200" kern="1200" dirty="0" smtClean="0">
                <a:solidFill>
                  <a:schemeClr val="tx1"/>
                </a:solidFill>
                <a:latin typeface="Arial" panose="020B0604020202020204" pitchFamily="34" charset="0"/>
                <a:ea typeface="+mn-ea"/>
                <a:cs typeface="Arial" panose="020B0604020202020204" pitchFamily="34" charset="0"/>
              </a:rPr>
              <a:t>f) Realizar cadastro dos hipertensos e diabéticos através do E-SUS. (Sistema em fase de implantação).</a:t>
            </a:r>
          </a:p>
          <a:p>
            <a:r>
              <a:rPr lang="pt-BR" sz="1200" kern="1200" dirty="0" smtClean="0">
                <a:solidFill>
                  <a:schemeClr val="tx1"/>
                </a:solidFill>
                <a:latin typeface="Arial" panose="020B0604020202020204" pitchFamily="34" charset="0"/>
                <a:ea typeface="+mn-ea"/>
                <a:cs typeface="Arial" panose="020B0604020202020204" pitchFamily="34" charset="0"/>
              </a:rPr>
              <a:t>g)Incentivar ações de promoção e educação em saúde voltada para a abordagem do alcoolismo.</a:t>
            </a:r>
          </a:p>
          <a:p>
            <a:r>
              <a:rPr lang="pt-BR" sz="1200" kern="1200" dirty="0" smtClean="0">
                <a:solidFill>
                  <a:schemeClr val="tx1"/>
                </a:solidFill>
                <a:latin typeface="Arial" panose="020B0604020202020204" pitchFamily="34" charset="0"/>
                <a:ea typeface="+mn-ea"/>
                <a:cs typeface="Arial" panose="020B0604020202020204" pitchFamily="34" charset="0"/>
              </a:rPr>
              <a:t>h) Monitorar e analisar óbitos com a instituição hospitalar e com as unidades de procedência do usuário.</a:t>
            </a:r>
          </a:p>
          <a:p>
            <a:r>
              <a:rPr lang="pt-BR" sz="1200" kern="1200" dirty="0" smtClean="0">
                <a:solidFill>
                  <a:schemeClr val="tx1"/>
                </a:solidFill>
                <a:latin typeface="Arial" panose="020B0604020202020204" pitchFamily="34" charset="0"/>
                <a:ea typeface="+mn-ea"/>
                <a:cs typeface="Arial" panose="020B0604020202020204" pitchFamily="34" charset="0"/>
              </a:rPr>
              <a:t> </a:t>
            </a:r>
          </a:p>
          <a:p>
            <a:r>
              <a:rPr lang="pt-BR" sz="1200" kern="1200" dirty="0" smtClean="0">
                <a:solidFill>
                  <a:schemeClr val="tx1"/>
                </a:solidFill>
                <a:latin typeface="Arial" panose="020B0604020202020204" pitchFamily="34" charset="0"/>
                <a:ea typeface="+mn-ea"/>
                <a:cs typeface="Arial" panose="020B0604020202020204" pitchFamily="34" charset="0"/>
              </a:rPr>
              <a:t>i) Implantação do protocolo da saúde do homem utilizando-se de estratégias bem-sucedidas como, por exemplo, o pré natal da mulher.</a:t>
            </a:r>
          </a:p>
          <a:p>
            <a:r>
              <a:rPr lang="pt-BR" sz="1200" kern="1200" dirty="0" smtClean="0">
                <a:solidFill>
                  <a:schemeClr val="tx1"/>
                </a:solidFill>
                <a:latin typeface="Arial" panose="020B0604020202020204" pitchFamily="34" charset="0"/>
                <a:ea typeface="+mn-ea"/>
                <a:cs typeface="Arial" panose="020B0604020202020204" pitchFamily="34" charset="0"/>
              </a:rPr>
              <a:t>Quanto as ações de promoção e prevenção as DCNT, apenas 43 % das </a:t>
            </a:r>
            <a:r>
              <a:rPr lang="pt-BR" sz="1200" kern="1200" dirty="0" err="1" smtClean="0">
                <a:solidFill>
                  <a:schemeClr val="tx1"/>
                </a:solidFill>
                <a:latin typeface="Arial" panose="020B0604020202020204" pitchFamily="34" charset="0"/>
                <a:ea typeface="+mn-ea"/>
                <a:cs typeface="Arial" panose="020B0604020202020204" pitchFamily="34" charset="0"/>
              </a:rPr>
              <a:t>U.B.S.</a:t>
            </a:r>
            <a:r>
              <a:rPr lang="pt-BR" sz="1200" kern="1200" dirty="0" smtClean="0">
                <a:solidFill>
                  <a:schemeClr val="tx1"/>
                </a:solidFill>
                <a:latin typeface="Arial" panose="020B0604020202020204" pitchFamily="34" charset="0"/>
                <a:ea typeface="+mn-ea"/>
                <a:cs typeface="Arial" panose="020B0604020202020204" pitchFamily="34" charset="0"/>
              </a:rPr>
              <a:t> descreveram que realizam práticas integrativas, comentando quais, provavelmente devido a diretriz não orientá-los quanto a isto. Sugestão: Orientar </a:t>
            </a:r>
            <a:r>
              <a:rPr lang="pt-BR" sz="1200" kern="1200" dirty="0" err="1" smtClean="0">
                <a:solidFill>
                  <a:schemeClr val="tx1"/>
                </a:solidFill>
                <a:latin typeface="Arial" panose="020B0604020202020204" pitchFamily="34" charset="0"/>
                <a:ea typeface="+mn-ea"/>
                <a:cs typeface="Arial" panose="020B0604020202020204" pitchFamily="34" charset="0"/>
              </a:rPr>
              <a:t>U.B.S.</a:t>
            </a:r>
            <a:r>
              <a:rPr lang="pt-BR" sz="1200" kern="1200" dirty="0" smtClean="0">
                <a:solidFill>
                  <a:schemeClr val="tx1"/>
                </a:solidFill>
                <a:latin typeface="Arial" panose="020B0604020202020204" pitchFamily="34" charset="0"/>
                <a:ea typeface="+mn-ea"/>
                <a:cs typeface="Arial" panose="020B0604020202020204" pitchFamily="34" charset="0"/>
              </a:rPr>
              <a:t> a descreverem suas ações de promoção e prevenção as DCNT.</a:t>
            </a:r>
            <a:endParaRPr lang="pt-BR" dirty="0"/>
          </a:p>
        </p:txBody>
      </p:sp>
      <p:sp>
        <p:nvSpPr>
          <p:cNvPr id="4" name="Espaço Reservado para Número de Slide 3"/>
          <p:cNvSpPr>
            <a:spLocks noGrp="1"/>
          </p:cNvSpPr>
          <p:nvPr>
            <p:ph type="sldNum" sz="quarter" idx="10"/>
          </p:nvPr>
        </p:nvSpPr>
        <p:spPr/>
        <p:txBody>
          <a:bodyPr/>
          <a:lstStyle/>
          <a:p>
            <a:pPr>
              <a:defRPr/>
            </a:pPr>
            <a:fld id="{3C616D22-9BAE-4B36-B836-A06CC475BBC2}" type="slidenum">
              <a:rPr lang="en-US" altLang="pt-BR" smtClean="0"/>
              <a:pPr>
                <a:defRPr/>
              </a:pPr>
              <a:t>40</a:t>
            </a:fld>
            <a:endParaRPr lang="en-US" altLang="pt-B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r>
              <a:rPr lang="pt-BR" sz="1200" kern="1200" dirty="0" smtClean="0">
                <a:solidFill>
                  <a:schemeClr val="tx1"/>
                </a:solidFill>
                <a:latin typeface="Arial" panose="020B0604020202020204" pitchFamily="34" charset="0"/>
                <a:ea typeface="+mn-ea"/>
                <a:cs typeface="Arial" panose="020B0604020202020204" pitchFamily="34" charset="0"/>
              </a:rPr>
              <a:t>Um caso, a mãe fez pré-natal em outro município e apresentava resistência aos antirretrovirais.</a:t>
            </a:r>
          </a:p>
          <a:p>
            <a:r>
              <a:rPr lang="pt-BR" sz="1200" kern="1200" dirty="0" smtClean="0">
                <a:solidFill>
                  <a:schemeClr val="tx1"/>
                </a:solidFill>
                <a:latin typeface="Arial" panose="020B0604020202020204" pitchFamily="34" charset="0"/>
                <a:ea typeface="+mn-ea"/>
                <a:cs typeface="Arial" panose="020B0604020202020204" pitchFamily="34" charset="0"/>
              </a:rPr>
              <a:t>Outro caso, diagnosticado aos 4 anos; mãe com resultados negativos para HIV no pré-natal; pai HIV +; provável transmissão no </a:t>
            </a:r>
            <a:r>
              <a:rPr lang="pt-BR" sz="1200" kern="1200" dirty="0" err="1" smtClean="0">
                <a:solidFill>
                  <a:schemeClr val="tx1"/>
                </a:solidFill>
                <a:latin typeface="Arial" panose="020B0604020202020204" pitchFamily="34" charset="0"/>
                <a:ea typeface="+mn-ea"/>
                <a:cs typeface="Arial" panose="020B0604020202020204" pitchFamily="34" charset="0"/>
              </a:rPr>
              <a:t>periparto</a:t>
            </a:r>
            <a:r>
              <a:rPr lang="pt-BR" sz="1200" kern="1200" dirty="0" smtClean="0">
                <a:solidFill>
                  <a:schemeClr val="tx1"/>
                </a:solidFill>
                <a:latin typeface="Arial" panose="020B0604020202020204" pitchFamily="34" charset="0"/>
                <a:ea typeface="+mn-ea"/>
                <a:cs typeface="Arial" panose="020B0604020202020204" pitchFamily="34" charset="0"/>
              </a:rPr>
              <a:t> ou no aleitamento.</a:t>
            </a:r>
            <a:endParaRPr lang="pt-BR" dirty="0"/>
          </a:p>
        </p:txBody>
      </p:sp>
      <p:sp>
        <p:nvSpPr>
          <p:cNvPr id="4" name="Espaço Reservado para Número de Slide 3"/>
          <p:cNvSpPr>
            <a:spLocks noGrp="1"/>
          </p:cNvSpPr>
          <p:nvPr>
            <p:ph type="sldNum" sz="quarter" idx="10"/>
          </p:nvPr>
        </p:nvSpPr>
        <p:spPr/>
        <p:txBody>
          <a:bodyPr/>
          <a:lstStyle/>
          <a:p>
            <a:pPr>
              <a:defRPr/>
            </a:pPr>
            <a:fld id="{3C616D22-9BAE-4B36-B836-A06CC475BBC2}" type="slidenum">
              <a:rPr lang="en-US" altLang="pt-BR" smtClean="0"/>
              <a:pPr>
                <a:defRPr/>
              </a:pPr>
              <a:t>46</a:t>
            </a:fld>
            <a:endParaRPr lang="en-US" altLang="pt-B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r>
              <a:rPr lang="pt-BR" sz="1200" kern="1200" dirty="0" smtClean="0">
                <a:solidFill>
                  <a:schemeClr val="tx1"/>
                </a:solidFill>
                <a:latin typeface="Arial" panose="020B0604020202020204" pitchFamily="34" charset="0"/>
                <a:ea typeface="+mn-ea"/>
                <a:cs typeface="Arial" panose="020B0604020202020204" pitchFamily="34" charset="0"/>
              </a:rPr>
              <a:t>Foram notificados 152 acidentes de trabalho graves (AT), sendo 95 em Campinas e 57 na região. Foram investigamos 11 em Campinas.</a:t>
            </a:r>
          </a:p>
          <a:p>
            <a:r>
              <a:rPr lang="pt-BR" sz="1200" kern="1200" dirty="0" smtClean="0">
                <a:solidFill>
                  <a:schemeClr val="tx1"/>
                </a:solidFill>
                <a:latin typeface="Arial" panose="020B0604020202020204" pitchFamily="34" charset="0"/>
                <a:ea typeface="+mn-ea"/>
                <a:cs typeface="Arial" panose="020B0604020202020204" pitchFamily="34" charset="0"/>
              </a:rPr>
              <a:t>Obs.1: São considerados AT Graves aqueles acidentes envolvendo fraturas, amputações, queimaduras, choque elétricos, quedas de alturas. Cada investigação de AT gera no mínimo duas inspeções ao local do acidente. Paralelo a esta meta, a equipe de Saúde do Trabalhador investiga os AT Fatais e realiza inúmeras ações de vigilância em apoio ao MPT através de convênio oficialmente formalizado entre esta instituição e a PMC/SMS/CEREST.</a:t>
            </a:r>
          </a:p>
          <a:p>
            <a:r>
              <a:rPr lang="pt-BR" sz="1200" kern="1200" dirty="0" smtClean="0">
                <a:solidFill>
                  <a:schemeClr val="tx1"/>
                </a:solidFill>
                <a:latin typeface="Arial" panose="020B0604020202020204" pitchFamily="34" charset="0"/>
                <a:ea typeface="+mn-ea"/>
                <a:cs typeface="Arial" panose="020B0604020202020204" pitchFamily="34" charset="0"/>
              </a:rPr>
              <a:t>Obs.2: Os acidentes de trabalho no trânsito são objetos de discussão e estudo do Observatório Municipal de Trânsito que conta com várias instituições públicas e Secretarias Municipais com objetivo de fortalecer políticas de prevenção de lesões e mortes no trânsito.</a:t>
            </a:r>
            <a:endParaRPr lang="pt-BR" dirty="0"/>
          </a:p>
        </p:txBody>
      </p:sp>
      <p:sp>
        <p:nvSpPr>
          <p:cNvPr id="4" name="Espaço Reservado para Número de Slide 3"/>
          <p:cNvSpPr>
            <a:spLocks noGrp="1"/>
          </p:cNvSpPr>
          <p:nvPr>
            <p:ph type="sldNum" sz="quarter" idx="10"/>
          </p:nvPr>
        </p:nvSpPr>
        <p:spPr/>
        <p:txBody>
          <a:bodyPr/>
          <a:lstStyle/>
          <a:p>
            <a:pPr>
              <a:defRPr/>
            </a:pPr>
            <a:fld id="{3C616D22-9BAE-4B36-B836-A06CC475BBC2}" type="slidenum">
              <a:rPr lang="en-US" altLang="pt-BR" smtClean="0"/>
              <a:pPr>
                <a:defRPr/>
              </a:pPr>
              <a:t>51</a:t>
            </a:fld>
            <a:endParaRPr lang="en-US" altLang="pt-B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Espaço Reservado para Imagem de Slide 1"/>
          <p:cNvSpPr>
            <a:spLocks noGrp="1" noRot="1" noChangeAspect="1" noTextEdit="1"/>
          </p:cNvSpPr>
          <p:nvPr>
            <p:ph type="sldImg"/>
          </p:nvPr>
        </p:nvSpPr>
        <p:spPr>
          <a:ln/>
        </p:spPr>
      </p:sp>
      <p:sp>
        <p:nvSpPr>
          <p:cNvPr id="150530" name="Espaço Reservado para Anotações 2"/>
          <p:cNvSpPr>
            <a:spLocks noGrp="1"/>
          </p:cNvSpPr>
          <p:nvPr>
            <p:ph type="body" idx="1"/>
          </p:nvPr>
        </p:nvSpPr>
        <p:spPr>
          <a:noFill/>
        </p:spPr>
        <p:txBody>
          <a:bodyPr/>
          <a:lstStyle/>
          <a:p>
            <a:endParaRPr lang="pt-BR" smtClean="0"/>
          </a:p>
        </p:txBody>
      </p:sp>
      <p:sp>
        <p:nvSpPr>
          <p:cNvPr id="150531" name="Espaço Reservado para Número de Slide 3"/>
          <p:cNvSpPr>
            <a:spLocks noGrp="1"/>
          </p:cNvSpPr>
          <p:nvPr>
            <p:ph type="sldNum" sz="quarter" idx="5"/>
          </p:nvPr>
        </p:nvSpPr>
        <p:spPr>
          <a:noFill/>
          <a:ln>
            <a:miter lim="800000"/>
            <a:headEnd/>
            <a:tailEnd/>
          </a:ln>
        </p:spPr>
        <p:txBody>
          <a:bodyPr/>
          <a:lstStyle/>
          <a:p>
            <a:fld id="{AEC7BACF-5CD6-480C-9ED1-502F98EC97C2}" type="slidenum">
              <a:rPr lang="en-US" altLang="pt-BR" smtClean="0">
                <a:latin typeface="Arial" pitchFamily="34" charset="0"/>
                <a:cs typeface="Arial" pitchFamily="34" charset="0"/>
              </a:rPr>
              <a:pPr/>
              <a:t>60</a:t>
            </a:fld>
            <a:endParaRPr lang="en-US" altLang="pt-BR" smtClean="0">
              <a:latin typeface="Arial" pitchFamily="34" charset="0"/>
              <a:cs typeface="Arial" pitchFamily="34" charset="0"/>
            </a:endParaRPr>
          </a:p>
        </p:txBody>
      </p:sp>
    </p:spTree>
    <p:extLst>
      <p:ext uri="{BB962C8B-B14F-4D97-AF65-F5344CB8AC3E}">
        <p14:creationId xmlns:p14="http://schemas.microsoft.com/office/powerpoint/2010/main" xmlns="" val="7886754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Espaço Reservado para Imagem de Slide 1"/>
          <p:cNvSpPr>
            <a:spLocks noGrp="1" noRot="1" noChangeAspect="1" noTextEdit="1"/>
          </p:cNvSpPr>
          <p:nvPr>
            <p:ph type="sldImg"/>
          </p:nvPr>
        </p:nvSpPr>
        <p:spPr>
          <a:ln/>
        </p:spPr>
      </p:sp>
      <p:sp>
        <p:nvSpPr>
          <p:cNvPr id="150530" name="Espaço Reservado para Anotações 2"/>
          <p:cNvSpPr>
            <a:spLocks noGrp="1"/>
          </p:cNvSpPr>
          <p:nvPr>
            <p:ph type="body" idx="1"/>
          </p:nvPr>
        </p:nvSpPr>
        <p:spPr>
          <a:noFill/>
        </p:spPr>
        <p:txBody>
          <a:bodyPr/>
          <a:lstStyle/>
          <a:p>
            <a:endParaRPr lang="pt-BR" smtClean="0"/>
          </a:p>
        </p:txBody>
      </p:sp>
      <p:sp>
        <p:nvSpPr>
          <p:cNvPr id="150531" name="Espaço Reservado para Número de Slide 3"/>
          <p:cNvSpPr>
            <a:spLocks noGrp="1"/>
          </p:cNvSpPr>
          <p:nvPr>
            <p:ph type="sldNum" sz="quarter" idx="5"/>
          </p:nvPr>
        </p:nvSpPr>
        <p:spPr>
          <a:noFill/>
          <a:ln>
            <a:miter lim="800000"/>
            <a:headEnd/>
            <a:tailEnd/>
          </a:ln>
        </p:spPr>
        <p:txBody>
          <a:bodyPr/>
          <a:lstStyle/>
          <a:p>
            <a:fld id="{AEC7BACF-5CD6-480C-9ED1-502F98EC97C2}" type="slidenum">
              <a:rPr lang="en-US" altLang="pt-BR" smtClean="0">
                <a:latin typeface="Arial" pitchFamily="34" charset="0"/>
                <a:cs typeface="Arial" pitchFamily="34" charset="0"/>
              </a:rPr>
              <a:pPr/>
              <a:t>61</a:t>
            </a:fld>
            <a:endParaRPr lang="en-US" altLang="pt-BR" smtClean="0">
              <a:latin typeface="Arial" pitchFamily="34" charset="0"/>
              <a:cs typeface="Arial" pitchFamily="34" charset="0"/>
            </a:endParaRPr>
          </a:p>
        </p:txBody>
      </p:sp>
    </p:spTree>
    <p:extLst>
      <p:ext uri="{BB962C8B-B14F-4D97-AF65-F5344CB8AC3E}">
        <p14:creationId xmlns:p14="http://schemas.microsoft.com/office/powerpoint/2010/main" xmlns="" val="7886754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Espaço Reservado para Imagem de Slide 1"/>
          <p:cNvSpPr>
            <a:spLocks noGrp="1" noRot="1" noChangeAspect="1" noTextEdit="1"/>
          </p:cNvSpPr>
          <p:nvPr>
            <p:ph type="sldImg"/>
          </p:nvPr>
        </p:nvSpPr>
        <p:spPr>
          <a:ln/>
        </p:spPr>
      </p:sp>
      <p:sp>
        <p:nvSpPr>
          <p:cNvPr id="150530" name="Espaço Reservado para Anotações 2"/>
          <p:cNvSpPr>
            <a:spLocks noGrp="1"/>
          </p:cNvSpPr>
          <p:nvPr>
            <p:ph type="body" idx="1"/>
          </p:nvPr>
        </p:nvSpPr>
        <p:spPr>
          <a:noFill/>
        </p:spPr>
        <p:txBody>
          <a:bodyPr/>
          <a:lstStyle/>
          <a:p>
            <a:endParaRPr lang="pt-BR" smtClean="0"/>
          </a:p>
        </p:txBody>
      </p:sp>
      <p:sp>
        <p:nvSpPr>
          <p:cNvPr id="150531" name="Espaço Reservado para Número de Slide 3"/>
          <p:cNvSpPr>
            <a:spLocks noGrp="1"/>
          </p:cNvSpPr>
          <p:nvPr>
            <p:ph type="sldNum" sz="quarter" idx="5"/>
          </p:nvPr>
        </p:nvSpPr>
        <p:spPr>
          <a:noFill/>
          <a:ln>
            <a:miter lim="800000"/>
            <a:headEnd/>
            <a:tailEnd/>
          </a:ln>
        </p:spPr>
        <p:txBody>
          <a:bodyPr/>
          <a:lstStyle/>
          <a:p>
            <a:fld id="{AEC7BACF-5CD6-480C-9ED1-502F98EC97C2}" type="slidenum">
              <a:rPr lang="en-US" altLang="pt-BR" smtClean="0">
                <a:latin typeface="Arial" pitchFamily="34" charset="0"/>
                <a:cs typeface="Arial" pitchFamily="34" charset="0"/>
              </a:rPr>
              <a:pPr/>
              <a:t>62</a:t>
            </a:fld>
            <a:endParaRPr lang="en-US" altLang="pt-BR" smtClean="0">
              <a:latin typeface="Arial" pitchFamily="34" charset="0"/>
              <a:cs typeface="Arial" pitchFamily="34" charset="0"/>
            </a:endParaRPr>
          </a:p>
        </p:txBody>
      </p:sp>
    </p:spTree>
    <p:extLst>
      <p:ext uri="{BB962C8B-B14F-4D97-AF65-F5344CB8AC3E}">
        <p14:creationId xmlns:p14="http://schemas.microsoft.com/office/powerpoint/2010/main" xmlns="" val="7886754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fontScale="85000" lnSpcReduction="10000"/>
          </a:bodyPr>
          <a:lstStyle/>
          <a:p>
            <a:r>
              <a:rPr lang="pt-BR" sz="1200" b="1" kern="1200" dirty="0" smtClean="0">
                <a:solidFill>
                  <a:schemeClr val="tx1"/>
                </a:solidFill>
                <a:latin typeface="Arial" panose="020B0604020202020204" pitchFamily="34" charset="0"/>
                <a:ea typeface="+mn-ea"/>
                <a:cs typeface="Arial" panose="020B0604020202020204" pitchFamily="34" charset="0"/>
              </a:rPr>
              <a:t>Memória de cálculo</a:t>
            </a:r>
            <a:r>
              <a:rPr lang="pt-BR" sz="1200" kern="1200" dirty="0" smtClean="0">
                <a:solidFill>
                  <a:schemeClr val="tx1"/>
                </a:solidFill>
                <a:latin typeface="Arial" panose="020B0604020202020204" pitchFamily="34" charset="0"/>
                <a:ea typeface="+mn-ea"/>
                <a:cs typeface="Arial" panose="020B0604020202020204" pitchFamily="34" charset="0"/>
              </a:rPr>
              <a:t>: total de internações sensíveis à Atenção Básica (numerador) = </a:t>
            </a:r>
            <a:r>
              <a:rPr lang="pt-BR" sz="1200" b="1" kern="1200" dirty="0" smtClean="0">
                <a:solidFill>
                  <a:schemeClr val="tx1"/>
                </a:solidFill>
                <a:latin typeface="Arial" panose="020B0604020202020204" pitchFamily="34" charset="0"/>
                <a:ea typeface="+mn-ea"/>
                <a:cs typeface="Arial" panose="020B0604020202020204" pitchFamily="34" charset="0"/>
              </a:rPr>
              <a:t>1.217 / </a:t>
            </a:r>
            <a:r>
              <a:rPr lang="pt-BR" sz="1200" kern="1200" dirty="0" smtClean="0">
                <a:solidFill>
                  <a:schemeClr val="tx1"/>
                </a:solidFill>
                <a:latin typeface="Arial" panose="020B0604020202020204" pitchFamily="34" charset="0"/>
                <a:ea typeface="+mn-ea"/>
                <a:cs typeface="Arial" panose="020B0604020202020204" pitchFamily="34" charset="0"/>
              </a:rPr>
              <a:t>total de internações (denominador) = </a:t>
            </a:r>
            <a:r>
              <a:rPr lang="pt-BR" sz="1200" b="1" kern="1200" dirty="0" smtClean="0">
                <a:solidFill>
                  <a:schemeClr val="tx1"/>
                </a:solidFill>
                <a:latin typeface="Arial" panose="020B0604020202020204" pitchFamily="34" charset="0"/>
                <a:ea typeface="+mn-ea"/>
                <a:cs typeface="Arial" panose="020B0604020202020204" pitchFamily="34" charset="0"/>
              </a:rPr>
              <a:t>5.105X 100.</a:t>
            </a:r>
            <a:endParaRPr lang="pt-BR" sz="1200" kern="1200" dirty="0" smtClean="0">
              <a:solidFill>
                <a:schemeClr val="tx1"/>
              </a:solidFill>
              <a:latin typeface="Arial" panose="020B0604020202020204" pitchFamily="34" charset="0"/>
              <a:ea typeface="+mn-ea"/>
              <a:cs typeface="Arial" panose="020B0604020202020204" pitchFamily="34" charset="0"/>
            </a:endParaRPr>
          </a:p>
          <a:p>
            <a:r>
              <a:rPr lang="pt-BR" sz="1200" kern="1200" dirty="0" smtClean="0">
                <a:solidFill>
                  <a:schemeClr val="tx1"/>
                </a:solidFill>
                <a:latin typeface="Arial" panose="020B0604020202020204" pitchFamily="34" charset="0"/>
                <a:ea typeface="+mn-ea"/>
                <a:cs typeface="Arial" panose="020B0604020202020204" pitchFamily="34" charset="0"/>
              </a:rPr>
              <a:t> </a:t>
            </a:r>
          </a:p>
          <a:p>
            <a:r>
              <a:rPr lang="pt-BR" sz="1200" b="1" kern="1200" dirty="0" smtClean="0">
                <a:solidFill>
                  <a:schemeClr val="tx1"/>
                </a:solidFill>
                <a:latin typeface="Arial" panose="020B0604020202020204" pitchFamily="34" charset="0"/>
                <a:ea typeface="+mn-ea"/>
                <a:cs typeface="Arial" panose="020B0604020202020204" pitchFamily="34" charset="0"/>
              </a:rPr>
              <a:t>Considerações e Recomendações:</a:t>
            </a:r>
            <a:endParaRPr lang="pt-BR" sz="1200" kern="1200" dirty="0" smtClean="0">
              <a:solidFill>
                <a:schemeClr val="tx1"/>
              </a:solidFill>
              <a:latin typeface="Arial" panose="020B0604020202020204" pitchFamily="34" charset="0"/>
              <a:ea typeface="+mn-ea"/>
              <a:cs typeface="Arial" panose="020B0604020202020204" pitchFamily="34" charset="0"/>
            </a:endParaRPr>
          </a:p>
          <a:p>
            <a:r>
              <a:rPr lang="pt-BR" sz="1200" kern="1200" dirty="0" smtClean="0">
                <a:solidFill>
                  <a:schemeClr val="tx1"/>
                </a:solidFill>
                <a:latin typeface="Arial" panose="020B0604020202020204" pitchFamily="34" charset="0"/>
                <a:ea typeface="+mn-ea"/>
                <a:cs typeface="Arial" panose="020B0604020202020204" pitchFamily="34" charset="0"/>
              </a:rPr>
              <a:t>a) Iniciar o processo de informatização do Hospital CHPEO até o segundo quadrimestre de 2016 para pactuar o envio dos relatórios de alta num prazo reduzido, visando o acompanhamento pela APS dos pacientes mais vulneráveis. </a:t>
            </a:r>
          </a:p>
          <a:p>
            <a:r>
              <a:rPr lang="pt-BR" sz="1200" kern="1200" dirty="0" smtClean="0">
                <a:solidFill>
                  <a:schemeClr val="tx1"/>
                </a:solidFill>
                <a:latin typeface="Arial" panose="020B0604020202020204" pitchFamily="34" charset="0"/>
                <a:ea typeface="+mn-ea"/>
                <a:cs typeface="Arial" panose="020B0604020202020204" pitchFamily="34" charset="0"/>
              </a:rPr>
              <a:t>b) Ampliar o projeto do Distrito Sul e HMMG para os demais distritos envolvendo </a:t>
            </a:r>
            <a:r>
              <a:rPr lang="pt-BR" sz="1200" kern="1200" dirty="0" err="1" smtClean="0">
                <a:solidFill>
                  <a:schemeClr val="tx1"/>
                </a:solidFill>
                <a:latin typeface="Arial" panose="020B0604020202020204" pitchFamily="34" charset="0"/>
                <a:ea typeface="+mn-ea"/>
                <a:cs typeface="Arial" panose="020B0604020202020204" pitchFamily="34" charset="0"/>
              </a:rPr>
              <a:t>PAs</a:t>
            </a:r>
            <a:r>
              <a:rPr lang="pt-BR" sz="1200" kern="1200" dirty="0" smtClean="0">
                <a:solidFill>
                  <a:schemeClr val="tx1"/>
                </a:solidFill>
                <a:latin typeface="Arial" panose="020B0604020202020204" pitchFamily="34" charset="0"/>
                <a:ea typeface="+mn-ea"/>
                <a:cs typeface="Arial" panose="020B0604020202020204" pitchFamily="34" charset="0"/>
              </a:rPr>
              <a:t> e Hospitais. </a:t>
            </a:r>
          </a:p>
          <a:p>
            <a:r>
              <a:rPr lang="pt-BR" sz="1200" kern="1200" dirty="0" smtClean="0">
                <a:solidFill>
                  <a:schemeClr val="tx1"/>
                </a:solidFill>
                <a:latin typeface="Arial" panose="020B0604020202020204" pitchFamily="34" charset="0"/>
                <a:ea typeface="+mn-ea"/>
                <a:cs typeface="Arial" panose="020B0604020202020204" pitchFamily="34" charset="0"/>
              </a:rPr>
              <a:t>c) Analisar os indicadores nas respectivas Câmaras Técnicas para implementação de ações de promoção e prevenção destas patologias. </a:t>
            </a:r>
          </a:p>
          <a:p>
            <a:r>
              <a:rPr lang="pt-BR" sz="1200" kern="1200" dirty="0" smtClean="0">
                <a:solidFill>
                  <a:schemeClr val="tx1"/>
                </a:solidFill>
                <a:latin typeface="Arial" panose="020B0604020202020204" pitchFamily="34" charset="0"/>
                <a:ea typeface="+mn-ea"/>
                <a:cs typeface="Arial" panose="020B0604020202020204" pitchFamily="34" charset="0"/>
              </a:rPr>
              <a:t>d) Retomar as discussões com os outros prestadores, sendo este um indicador de valoração qualitativa. Readequar os convênios, repactuar e programar junto aos outros hospitais, gradativamente, a Alta Programada conforme classificação do usuário em alto risco (consulta em até 7 dias na UBS), médio risco (consulta em até 15 dias na UBS) e baixo risco (consulta em até 30 dias na UBS).  Necessidade de pactuação com os hospitais para o encaminhamento dos relatórios de alta em tempos oportunos para o acompanhamento dos pacientes pela APS.</a:t>
            </a:r>
          </a:p>
          <a:p>
            <a:r>
              <a:rPr lang="pt-BR" sz="1200" kern="1200" dirty="0" smtClean="0">
                <a:solidFill>
                  <a:schemeClr val="tx1"/>
                </a:solidFill>
                <a:latin typeface="Arial" panose="020B0604020202020204" pitchFamily="34" charset="0"/>
                <a:ea typeface="+mn-ea"/>
                <a:cs typeface="Arial" panose="020B0604020202020204" pitchFamily="34" charset="0"/>
              </a:rPr>
              <a:t> f) Manter e melhorar o monitoramento para garantir a resolutividade no cuidado da Atenção Primaria para pessoas com agravos mais prevalentes (HAS, ICC, Diabetes, </a:t>
            </a:r>
            <a:r>
              <a:rPr lang="pt-BR" sz="1200" kern="1200" dirty="0" err="1" smtClean="0">
                <a:solidFill>
                  <a:schemeClr val="tx1"/>
                </a:solidFill>
                <a:latin typeface="Arial" panose="020B0604020202020204" pitchFamily="34" charset="0"/>
                <a:ea typeface="+mn-ea"/>
                <a:cs typeface="Arial" panose="020B0604020202020204" pitchFamily="34" charset="0"/>
              </a:rPr>
              <a:t>Pneumopatias</a:t>
            </a:r>
            <a:r>
              <a:rPr lang="pt-BR" sz="1200" kern="1200" dirty="0" smtClean="0">
                <a:solidFill>
                  <a:schemeClr val="tx1"/>
                </a:solidFill>
                <a:latin typeface="Arial" panose="020B0604020202020204" pitchFamily="34" charset="0"/>
                <a:ea typeface="+mn-ea"/>
                <a:cs typeface="Arial" panose="020B0604020202020204" pitchFamily="34" charset="0"/>
              </a:rPr>
              <a:t>).</a:t>
            </a:r>
          </a:p>
          <a:p>
            <a:r>
              <a:rPr lang="pt-BR" sz="1200" kern="1200" dirty="0" smtClean="0">
                <a:solidFill>
                  <a:schemeClr val="tx1"/>
                </a:solidFill>
                <a:latin typeface="Arial" panose="020B0604020202020204" pitchFamily="34" charset="0"/>
                <a:ea typeface="+mn-ea"/>
                <a:cs typeface="Arial" panose="020B0604020202020204" pitchFamily="34" charset="0"/>
              </a:rPr>
              <a:t> </a:t>
            </a:r>
          </a:p>
          <a:p>
            <a:r>
              <a:rPr lang="pt-BR" sz="1200" kern="1200" dirty="0" smtClean="0">
                <a:solidFill>
                  <a:schemeClr val="tx1"/>
                </a:solidFill>
                <a:latin typeface="Arial" panose="020B0604020202020204" pitchFamily="34" charset="0"/>
                <a:ea typeface="+mn-ea"/>
                <a:cs typeface="Arial" panose="020B0604020202020204" pitchFamily="34" charset="0"/>
              </a:rPr>
              <a:t>g) Pacientes com agravos crônicos e sensíveis a AB que são usuários freqüentes de </a:t>
            </a:r>
            <a:r>
              <a:rPr lang="pt-BR" sz="1200" kern="1200" dirty="0" err="1" smtClean="0">
                <a:solidFill>
                  <a:schemeClr val="tx1"/>
                </a:solidFill>
                <a:latin typeface="Arial" panose="020B0604020202020204" pitchFamily="34" charset="0"/>
                <a:ea typeface="+mn-ea"/>
                <a:cs typeface="Arial" panose="020B0604020202020204" pitchFamily="34" charset="0"/>
              </a:rPr>
              <a:t>PAs</a:t>
            </a:r>
            <a:r>
              <a:rPr lang="pt-BR" sz="1200" kern="1200" dirty="0" smtClean="0">
                <a:solidFill>
                  <a:schemeClr val="tx1"/>
                </a:solidFill>
                <a:latin typeface="Arial" panose="020B0604020202020204" pitchFamily="34" charset="0"/>
                <a:ea typeface="+mn-ea"/>
                <a:cs typeface="Arial" panose="020B0604020202020204" pitchFamily="34" charset="0"/>
              </a:rPr>
              <a:t> com seguimento pela ESF deverão ser resgatados.</a:t>
            </a:r>
            <a:endParaRPr lang="pt-BR" sz="1200" dirty="0" smtClean="0"/>
          </a:p>
          <a:p>
            <a:endParaRPr lang="pt-BR" dirty="0"/>
          </a:p>
        </p:txBody>
      </p:sp>
      <p:sp>
        <p:nvSpPr>
          <p:cNvPr id="4" name="Espaço Reservado para Número de Slide 3"/>
          <p:cNvSpPr>
            <a:spLocks noGrp="1"/>
          </p:cNvSpPr>
          <p:nvPr>
            <p:ph type="sldNum" sz="quarter" idx="10"/>
          </p:nvPr>
        </p:nvSpPr>
        <p:spPr/>
        <p:txBody>
          <a:bodyPr/>
          <a:lstStyle/>
          <a:p>
            <a:pPr>
              <a:defRPr/>
            </a:pPr>
            <a:fld id="{3C616D22-9BAE-4B36-B836-A06CC475BBC2}" type="slidenum">
              <a:rPr lang="en-US" altLang="pt-BR" smtClean="0"/>
              <a:pPr>
                <a:defRPr/>
              </a:pPr>
              <a:t>7</a:t>
            </a:fld>
            <a:endParaRPr lang="en-US" altLang="pt-B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fontScale="85000" lnSpcReduction="10000"/>
          </a:bodyPr>
          <a:lstStyle/>
          <a:p>
            <a:r>
              <a:rPr lang="pt-BR" sz="1200" b="1" kern="1200" dirty="0" smtClean="0">
                <a:solidFill>
                  <a:schemeClr val="tx1"/>
                </a:solidFill>
                <a:latin typeface="Arial" panose="020B0604020202020204" pitchFamily="34" charset="0"/>
                <a:ea typeface="+mn-ea"/>
                <a:cs typeface="Arial" panose="020B0604020202020204" pitchFamily="34" charset="0"/>
              </a:rPr>
              <a:t>Memória de cálculo</a:t>
            </a:r>
            <a:r>
              <a:rPr lang="pt-BR" sz="1200" kern="1200" dirty="0" smtClean="0">
                <a:solidFill>
                  <a:schemeClr val="tx1"/>
                </a:solidFill>
                <a:latin typeface="Arial" panose="020B0604020202020204" pitchFamily="34" charset="0"/>
                <a:ea typeface="+mn-ea"/>
                <a:cs typeface="Arial" panose="020B0604020202020204" pitchFamily="34" charset="0"/>
              </a:rPr>
              <a:t>: total de internações sensíveis à Atenção Básica (numerador) = </a:t>
            </a:r>
            <a:r>
              <a:rPr lang="pt-BR" sz="1200" b="1" kern="1200" dirty="0" smtClean="0">
                <a:solidFill>
                  <a:schemeClr val="tx1"/>
                </a:solidFill>
                <a:latin typeface="Arial" panose="020B0604020202020204" pitchFamily="34" charset="0"/>
                <a:ea typeface="+mn-ea"/>
                <a:cs typeface="Arial" panose="020B0604020202020204" pitchFamily="34" charset="0"/>
              </a:rPr>
              <a:t>1.217 / </a:t>
            </a:r>
            <a:r>
              <a:rPr lang="pt-BR" sz="1200" kern="1200" dirty="0" smtClean="0">
                <a:solidFill>
                  <a:schemeClr val="tx1"/>
                </a:solidFill>
                <a:latin typeface="Arial" panose="020B0604020202020204" pitchFamily="34" charset="0"/>
                <a:ea typeface="+mn-ea"/>
                <a:cs typeface="Arial" panose="020B0604020202020204" pitchFamily="34" charset="0"/>
              </a:rPr>
              <a:t>total de internações (denominador) = </a:t>
            </a:r>
            <a:r>
              <a:rPr lang="pt-BR" sz="1200" b="1" kern="1200" dirty="0" smtClean="0">
                <a:solidFill>
                  <a:schemeClr val="tx1"/>
                </a:solidFill>
                <a:latin typeface="Arial" panose="020B0604020202020204" pitchFamily="34" charset="0"/>
                <a:ea typeface="+mn-ea"/>
                <a:cs typeface="Arial" panose="020B0604020202020204" pitchFamily="34" charset="0"/>
              </a:rPr>
              <a:t>5.105X 100.</a:t>
            </a:r>
            <a:endParaRPr lang="pt-BR" sz="1200" kern="1200" dirty="0" smtClean="0">
              <a:solidFill>
                <a:schemeClr val="tx1"/>
              </a:solidFill>
              <a:latin typeface="Arial" panose="020B0604020202020204" pitchFamily="34" charset="0"/>
              <a:ea typeface="+mn-ea"/>
              <a:cs typeface="Arial" panose="020B0604020202020204" pitchFamily="34" charset="0"/>
            </a:endParaRPr>
          </a:p>
          <a:p>
            <a:r>
              <a:rPr lang="pt-BR" sz="1200" kern="1200" dirty="0" smtClean="0">
                <a:solidFill>
                  <a:schemeClr val="tx1"/>
                </a:solidFill>
                <a:latin typeface="Arial" panose="020B0604020202020204" pitchFamily="34" charset="0"/>
                <a:ea typeface="+mn-ea"/>
                <a:cs typeface="Arial" panose="020B0604020202020204" pitchFamily="34" charset="0"/>
              </a:rPr>
              <a:t> </a:t>
            </a:r>
          </a:p>
          <a:p>
            <a:r>
              <a:rPr lang="pt-BR" sz="1200" b="1" kern="1200" dirty="0" smtClean="0">
                <a:solidFill>
                  <a:schemeClr val="tx1"/>
                </a:solidFill>
                <a:latin typeface="Arial" panose="020B0604020202020204" pitchFamily="34" charset="0"/>
                <a:ea typeface="+mn-ea"/>
                <a:cs typeface="Arial" panose="020B0604020202020204" pitchFamily="34" charset="0"/>
              </a:rPr>
              <a:t>Considerações e Recomendações:</a:t>
            </a:r>
            <a:endParaRPr lang="pt-BR" sz="1200" kern="1200" dirty="0" smtClean="0">
              <a:solidFill>
                <a:schemeClr val="tx1"/>
              </a:solidFill>
              <a:latin typeface="Arial" panose="020B0604020202020204" pitchFamily="34" charset="0"/>
              <a:ea typeface="+mn-ea"/>
              <a:cs typeface="Arial" panose="020B0604020202020204" pitchFamily="34" charset="0"/>
            </a:endParaRPr>
          </a:p>
          <a:p>
            <a:r>
              <a:rPr lang="pt-BR" sz="1200" kern="1200" dirty="0" smtClean="0">
                <a:solidFill>
                  <a:schemeClr val="tx1"/>
                </a:solidFill>
                <a:latin typeface="Arial" panose="020B0604020202020204" pitchFamily="34" charset="0"/>
                <a:ea typeface="+mn-ea"/>
                <a:cs typeface="Arial" panose="020B0604020202020204" pitchFamily="34" charset="0"/>
              </a:rPr>
              <a:t>a) Iniciar o processo de informatização do Hospital CHPEO até o segundo quadrimestre de 2016 para pactuar o envio dos relatórios de alta num prazo reduzido, visando o acompanhamento pela APS dos pacientes mais vulneráveis. </a:t>
            </a:r>
          </a:p>
          <a:p>
            <a:r>
              <a:rPr lang="pt-BR" sz="1200" kern="1200" dirty="0" smtClean="0">
                <a:solidFill>
                  <a:schemeClr val="tx1"/>
                </a:solidFill>
                <a:latin typeface="Arial" panose="020B0604020202020204" pitchFamily="34" charset="0"/>
                <a:ea typeface="+mn-ea"/>
                <a:cs typeface="Arial" panose="020B0604020202020204" pitchFamily="34" charset="0"/>
              </a:rPr>
              <a:t>b) Ampliar o projeto do Distrito Sul e HMMG para os demais distritos envolvendo </a:t>
            </a:r>
            <a:r>
              <a:rPr lang="pt-BR" sz="1200" kern="1200" dirty="0" err="1" smtClean="0">
                <a:solidFill>
                  <a:schemeClr val="tx1"/>
                </a:solidFill>
                <a:latin typeface="Arial" panose="020B0604020202020204" pitchFamily="34" charset="0"/>
                <a:ea typeface="+mn-ea"/>
                <a:cs typeface="Arial" panose="020B0604020202020204" pitchFamily="34" charset="0"/>
              </a:rPr>
              <a:t>PAs</a:t>
            </a:r>
            <a:r>
              <a:rPr lang="pt-BR" sz="1200" kern="1200" dirty="0" smtClean="0">
                <a:solidFill>
                  <a:schemeClr val="tx1"/>
                </a:solidFill>
                <a:latin typeface="Arial" panose="020B0604020202020204" pitchFamily="34" charset="0"/>
                <a:ea typeface="+mn-ea"/>
                <a:cs typeface="Arial" panose="020B0604020202020204" pitchFamily="34" charset="0"/>
              </a:rPr>
              <a:t> e Hospitais. </a:t>
            </a:r>
          </a:p>
          <a:p>
            <a:r>
              <a:rPr lang="pt-BR" sz="1200" kern="1200" dirty="0" smtClean="0">
                <a:solidFill>
                  <a:schemeClr val="tx1"/>
                </a:solidFill>
                <a:latin typeface="Arial" panose="020B0604020202020204" pitchFamily="34" charset="0"/>
                <a:ea typeface="+mn-ea"/>
                <a:cs typeface="Arial" panose="020B0604020202020204" pitchFamily="34" charset="0"/>
              </a:rPr>
              <a:t>c) Analisar os indicadores nas respectivas Câmaras Técnicas para implementação de ações de promoção e prevenção destas patologias. </a:t>
            </a:r>
          </a:p>
          <a:p>
            <a:r>
              <a:rPr lang="pt-BR" sz="1200" kern="1200" dirty="0" smtClean="0">
                <a:solidFill>
                  <a:schemeClr val="tx1"/>
                </a:solidFill>
                <a:latin typeface="Arial" panose="020B0604020202020204" pitchFamily="34" charset="0"/>
                <a:ea typeface="+mn-ea"/>
                <a:cs typeface="Arial" panose="020B0604020202020204" pitchFamily="34" charset="0"/>
              </a:rPr>
              <a:t>d) Retomar as discussões com os outros prestadores, sendo este um indicador de valoração qualitativa. Readequar os convênios, repactuar e programar junto aos outros hospitais, gradativamente, a Alta Programada conforme classificação do usuário em alto risco (consulta em até 7 dias na UBS), médio risco (consulta em até 15 dias na UBS) e baixo risco (consulta em até 30 dias na UBS).  Necessidade de pactuação com os hospitais para o encaminhamento dos relatórios de alta em tempos oportunos para o acompanhamento dos pacientes pela APS.</a:t>
            </a:r>
          </a:p>
          <a:p>
            <a:r>
              <a:rPr lang="pt-BR" sz="1200" kern="1200" dirty="0" smtClean="0">
                <a:solidFill>
                  <a:schemeClr val="tx1"/>
                </a:solidFill>
                <a:latin typeface="Arial" panose="020B0604020202020204" pitchFamily="34" charset="0"/>
                <a:ea typeface="+mn-ea"/>
                <a:cs typeface="Arial" panose="020B0604020202020204" pitchFamily="34" charset="0"/>
              </a:rPr>
              <a:t> f) Manter e melhorar o monitoramento para garantir a resolutividade no cuidado da Atenção Primaria para pessoas com agravos mais prevalentes (HAS, ICC, Diabetes, </a:t>
            </a:r>
            <a:r>
              <a:rPr lang="pt-BR" sz="1200" kern="1200" dirty="0" err="1" smtClean="0">
                <a:solidFill>
                  <a:schemeClr val="tx1"/>
                </a:solidFill>
                <a:latin typeface="Arial" panose="020B0604020202020204" pitchFamily="34" charset="0"/>
                <a:ea typeface="+mn-ea"/>
                <a:cs typeface="Arial" panose="020B0604020202020204" pitchFamily="34" charset="0"/>
              </a:rPr>
              <a:t>Pneumopatias</a:t>
            </a:r>
            <a:r>
              <a:rPr lang="pt-BR" sz="1200" kern="1200" dirty="0" smtClean="0">
                <a:solidFill>
                  <a:schemeClr val="tx1"/>
                </a:solidFill>
                <a:latin typeface="Arial" panose="020B0604020202020204" pitchFamily="34" charset="0"/>
                <a:ea typeface="+mn-ea"/>
                <a:cs typeface="Arial" panose="020B0604020202020204" pitchFamily="34" charset="0"/>
              </a:rPr>
              <a:t>).</a:t>
            </a:r>
          </a:p>
          <a:p>
            <a:r>
              <a:rPr lang="pt-BR" sz="1200" kern="1200" dirty="0" smtClean="0">
                <a:solidFill>
                  <a:schemeClr val="tx1"/>
                </a:solidFill>
                <a:latin typeface="Arial" panose="020B0604020202020204" pitchFamily="34" charset="0"/>
                <a:ea typeface="+mn-ea"/>
                <a:cs typeface="Arial" panose="020B0604020202020204" pitchFamily="34" charset="0"/>
              </a:rPr>
              <a:t> </a:t>
            </a:r>
          </a:p>
          <a:p>
            <a:r>
              <a:rPr lang="pt-BR" sz="1200" kern="1200" dirty="0" smtClean="0">
                <a:solidFill>
                  <a:schemeClr val="tx1"/>
                </a:solidFill>
                <a:latin typeface="Arial" panose="020B0604020202020204" pitchFamily="34" charset="0"/>
                <a:ea typeface="+mn-ea"/>
                <a:cs typeface="Arial" panose="020B0604020202020204" pitchFamily="34" charset="0"/>
              </a:rPr>
              <a:t>g) Pacientes com agravos crônicos e sensíveis a AB que são usuários freqüentes de </a:t>
            </a:r>
            <a:r>
              <a:rPr lang="pt-BR" sz="1200" kern="1200" dirty="0" err="1" smtClean="0">
                <a:solidFill>
                  <a:schemeClr val="tx1"/>
                </a:solidFill>
                <a:latin typeface="Arial" panose="020B0604020202020204" pitchFamily="34" charset="0"/>
                <a:ea typeface="+mn-ea"/>
                <a:cs typeface="Arial" panose="020B0604020202020204" pitchFamily="34" charset="0"/>
              </a:rPr>
              <a:t>PAs</a:t>
            </a:r>
            <a:r>
              <a:rPr lang="pt-BR" sz="1200" kern="1200" dirty="0" smtClean="0">
                <a:solidFill>
                  <a:schemeClr val="tx1"/>
                </a:solidFill>
                <a:latin typeface="Arial" panose="020B0604020202020204" pitchFamily="34" charset="0"/>
                <a:ea typeface="+mn-ea"/>
                <a:cs typeface="Arial" panose="020B0604020202020204" pitchFamily="34" charset="0"/>
              </a:rPr>
              <a:t> com seguimento pela ESF deverão ser resgatados.</a:t>
            </a:r>
            <a:endParaRPr lang="pt-BR" sz="1200" dirty="0" smtClean="0"/>
          </a:p>
          <a:p>
            <a:endParaRPr lang="pt-BR" dirty="0"/>
          </a:p>
        </p:txBody>
      </p:sp>
      <p:sp>
        <p:nvSpPr>
          <p:cNvPr id="4" name="Espaço Reservado para Número de Slide 3"/>
          <p:cNvSpPr>
            <a:spLocks noGrp="1"/>
          </p:cNvSpPr>
          <p:nvPr>
            <p:ph type="sldNum" sz="quarter" idx="10"/>
          </p:nvPr>
        </p:nvSpPr>
        <p:spPr/>
        <p:txBody>
          <a:bodyPr/>
          <a:lstStyle/>
          <a:p>
            <a:pPr>
              <a:defRPr/>
            </a:pPr>
            <a:fld id="{3C616D22-9BAE-4B36-B836-A06CC475BBC2}" type="slidenum">
              <a:rPr lang="en-US" altLang="pt-BR" smtClean="0"/>
              <a:pPr>
                <a:defRPr/>
              </a:pPr>
              <a:t>8</a:t>
            </a:fld>
            <a:endParaRPr lang="en-US" altLang="pt-B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r>
              <a:rPr lang="pt-BR" dirty="0" smtClean="0"/>
              <a:t>Necessidade de contratação</a:t>
            </a:r>
            <a:r>
              <a:rPr lang="pt-BR" baseline="0" dirty="0" smtClean="0"/>
              <a:t> de dentistas e auxiliares de saúde bucal para ampliar ESB.</a:t>
            </a:r>
            <a:endParaRPr lang="pt-BR" dirty="0"/>
          </a:p>
        </p:txBody>
      </p:sp>
      <p:sp>
        <p:nvSpPr>
          <p:cNvPr id="4" name="Espaço Reservado para Número de Slide 3"/>
          <p:cNvSpPr>
            <a:spLocks noGrp="1"/>
          </p:cNvSpPr>
          <p:nvPr>
            <p:ph type="sldNum" sz="quarter" idx="10"/>
          </p:nvPr>
        </p:nvSpPr>
        <p:spPr/>
        <p:txBody>
          <a:bodyPr/>
          <a:lstStyle/>
          <a:p>
            <a:pPr>
              <a:defRPr/>
            </a:pPr>
            <a:fld id="{3C616D22-9BAE-4B36-B836-A06CC475BBC2}" type="slidenum">
              <a:rPr lang="en-US" altLang="pt-BR" smtClean="0"/>
              <a:pPr>
                <a:defRPr/>
              </a:pPr>
              <a:t>9</a:t>
            </a:fld>
            <a:endParaRPr lang="en-US" altLang="pt-B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r>
              <a:rPr lang="pt-BR" dirty="0" smtClean="0"/>
              <a:t>Necessidade de contratação</a:t>
            </a:r>
            <a:r>
              <a:rPr lang="pt-BR" baseline="0" dirty="0" smtClean="0"/>
              <a:t> de dentistas e auxiliares de saúde bucal para ampliar ESB.</a:t>
            </a:r>
            <a:endParaRPr lang="pt-BR" dirty="0"/>
          </a:p>
        </p:txBody>
      </p:sp>
      <p:sp>
        <p:nvSpPr>
          <p:cNvPr id="4" name="Espaço Reservado para Número de Slide 3"/>
          <p:cNvSpPr>
            <a:spLocks noGrp="1"/>
          </p:cNvSpPr>
          <p:nvPr>
            <p:ph type="sldNum" sz="quarter" idx="10"/>
          </p:nvPr>
        </p:nvSpPr>
        <p:spPr/>
        <p:txBody>
          <a:bodyPr/>
          <a:lstStyle/>
          <a:p>
            <a:pPr>
              <a:defRPr/>
            </a:pPr>
            <a:fld id="{3C616D22-9BAE-4B36-B836-A06CC475BBC2}" type="slidenum">
              <a:rPr lang="en-US" altLang="pt-BR" smtClean="0"/>
              <a:pPr>
                <a:defRPr/>
              </a:pPr>
              <a:t>10</a:t>
            </a:fld>
            <a:endParaRPr lang="en-US" altLang="pt-B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bwMode="auto">
          <a:noFill/>
          <a:ln>
            <a:round/>
            <a:headEnd/>
            <a:tailEnd/>
          </a:ln>
        </p:spPr>
        <p:txBody>
          <a:bodyPr/>
          <a:lstStyle/>
          <a:p>
            <a:fld id="{BFA5358F-C350-4CD3-A789-89D2BF5BBB36}" type="slidenum">
              <a:rPr lang="pt-BR" altLang="pt-BR" smtClean="0">
                <a:ea typeface="Microsoft YaHei" pitchFamily="34" charset="-122"/>
                <a:cs typeface="Segoe UI" pitchFamily="34" charset="0"/>
              </a:rPr>
              <a:pPr/>
              <a:t>23</a:t>
            </a:fld>
            <a:endParaRPr lang="pt-BR" altLang="pt-BR" smtClean="0">
              <a:ea typeface="Microsoft YaHei" pitchFamily="34" charset="-122"/>
              <a:cs typeface="Segoe UI" pitchFamily="34" charset="0"/>
            </a:endParaRPr>
          </a:p>
        </p:txBody>
      </p:sp>
      <p:sp>
        <p:nvSpPr>
          <p:cNvPr id="20483" name="Rectangle 1"/>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20484" name="Text Box 2"/>
          <p:cNvSpPr txBox="1">
            <a:spLocks noChangeArrowheads="1"/>
          </p:cNvSpPr>
          <p:nvPr/>
        </p:nvSpPr>
        <p:spPr bwMode="auto">
          <a:xfrm>
            <a:off x="709930" y="4861441"/>
            <a:ext cx="5679440" cy="4605576"/>
          </a:xfrm>
          <a:prstGeom prst="rect">
            <a:avLst/>
          </a:prstGeom>
          <a:noFill/>
          <a:ln w="9525">
            <a:noFill/>
            <a:round/>
            <a:headEnd/>
            <a:tailEnd/>
          </a:ln>
        </p:spPr>
        <p:txBody>
          <a:bodyPr wrap="none" lIns="99048" tIns="49524" rIns="99048" bIns="49524" anchor="ctr"/>
          <a:lstStyle/>
          <a:p>
            <a:pPr eaLnBrk="1" hangingPunct="1"/>
            <a:endParaRPr lang="pt-BR" altLang="pt-BR">
              <a:latin typeface="Calibri" pitchFamily="34" charset="0"/>
            </a:endParaRPr>
          </a:p>
        </p:txBody>
      </p:sp>
      <p:sp>
        <p:nvSpPr>
          <p:cNvPr id="20485" name="Text Box 3"/>
          <p:cNvSpPr txBox="1">
            <a:spLocks noChangeArrowheads="1"/>
          </p:cNvSpPr>
          <p:nvPr/>
        </p:nvSpPr>
        <p:spPr bwMode="auto">
          <a:xfrm>
            <a:off x="4021294" y="9721106"/>
            <a:ext cx="3076363" cy="511731"/>
          </a:xfrm>
          <a:prstGeom prst="rect">
            <a:avLst/>
          </a:prstGeom>
          <a:noFill/>
          <a:ln w="9525">
            <a:noFill/>
            <a:round/>
            <a:headEnd/>
            <a:tailEnd/>
          </a:ln>
        </p:spPr>
        <p:txBody>
          <a:bodyPr lIns="97488" tIns="50694" rIns="97488" bIns="50694" anchor="b"/>
          <a:lstStyle/>
          <a:p>
            <a:pPr algn="r">
              <a:tabLst>
                <a:tab pos="0" algn="l"/>
                <a:tab pos="990478" algn="l"/>
                <a:tab pos="1980956" algn="l"/>
                <a:tab pos="2971434" algn="l"/>
                <a:tab pos="3961912" algn="l"/>
                <a:tab pos="4952390" algn="l"/>
                <a:tab pos="5942868" algn="l"/>
                <a:tab pos="6933347" algn="l"/>
                <a:tab pos="7923825" algn="l"/>
                <a:tab pos="8914303" algn="l"/>
                <a:tab pos="9904781" algn="l"/>
                <a:tab pos="10895259" algn="l"/>
              </a:tabLst>
            </a:pPr>
            <a:fld id="{219AAD08-2D67-41C9-B967-E8292A873DE9}" type="slidenum">
              <a:rPr lang="pt-BR" altLang="pt-BR" sz="1300">
                <a:solidFill>
                  <a:srgbClr val="000000"/>
                </a:solidFill>
                <a:latin typeface="Calibri" pitchFamily="34" charset="0"/>
              </a:rPr>
              <a:pPr algn="r">
                <a:tabLst>
                  <a:tab pos="0" algn="l"/>
                  <a:tab pos="990478" algn="l"/>
                  <a:tab pos="1980956" algn="l"/>
                  <a:tab pos="2971434" algn="l"/>
                  <a:tab pos="3961912" algn="l"/>
                  <a:tab pos="4952390" algn="l"/>
                  <a:tab pos="5942868" algn="l"/>
                  <a:tab pos="6933347" algn="l"/>
                  <a:tab pos="7923825" algn="l"/>
                  <a:tab pos="8914303" algn="l"/>
                  <a:tab pos="9904781" algn="l"/>
                  <a:tab pos="10895259" algn="l"/>
                </a:tabLst>
              </a:pPr>
              <a:t>23</a:t>
            </a:fld>
            <a:endParaRPr lang="pt-BR" altLang="pt-BR" sz="1300" dirty="0">
              <a:solidFill>
                <a:srgbClr val="000000"/>
              </a:solidFill>
              <a:latin typeface="Calibri"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Espaço Reservado para Imagem de Slide 1"/>
          <p:cNvSpPr>
            <a:spLocks noGrp="1" noRot="1" noChangeAspect="1" noTextEdit="1"/>
          </p:cNvSpPr>
          <p:nvPr>
            <p:ph type="sldImg"/>
          </p:nvPr>
        </p:nvSpPr>
        <p:spPr>
          <a:ln/>
        </p:spPr>
      </p:sp>
      <p:sp>
        <p:nvSpPr>
          <p:cNvPr id="110594" name="Espaço Reservado para Anotações 2"/>
          <p:cNvSpPr>
            <a:spLocks noGrp="1"/>
          </p:cNvSpPr>
          <p:nvPr>
            <p:ph type="body" idx="1"/>
          </p:nvPr>
        </p:nvSpPr>
        <p:spPr>
          <a:noFill/>
        </p:spPr>
        <p:txBody>
          <a:bodyPr/>
          <a:lstStyle/>
          <a:p>
            <a:endParaRPr lang="pt-BR" dirty="0" smtClean="0"/>
          </a:p>
        </p:txBody>
      </p:sp>
      <p:sp>
        <p:nvSpPr>
          <p:cNvPr id="110595" name="Espaço Reservado para Número de Slide 3"/>
          <p:cNvSpPr>
            <a:spLocks noGrp="1"/>
          </p:cNvSpPr>
          <p:nvPr>
            <p:ph type="sldNum" sz="quarter" idx="5"/>
          </p:nvPr>
        </p:nvSpPr>
        <p:spPr>
          <a:noFill/>
          <a:ln>
            <a:miter lim="800000"/>
            <a:headEnd/>
            <a:tailEnd/>
          </a:ln>
        </p:spPr>
        <p:txBody>
          <a:bodyPr/>
          <a:lstStyle/>
          <a:p>
            <a:fld id="{F20F7CAD-0BC7-4606-A183-8FE20C205F0E}" type="slidenum">
              <a:rPr lang="en-US" altLang="pt-BR" smtClean="0">
                <a:latin typeface="Arial" pitchFamily="34" charset="0"/>
                <a:cs typeface="Arial" pitchFamily="34" charset="0"/>
              </a:rPr>
              <a:pPr/>
              <a:t>25</a:t>
            </a:fld>
            <a:endParaRPr lang="en-US" altLang="pt-BR" smtClean="0">
              <a:latin typeface="Arial" pitchFamily="34" charset="0"/>
              <a:cs typeface="Arial" pitchFamily="34" charset="0"/>
            </a:endParaRPr>
          </a:p>
        </p:txBody>
      </p:sp>
    </p:spTree>
    <p:extLst>
      <p:ext uri="{BB962C8B-B14F-4D97-AF65-F5344CB8AC3E}">
        <p14:creationId xmlns:p14="http://schemas.microsoft.com/office/powerpoint/2010/main" xmlns="" val="3687780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pt-BR" smtClean="0"/>
              <a:t>Clique para editar o título mestre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smtClean="0"/>
              <a:t>Clique para editar o estilo do subtítulo mestre</a:t>
            </a:r>
            <a:endParaRPr lang="en-US" dirty="0"/>
          </a:p>
        </p:txBody>
      </p:sp>
      <p:sp>
        <p:nvSpPr>
          <p:cNvPr id="4" name="Date Placeholder 3"/>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7B162CCD-840C-49C2-BF03-FFE925ED1AD4}" type="datetimeFigureOut">
              <a:rPr lang="pt-BR"/>
              <a:pPr>
                <a:defRPr/>
              </a:pPr>
              <a:t>22/06/2016</a:t>
            </a:fld>
            <a:endParaRPr lang="pt-BR"/>
          </a:p>
        </p:txBody>
      </p:sp>
      <p:sp>
        <p:nvSpPr>
          <p:cNvPr id="5" name="Footer Placeholder 4"/>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6" name="Slide Number Placeholder 5"/>
          <p:cNvSpPr>
            <a:spLocks noGrp="1"/>
          </p:cNvSpPr>
          <p:nvPr>
            <p:ph type="sldNum" sz="quarter" idx="12"/>
          </p:nvPr>
        </p:nvSpPr>
        <p:spPr/>
        <p:txBody>
          <a:bodyPr/>
          <a:lstStyle>
            <a:lvl1pPr eaLnBrk="1" hangingPunct="1">
              <a:defRPr>
                <a:latin typeface="Calibri" pitchFamily="34" charset="0"/>
              </a:defRPr>
            </a:lvl1pPr>
          </a:lstStyle>
          <a:p>
            <a:pPr>
              <a:defRPr/>
            </a:pPr>
            <a:fld id="{2AB16871-F8C1-41EC-B4A1-5877A47FBF47}" type="slidenum">
              <a:rPr lang="pt-BR"/>
              <a:pPr>
                <a:defRPr/>
              </a:pPr>
              <a:t>‹nº›</a:t>
            </a:fld>
            <a:endParaRPr lang="pt-B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mtClean="0"/>
              <a:t>Clique para editar o título mestre</a:t>
            </a:r>
            <a:endParaRPr lang="en-US" dirty="0"/>
          </a:p>
        </p:txBody>
      </p:sp>
      <p:sp>
        <p:nvSpPr>
          <p:cNvPr id="3" name="Vertical Text Placeholder 2"/>
          <p:cNvSpPr>
            <a:spLocks noGrp="1"/>
          </p:cNvSpPr>
          <p:nvPr>
            <p:ph type="body" orient="vert" idx="1"/>
          </p:nvPr>
        </p:nvSpPr>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4" name="Date Placeholder 3"/>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A6FA74C0-F16B-4E32-9140-C8A9E75CC532}" type="datetimeFigureOut">
              <a:rPr lang="pt-BR"/>
              <a:pPr>
                <a:defRPr/>
              </a:pPr>
              <a:t>22/06/2016</a:t>
            </a:fld>
            <a:endParaRPr lang="pt-BR"/>
          </a:p>
        </p:txBody>
      </p:sp>
      <p:sp>
        <p:nvSpPr>
          <p:cNvPr id="5" name="Footer Placeholder 4"/>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6" name="Slide Number Placeholder 5"/>
          <p:cNvSpPr>
            <a:spLocks noGrp="1"/>
          </p:cNvSpPr>
          <p:nvPr>
            <p:ph type="sldNum" sz="quarter" idx="12"/>
          </p:nvPr>
        </p:nvSpPr>
        <p:spPr/>
        <p:txBody>
          <a:bodyPr/>
          <a:lstStyle>
            <a:lvl1pPr eaLnBrk="1" hangingPunct="1">
              <a:defRPr>
                <a:latin typeface="Calibri" pitchFamily="34" charset="0"/>
              </a:defRPr>
            </a:lvl1pPr>
          </a:lstStyle>
          <a:p>
            <a:pPr>
              <a:defRPr/>
            </a:pPr>
            <a:fld id="{93F3EEFD-2F51-4CEB-97A9-5320A3161B5D}" type="slidenum">
              <a:rPr lang="pt-BR"/>
              <a:pPr>
                <a:defRPr/>
              </a:pPr>
              <a:t>‹nº›</a:t>
            </a:fld>
            <a:endParaRPr lang="pt-B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pt-BR" smtClean="0"/>
              <a:t>Clique para editar o título mestre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4" name="Date Placeholder 3"/>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002B9814-A26F-4B8D-9F62-046172CA529D}" type="datetimeFigureOut">
              <a:rPr lang="pt-BR"/>
              <a:pPr>
                <a:defRPr/>
              </a:pPr>
              <a:t>22/06/2016</a:t>
            </a:fld>
            <a:endParaRPr lang="pt-BR"/>
          </a:p>
        </p:txBody>
      </p:sp>
      <p:sp>
        <p:nvSpPr>
          <p:cNvPr id="5" name="Footer Placeholder 4"/>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6" name="Slide Number Placeholder 5"/>
          <p:cNvSpPr>
            <a:spLocks noGrp="1"/>
          </p:cNvSpPr>
          <p:nvPr>
            <p:ph type="sldNum" sz="quarter" idx="12"/>
          </p:nvPr>
        </p:nvSpPr>
        <p:spPr/>
        <p:txBody>
          <a:bodyPr/>
          <a:lstStyle>
            <a:lvl1pPr eaLnBrk="1" hangingPunct="1">
              <a:defRPr>
                <a:latin typeface="Calibri" pitchFamily="34" charset="0"/>
              </a:defRPr>
            </a:lvl1pPr>
          </a:lstStyle>
          <a:p>
            <a:pPr>
              <a:defRPr/>
            </a:pPr>
            <a:fld id="{F20EAC7E-2FF7-4FE3-A0AA-EED681EBFC1A}" type="slidenum">
              <a:rPr lang="pt-BR"/>
              <a:pPr>
                <a:defRPr/>
              </a:pPr>
              <a:t>‹nº›</a:t>
            </a:fld>
            <a:endParaRPr lang="pt-B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pt-BR" smtClean="0"/>
              <a:t>Clique para editar o título mestre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smtClean="0"/>
              <a:t>Clique para editar o estilo do subtítulo mestre</a:t>
            </a:r>
            <a:endParaRPr lang="en-US" dirty="0"/>
          </a:p>
        </p:txBody>
      </p:sp>
      <p:sp>
        <p:nvSpPr>
          <p:cNvPr id="4" name="Date Placeholder 3"/>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DA04154B-66BC-46C6-A333-57730A01D10E}" type="datetimeFigureOut">
              <a:rPr lang="pt-BR"/>
              <a:pPr>
                <a:defRPr/>
              </a:pPr>
              <a:t>22/06/2016</a:t>
            </a:fld>
            <a:endParaRPr lang="pt-BR"/>
          </a:p>
        </p:txBody>
      </p:sp>
      <p:sp>
        <p:nvSpPr>
          <p:cNvPr id="5" name="Footer Placeholder 4"/>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6" name="Slide Number Placeholder 5"/>
          <p:cNvSpPr>
            <a:spLocks noGrp="1"/>
          </p:cNvSpPr>
          <p:nvPr>
            <p:ph type="sldNum" sz="quarter" idx="12"/>
          </p:nvPr>
        </p:nvSpPr>
        <p:spPr/>
        <p:txBody>
          <a:bodyPr/>
          <a:lstStyle>
            <a:lvl1pPr eaLnBrk="1" hangingPunct="1">
              <a:defRPr>
                <a:latin typeface="Calibri" pitchFamily="34" charset="0"/>
              </a:defRPr>
            </a:lvl1pPr>
          </a:lstStyle>
          <a:p>
            <a:pPr>
              <a:defRPr/>
            </a:pPr>
            <a:fld id="{E62E3F31-E1EC-4D76-8A44-AE92CE659687}" type="slidenum">
              <a:rPr lang="pt-BR"/>
              <a:pPr>
                <a:defRPr/>
              </a:pPr>
              <a:t>‹nº›</a:t>
            </a:fld>
            <a:endParaRPr lang="pt-B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mtClean="0"/>
              <a:t>Clique para editar o título mestre</a:t>
            </a:r>
            <a:endParaRPr lang="en-US" dirty="0"/>
          </a:p>
        </p:txBody>
      </p:sp>
      <p:sp>
        <p:nvSpPr>
          <p:cNvPr id="3" name="Content Placeholder 2"/>
          <p:cNvSpPr>
            <a:spLocks noGrp="1"/>
          </p:cNvSpPr>
          <p:nvPr>
            <p:ph idx="1"/>
          </p:nvPr>
        </p:nvSpPr>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4" name="Date Placeholder 3"/>
          <p:cNvSpPr>
            <a:spLocks noGrp="1"/>
          </p:cNvSpPr>
          <p:nvPr>
            <p:ph type="dt" sz="half" idx="10"/>
          </p:nvPr>
        </p:nvSpPr>
        <p:spPr/>
        <p:txBody>
          <a:bodyPr/>
          <a:lstStyle>
            <a:lvl1pPr>
              <a:defRPr>
                <a:solidFill>
                  <a:prstClr val="black">
                    <a:tint val="75000"/>
                  </a:prstClr>
                </a:solidFill>
              </a:defRPr>
            </a:lvl1pPr>
          </a:lstStyle>
          <a:p>
            <a:pPr>
              <a:defRPr/>
            </a:pPr>
            <a:fld id="{ADC6EE2A-2B16-4ADE-AC4E-90BE916FFA96}" type="datetimeFigureOut">
              <a:rPr lang="pt-BR"/>
              <a:pPr>
                <a:defRPr/>
              </a:pPr>
              <a:t>22/06/2016</a:t>
            </a:fld>
            <a:endParaRPr lang="pt-BR"/>
          </a:p>
        </p:txBody>
      </p:sp>
      <p:sp>
        <p:nvSpPr>
          <p:cNvPr id="5" name="Footer Placeholder 4"/>
          <p:cNvSpPr>
            <a:spLocks noGrp="1"/>
          </p:cNvSpPr>
          <p:nvPr>
            <p:ph type="ftr" sz="quarter" idx="11"/>
          </p:nvPr>
        </p:nvSpPr>
        <p:spPr/>
        <p:txBody>
          <a:bodyPr/>
          <a:lstStyle>
            <a:lvl1pPr>
              <a:defRPr>
                <a:solidFill>
                  <a:prstClr val="black">
                    <a:tint val="75000"/>
                  </a:prstClr>
                </a:solidFill>
              </a:defRPr>
            </a:lvl1pPr>
          </a:lstStyle>
          <a:p>
            <a:pPr>
              <a:defRPr/>
            </a:pPr>
            <a:endParaRPr lang="pt-BR"/>
          </a:p>
        </p:txBody>
      </p:sp>
      <p:sp>
        <p:nvSpPr>
          <p:cNvPr id="6" name="Slide Number Placeholder 5"/>
          <p:cNvSpPr>
            <a:spLocks noGrp="1"/>
          </p:cNvSpPr>
          <p:nvPr>
            <p:ph type="sldNum" sz="quarter" idx="12"/>
          </p:nvPr>
        </p:nvSpPr>
        <p:spPr/>
        <p:txBody>
          <a:bodyPr/>
          <a:lstStyle>
            <a:lvl1pPr>
              <a:defRPr/>
            </a:lvl1pPr>
          </a:lstStyle>
          <a:p>
            <a:pPr>
              <a:defRPr/>
            </a:pPr>
            <a:fld id="{447B74A8-465D-4A4A-BC02-216DFF8E86BA}" type="slidenum">
              <a:rPr lang="pt-BR"/>
              <a:pPr>
                <a:defRPr/>
              </a:pPr>
              <a:t>‹nº›</a:t>
            </a:fld>
            <a:endParaRPr lang="pt-BR"/>
          </a:p>
        </p:txBody>
      </p:sp>
    </p:spTree>
  </p:cSld>
  <p:clrMapOvr>
    <a:masterClrMapping/>
  </p:clrMapOvr>
  <p:transition spd="slow">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pt-BR" smtClean="0"/>
              <a:t>Clique para editar o título mestre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smtClean="0"/>
              <a:t>Clique para editar o texto mestre</a:t>
            </a:r>
          </a:p>
        </p:txBody>
      </p:sp>
      <p:sp>
        <p:nvSpPr>
          <p:cNvPr id="4" name="Date Placeholder 3"/>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4DE1C16E-B612-4CAF-A62C-9A99881FCBE5}" type="datetimeFigureOut">
              <a:rPr lang="pt-BR"/>
              <a:pPr>
                <a:defRPr/>
              </a:pPr>
              <a:t>22/06/2016</a:t>
            </a:fld>
            <a:endParaRPr lang="pt-BR"/>
          </a:p>
        </p:txBody>
      </p:sp>
      <p:sp>
        <p:nvSpPr>
          <p:cNvPr id="5" name="Footer Placeholder 4"/>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6" name="Slide Number Placeholder 5"/>
          <p:cNvSpPr>
            <a:spLocks noGrp="1"/>
          </p:cNvSpPr>
          <p:nvPr>
            <p:ph type="sldNum" sz="quarter" idx="12"/>
          </p:nvPr>
        </p:nvSpPr>
        <p:spPr/>
        <p:txBody>
          <a:bodyPr/>
          <a:lstStyle>
            <a:lvl1pPr eaLnBrk="1" hangingPunct="1">
              <a:defRPr>
                <a:latin typeface="Calibri" pitchFamily="34" charset="0"/>
              </a:defRPr>
            </a:lvl1pPr>
          </a:lstStyle>
          <a:p>
            <a:pPr>
              <a:defRPr/>
            </a:pPr>
            <a:fld id="{75F0E989-B840-4FA3-8830-34C596C6C2C5}" type="slidenum">
              <a:rPr lang="pt-BR"/>
              <a:pPr>
                <a:defRPr/>
              </a:pPr>
              <a:t>‹nº›</a:t>
            </a:fld>
            <a:endParaRPr lang="pt-B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mtClean="0"/>
              <a:t>Clique para editar o título mestre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5" name="Date Placeholder 4"/>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CFBED89C-C7BF-4842-88F0-D881838E0BCE}" type="datetimeFigureOut">
              <a:rPr lang="pt-BR"/>
              <a:pPr>
                <a:defRPr/>
              </a:pPr>
              <a:t>22/06/2016</a:t>
            </a:fld>
            <a:endParaRPr lang="pt-BR"/>
          </a:p>
        </p:txBody>
      </p:sp>
      <p:sp>
        <p:nvSpPr>
          <p:cNvPr id="6" name="Footer Placeholder 5"/>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7" name="Slide Number Placeholder 6"/>
          <p:cNvSpPr>
            <a:spLocks noGrp="1"/>
          </p:cNvSpPr>
          <p:nvPr>
            <p:ph type="sldNum" sz="quarter" idx="12"/>
          </p:nvPr>
        </p:nvSpPr>
        <p:spPr/>
        <p:txBody>
          <a:bodyPr/>
          <a:lstStyle>
            <a:lvl1pPr eaLnBrk="1" hangingPunct="1">
              <a:defRPr>
                <a:latin typeface="Calibri" pitchFamily="34" charset="0"/>
              </a:defRPr>
            </a:lvl1pPr>
          </a:lstStyle>
          <a:p>
            <a:pPr>
              <a:defRPr/>
            </a:pPr>
            <a:fld id="{9BB405E1-6425-4246-B456-7967F3903B05}" type="slidenum">
              <a:rPr lang="pt-BR"/>
              <a:pPr>
                <a:defRPr/>
              </a:pPr>
              <a:t>‹nº›</a:t>
            </a:fld>
            <a:endParaRPr lang="pt-B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pt-BR" smtClean="0"/>
              <a:t>Clique para editar o título mestre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4" name="Content Placeholder 3"/>
          <p:cNvSpPr>
            <a:spLocks noGrp="1"/>
          </p:cNvSpPr>
          <p:nvPr>
            <p:ph sz="half" idx="2"/>
          </p:nvPr>
        </p:nvSpPr>
        <p:spPr>
          <a:xfrm>
            <a:off x="839788" y="2505075"/>
            <a:ext cx="5157787" cy="3684588"/>
          </a:xfrm>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6" name="Content Placeholder 5"/>
          <p:cNvSpPr>
            <a:spLocks noGrp="1"/>
          </p:cNvSpPr>
          <p:nvPr>
            <p:ph sz="quarter" idx="4"/>
          </p:nvPr>
        </p:nvSpPr>
        <p:spPr>
          <a:xfrm>
            <a:off x="6172200" y="2505075"/>
            <a:ext cx="5183188" cy="3684588"/>
          </a:xfrm>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7" name="Date Placeholder 6"/>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A3A6474B-042B-4B10-BB85-C70B0642B7D0}" type="datetimeFigureOut">
              <a:rPr lang="pt-BR"/>
              <a:pPr>
                <a:defRPr/>
              </a:pPr>
              <a:t>22/06/2016</a:t>
            </a:fld>
            <a:endParaRPr lang="pt-BR"/>
          </a:p>
        </p:txBody>
      </p:sp>
      <p:sp>
        <p:nvSpPr>
          <p:cNvPr id="8" name="Footer Placeholder 7"/>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9" name="Slide Number Placeholder 8"/>
          <p:cNvSpPr>
            <a:spLocks noGrp="1"/>
          </p:cNvSpPr>
          <p:nvPr>
            <p:ph type="sldNum" sz="quarter" idx="12"/>
          </p:nvPr>
        </p:nvSpPr>
        <p:spPr/>
        <p:txBody>
          <a:bodyPr/>
          <a:lstStyle>
            <a:lvl1pPr eaLnBrk="1" hangingPunct="1">
              <a:defRPr>
                <a:latin typeface="Calibri" pitchFamily="34" charset="0"/>
              </a:defRPr>
            </a:lvl1pPr>
          </a:lstStyle>
          <a:p>
            <a:pPr>
              <a:defRPr/>
            </a:pPr>
            <a:fld id="{4305FF3F-AD94-4249-BDA3-6D78D9624944}" type="slidenum">
              <a:rPr lang="pt-BR"/>
              <a:pPr>
                <a:defRPr/>
              </a:pPr>
              <a:t>‹nº›</a:t>
            </a:fld>
            <a:endParaRPr lang="pt-B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mtClean="0"/>
              <a:t>Clique para editar o título mestre</a:t>
            </a:r>
            <a:endParaRPr lang="en-US" dirty="0"/>
          </a:p>
        </p:txBody>
      </p:sp>
      <p:sp>
        <p:nvSpPr>
          <p:cNvPr id="3" name="Date Placeholder 2"/>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6F609DB6-9DB9-45EC-B872-3277FFCA45A6}" type="datetimeFigureOut">
              <a:rPr lang="pt-BR"/>
              <a:pPr>
                <a:defRPr/>
              </a:pPr>
              <a:t>22/06/2016</a:t>
            </a:fld>
            <a:endParaRPr lang="pt-BR"/>
          </a:p>
        </p:txBody>
      </p:sp>
      <p:sp>
        <p:nvSpPr>
          <p:cNvPr id="4" name="Footer Placeholder 3"/>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5" name="Slide Number Placeholder 4"/>
          <p:cNvSpPr>
            <a:spLocks noGrp="1"/>
          </p:cNvSpPr>
          <p:nvPr>
            <p:ph type="sldNum" sz="quarter" idx="12"/>
          </p:nvPr>
        </p:nvSpPr>
        <p:spPr/>
        <p:txBody>
          <a:bodyPr/>
          <a:lstStyle>
            <a:lvl1pPr eaLnBrk="1" hangingPunct="1">
              <a:defRPr>
                <a:latin typeface="Calibri" pitchFamily="34" charset="0"/>
              </a:defRPr>
            </a:lvl1pPr>
          </a:lstStyle>
          <a:p>
            <a:pPr>
              <a:defRPr/>
            </a:pPr>
            <a:fld id="{2698FA89-884A-4213-8354-42C708B1D2AB}" type="slidenum">
              <a:rPr lang="pt-BR"/>
              <a:pPr>
                <a:defRPr/>
              </a:pPr>
              <a:t>‹nº›</a:t>
            </a:fld>
            <a:endParaRPr lang="pt-B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A12E0CF2-914F-48E3-93C0-B40913363F1E}" type="datetimeFigureOut">
              <a:rPr lang="pt-BR"/>
              <a:pPr>
                <a:defRPr/>
              </a:pPr>
              <a:t>22/06/2016</a:t>
            </a:fld>
            <a:endParaRPr lang="pt-BR"/>
          </a:p>
        </p:txBody>
      </p:sp>
      <p:sp>
        <p:nvSpPr>
          <p:cNvPr id="3" name="Footer Placeholder 2"/>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4" name="Slide Number Placeholder 3"/>
          <p:cNvSpPr>
            <a:spLocks noGrp="1"/>
          </p:cNvSpPr>
          <p:nvPr>
            <p:ph type="sldNum" sz="quarter" idx="12"/>
          </p:nvPr>
        </p:nvSpPr>
        <p:spPr/>
        <p:txBody>
          <a:bodyPr/>
          <a:lstStyle>
            <a:lvl1pPr eaLnBrk="1" hangingPunct="1">
              <a:defRPr>
                <a:latin typeface="Calibri" pitchFamily="34" charset="0"/>
              </a:defRPr>
            </a:lvl1pPr>
          </a:lstStyle>
          <a:p>
            <a:pPr>
              <a:defRPr/>
            </a:pPr>
            <a:fld id="{9181C988-58F9-4272-A05F-25BCA9638493}" type="slidenum">
              <a:rPr lang="pt-BR"/>
              <a:pPr>
                <a:defRPr/>
              </a:pPr>
              <a:t>‹nº›</a:t>
            </a:fld>
            <a:endParaRPr lang="pt-B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pt-BR" smtClean="0"/>
              <a:t>Clique para editar o título mestre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smtClean="0"/>
              <a:t>Clique para editar o texto mestre</a:t>
            </a:r>
          </a:p>
        </p:txBody>
      </p:sp>
      <p:sp>
        <p:nvSpPr>
          <p:cNvPr id="5" name="Date Placeholder 4"/>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8D71A3FF-BF02-41C2-9A94-FF9F3A62B579}" type="datetimeFigureOut">
              <a:rPr lang="pt-BR"/>
              <a:pPr>
                <a:defRPr/>
              </a:pPr>
              <a:t>22/06/2016</a:t>
            </a:fld>
            <a:endParaRPr lang="pt-BR"/>
          </a:p>
        </p:txBody>
      </p:sp>
      <p:sp>
        <p:nvSpPr>
          <p:cNvPr id="6" name="Footer Placeholder 5"/>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7" name="Slide Number Placeholder 6"/>
          <p:cNvSpPr>
            <a:spLocks noGrp="1"/>
          </p:cNvSpPr>
          <p:nvPr>
            <p:ph type="sldNum" sz="quarter" idx="12"/>
          </p:nvPr>
        </p:nvSpPr>
        <p:spPr/>
        <p:txBody>
          <a:bodyPr/>
          <a:lstStyle>
            <a:lvl1pPr eaLnBrk="1" hangingPunct="1">
              <a:defRPr>
                <a:latin typeface="Calibri" pitchFamily="34" charset="0"/>
              </a:defRPr>
            </a:lvl1pPr>
          </a:lstStyle>
          <a:p>
            <a:pPr>
              <a:defRPr/>
            </a:pPr>
            <a:fld id="{9E77832B-A4B4-4AB5-AC99-83D1487AFFE3}" type="slidenum">
              <a:rPr lang="pt-BR"/>
              <a:pPr>
                <a:defRPr/>
              </a:pPr>
              <a:t>‹nº›</a:t>
            </a:fld>
            <a:endParaRPr lang="pt-B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mtClean="0"/>
              <a:t>Clique para editar o título mestre</a:t>
            </a:r>
            <a:endParaRPr lang="en-US" dirty="0"/>
          </a:p>
        </p:txBody>
      </p:sp>
      <p:sp>
        <p:nvSpPr>
          <p:cNvPr id="3" name="Content Placeholder 2"/>
          <p:cNvSpPr>
            <a:spLocks noGrp="1"/>
          </p:cNvSpPr>
          <p:nvPr>
            <p:ph idx="1"/>
          </p:nvPr>
        </p:nvSpPr>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4" name="Date Placeholder 3"/>
          <p:cNvSpPr>
            <a:spLocks noGrp="1"/>
          </p:cNvSpPr>
          <p:nvPr>
            <p:ph type="dt" sz="half" idx="10"/>
          </p:nvPr>
        </p:nvSpPr>
        <p:spPr/>
        <p:txBody>
          <a:bodyPr/>
          <a:lstStyle>
            <a:lvl1pPr>
              <a:defRPr>
                <a:solidFill>
                  <a:prstClr val="black">
                    <a:tint val="75000"/>
                  </a:prstClr>
                </a:solidFill>
              </a:defRPr>
            </a:lvl1pPr>
          </a:lstStyle>
          <a:p>
            <a:pPr>
              <a:defRPr/>
            </a:pPr>
            <a:fld id="{0BD23EEF-6EC6-4D8D-964D-0D0B6CD20472}" type="datetimeFigureOut">
              <a:rPr lang="pt-BR"/>
              <a:pPr>
                <a:defRPr/>
              </a:pPr>
              <a:t>22/06/2016</a:t>
            </a:fld>
            <a:endParaRPr lang="pt-BR"/>
          </a:p>
        </p:txBody>
      </p:sp>
      <p:sp>
        <p:nvSpPr>
          <p:cNvPr id="5" name="Footer Placeholder 4"/>
          <p:cNvSpPr>
            <a:spLocks noGrp="1"/>
          </p:cNvSpPr>
          <p:nvPr>
            <p:ph type="ftr" sz="quarter" idx="11"/>
          </p:nvPr>
        </p:nvSpPr>
        <p:spPr/>
        <p:txBody>
          <a:bodyPr/>
          <a:lstStyle>
            <a:lvl1pPr>
              <a:defRPr>
                <a:solidFill>
                  <a:prstClr val="black">
                    <a:tint val="75000"/>
                  </a:prstClr>
                </a:solidFill>
              </a:defRPr>
            </a:lvl1pPr>
          </a:lstStyle>
          <a:p>
            <a:pPr>
              <a:defRPr/>
            </a:pPr>
            <a:endParaRPr lang="pt-BR"/>
          </a:p>
        </p:txBody>
      </p:sp>
      <p:sp>
        <p:nvSpPr>
          <p:cNvPr id="6" name="Slide Number Placeholder 5"/>
          <p:cNvSpPr>
            <a:spLocks noGrp="1"/>
          </p:cNvSpPr>
          <p:nvPr>
            <p:ph type="sldNum" sz="quarter" idx="12"/>
          </p:nvPr>
        </p:nvSpPr>
        <p:spPr/>
        <p:txBody>
          <a:bodyPr/>
          <a:lstStyle>
            <a:lvl1pPr>
              <a:defRPr/>
            </a:lvl1pPr>
          </a:lstStyle>
          <a:p>
            <a:pPr>
              <a:defRPr/>
            </a:pPr>
            <a:fld id="{2558C97D-B314-431D-808E-98A740535FF8}" type="slidenum">
              <a:rPr lang="pt-BR"/>
              <a:pPr>
                <a:defRPr/>
              </a:pPr>
              <a:t>‹nº›</a:t>
            </a:fld>
            <a:endParaRPr lang="pt-BR"/>
          </a:p>
        </p:txBody>
      </p:sp>
    </p:spTree>
  </p:cSld>
  <p:clrMapOvr>
    <a:masterClrMapping/>
  </p:clrMapOvr>
  <p:transition spd="slow">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pt-BR" smtClean="0"/>
              <a:t>Clique para editar o título mestre</a:t>
            </a:r>
            <a:endParaRPr lang="en-US" dirty="0"/>
          </a:p>
        </p:txBody>
      </p:sp>
      <p:sp>
        <p:nvSpPr>
          <p:cNvPr id="3" name="Picture Placeholder 2"/>
          <p:cNvSpPr>
            <a:spLocks noGrp="1" noChangeAspect="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pt-BR" noProof="0" smtClean="0"/>
              <a:t>Clique no ícone para adicionar uma imagem</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smtClean="0"/>
              <a:t>Clique para editar o texto mestre</a:t>
            </a:r>
          </a:p>
        </p:txBody>
      </p:sp>
      <p:sp>
        <p:nvSpPr>
          <p:cNvPr id="5" name="Date Placeholder 4"/>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C55FA7E2-F606-4771-8264-C50ACA9640AA}" type="datetimeFigureOut">
              <a:rPr lang="pt-BR"/>
              <a:pPr>
                <a:defRPr/>
              </a:pPr>
              <a:t>22/06/2016</a:t>
            </a:fld>
            <a:endParaRPr lang="pt-BR"/>
          </a:p>
        </p:txBody>
      </p:sp>
      <p:sp>
        <p:nvSpPr>
          <p:cNvPr id="6" name="Footer Placeholder 5"/>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7" name="Slide Number Placeholder 6"/>
          <p:cNvSpPr>
            <a:spLocks noGrp="1"/>
          </p:cNvSpPr>
          <p:nvPr>
            <p:ph type="sldNum" sz="quarter" idx="12"/>
          </p:nvPr>
        </p:nvSpPr>
        <p:spPr/>
        <p:txBody>
          <a:bodyPr/>
          <a:lstStyle>
            <a:lvl1pPr eaLnBrk="1" hangingPunct="1">
              <a:defRPr>
                <a:latin typeface="Calibri" pitchFamily="34" charset="0"/>
              </a:defRPr>
            </a:lvl1pPr>
          </a:lstStyle>
          <a:p>
            <a:pPr>
              <a:defRPr/>
            </a:pPr>
            <a:fld id="{31F88C1E-8279-481E-B54C-BCD3C9EE3D3D}" type="slidenum">
              <a:rPr lang="pt-BR"/>
              <a:pPr>
                <a:defRPr/>
              </a:pPr>
              <a:t>‹nº›</a:t>
            </a:fld>
            <a:endParaRPr lang="pt-B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mtClean="0"/>
              <a:t>Clique para editar o título mestre</a:t>
            </a:r>
            <a:endParaRPr lang="en-US" dirty="0"/>
          </a:p>
        </p:txBody>
      </p:sp>
      <p:sp>
        <p:nvSpPr>
          <p:cNvPr id="3" name="Vertical Text Placeholder 2"/>
          <p:cNvSpPr>
            <a:spLocks noGrp="1"/>
          </p:cNvSpPr>
          <p:nvPr>
            <p:ph type="body" orient="vert" idx="1"/>
          </p:nvPr>
        </p:nvSpPr>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4" name="Date Placeholder 3"/>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502A2F09-D203-41EA-8D06-A34504529071}" type="datetimeFigureOut">
              <a:rPr lang="pt-BR"/>
              <a:pPr>
                <a:defRPr/>
              </a:pPr>
              <a:t>22/06/2016</a:t>
            </a:fld>
            <a:endParaRPr lang="pt-BR"/>
          </a:p>
        </p:txBody>
      </p:sp>
      <p:sp>
        <p:nvSpPr>
          <p:cNvPr id="5" name="Footer Placeholder 4"/>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6" name="Slide Number Placeholder 5"/>
          <p:cNvSpPr>
            <a:spLocks noGrp="1"/>
          </p:cNvSpPr>
          <p:nvPr>
            <p:ph type="sldNum" sz="quarter" idx="12"/>
          </p:nvPr>
        </p:nvSpPr>
        <p:spPr/>
        <p:txBody>
          <a:bodyPr/>
          <a:lstStyle>
            <a:lvl1pPr eaLnBrk="1" hangingPunct="1">
              <a:defRPr>
                <a:latin typeface="Calibri" pitchFamily="34" charset="0"/>
              </a:defRPr>
            </a:lvl1pPr>
          </a:lstStyle>
          <a:p>
            <a:pPr>
              <a:defRPr/>
            </a:pPr>
            <a:fld id="{4892AD0B-A727-4485-BACB-B61F60199F0B}" type="slidenum">
              <a:rPr lang="pt-BR"/>
              <a:pPr>
                <a:defRPr/>
              </a:pPr>
              <a:t>‹nº›</a:t>
            </a:fld>
            <a:endParaRPr lang="pt-B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pt-BR" smtClean="0"/>
              <a:t>Clique para editar o título mestre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4" name="Date Placeholder 3"/>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70DEC875-FF44-4572-A1EB-CD52E1B71578}" type="datetimeFigureOut">
              <a:rPr lang="pt-BR"/>
              <a:pPr>
                <a:defRPr/>
              </a:pPr>
              <a:t>22/06/2016</a:t>
            </a:fld>
            <a:endParaRPr lang="pt-BR"/>
          </a:p>
        </p:txBody>
      </p:sp>
      <p:sp>
        <p:nvSpPr>
          <p:cNvPr id="5" name="Footer Placeholder 4"/>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6" name="Slide Number Placeholder 5"/>
          <p:cNvSpPr>
            <a:spLocks noGrp="1"/>
          </p:cNvSpPr>
          <p:nvPr>
            <p:ph type="sldNum" sz="quarter" idx="12"/>
          </p:nvPr>
        </p:nvSpPr>
        <p:spPr/>
        <p:txBody>
          <a:bodyPr/>
          <a:lstStyle>
            <a:lvl1pPr eaLnBrk="1" hangingPunct="1">
              <a:defRPr>
                <a:latin typeface="Calibri" pitchFamily="34" charset="0"/>
              </a:defRPr>
            </a:lvl1pPr>
          </a:lstStyle>
          <a:p>
            <a:pPr>
              <a:defRPr/>
            </a:pPr>
            <a:fld id="{B9EEC05F-03A8-40E0-AAC2-1272A215A284}" type="slidenum">
              <a:rPr lang="pt-BR"/>
              <a:pPr>
                <a:defRPr/>
              </a:pPr>
              <a:t>‹nº›</a:t>
            </a:fld>
            <a:endParaRPr lang="pt-B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pt-BR" smtClean="0"/>
              <a:t>Clique para editar o título mestre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smtClean="0"/>
              <a:t>Clique para editar o estilo do subtítulo mestre</a:t>
            </a:r>
            <a:endParaRPr lang="en-US" dirty="0"/>
          </a:p>
        </p:txBody>
      </p:sp>
      <p:sp>
        <p:nvSpPr>
          <p:cNvPr id="4" name="Date Placeholder 3"/>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001CDB32-156F-4D77-B4C3-1562FC8C3C0C}" type="datetimeFigureOut">
              <a:rPr lang="pt-BR"/>
              <a:pPr>
                <a:defRPr/>
              </a:pPr>
              <a:t>22/06/2016</a:t>
            </a:fld>
            <a:endParaRPr lang="pt-BR"/>
          </a:p>
        </p:txBody>
      </p:sp>
      <p:sp>
        <p:nvSpPr>
          <p:cNvPr id="5" name="Footer Placeholder 4"/>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6" name="Slide Number Placeholder 5"/>
          <p:cNvSpPr>
            <a:spLocks noGrp="1"/>
          </p:cNvSpPr>
          <p:nvPr>
            <p:ph type="sldNum" sz="quarter" idx="12"/>
          </p:nvPr>
        </p:nvSpPr>
        <p:spPr/>
        <p:txBody>
          <a:bodyPr/>
          <a:lstStyle>
            <a:lvl1pPr eaLnBrk="1" hangingPunct="1">
              <a:defRPr>
                <a:latin typeface="Calibri" pitchFamily="34" charset="0"/>
              </a:defRPr>
            </a:lvl1pPr>
          </a:lstStyle>
          <a:p>
            <a:pPr>
              <a:defRPr/>
            </a:pPr>
            <a:fld id="{DC0D0B4A-0328-4185-B864-983F0DC039BD}" type="slidenum">
              <a:rPr lang="pt-BR"/>
              <a:pPr>
                <a:defRPr/>
              </a:pPr>
              <a:t>‹nº›</a:t>
            </a:fld>
            <a:endParaRPr lang="pt-B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mtClean="0"/>
              <a:t>Clique para editar o título mestre</a:t>
            </a:r>
            <a:endParaRPr lang="en-US" dirty="0"/>
          </a:p>
        </p:txBody>
      </p:sp>
      <p:sp>
        <p:nvSpPr>
          <p:cNvPr id="3" name="Content Placeholder 2"/>
          <p:cNvSpPr>
            <a:spLocks noGrp="1"/>
          </p:cNvSpPr>
          <p:nvPr>
            <p:ph idx="1"/>
          </p:nvPr>
        </p:nvSpPr>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4" name="Date Placeholder 3"/>
          <p:cNvSpPr>
            <a:spLocks noGrp="1"/>
          </p:cNvSpPr>
          <p:nvPr>
            <p:ph type="dt" sz="half" idx="10"/>
          </p:nvPr>
        </p:nvSpPr>
        <p:spPr/>
        <p:txBody>
          <a:bodyPr/>
          <a:lstStyle>
            <a:lvl1pPr>
              <a:defRPr>
                <a:solidFill>
                  <a:prstClr val="black">
                    <a:tint val="75000"/>
                  </a:prstClr>
                </a:solidFill>
              </a:defRPr>
            </a:lvl1pPr>
          </a:lstStyle>
          <a:p>
            <a:pPr>
              <a:defRPr/>
            </a:pPr>
            <a:fld id="{C19D6A08-6F1F-4527-958B-833E8EA38B86}" type="datetimeFigureOut">
              <a:rPr lang="pt-BR"/>
              <a:pPr>
                <a:defRPr/>
              </a:pPr>
              <a:t>22/06/2016</a:t>
            </a:fld>
            <a:endParaRPr lang="pt-BR"/>
          </a:p>
        </p:txBody>
      </p:sp>
      <p:sp>
        <p:nvSpPr>
          <p:cNvPr id="5" name="Footer Placeholder 4"/>
          <p:cNvSpPr>
            <a:spLocks noGrp="1"/>
          </p:cNvSpPr>
          <p:nvPr>
            <p:ph type="ftr" sz="quarter" idx="11"/>
          </p:nvPr>
        </p:nvSpPr>
        <p:spPr/>
        <p:txBody>
          <a:bodyPr/>
          <a:lstStyle>
            <a:lvl1pPr>
              <a:defRPr>
                <a:solidFill>
                  <a:prstClr val="black">
                    <a:tint val="75000"/>
                  </a:prstClr>
                </a:solidFill>
              </a:defRPr>
            </a:lvl1pPr>
          </a:lstStyle>
          <a:p>
            <a:pPr>
              <a:defRPr/>
            </a:pPr>
            <a:endParaRPr lang="pt-BR"/>
          </a:p>
        </p:txBody>
      </p:sp>
      <p:sp>
        <p:nvSpPr>
          <p:cNvPr id="6" name="Slide Number Placeholder 5"/>
          <p:cNvSpPr>
            <a:spLocks noGrp="1"/>
          </p:cNvSpPr>
          <p:nvPr>
            <p:ph type="sldNum" sz="quarter" idx="12"/>
          </p:nvPr>
        </p:nvSpPr>
        <p:spPr/>
        <p:txBody>
          <a:bodyPr/>
          <a:lstStyle>
            <a:lvl1pPr>
              <a:defRPr/>
            </a:lvl1pPr>
          </a:lstStyle>
          <a:p>
            <a:pPr>
              <a:defRPr/>
            </a:pPr>
            <a:fld id="{49F579BD-F147-45F2-BCAD-AD7BDEB54B9F}" type="slidenum">
              <a:rPr lang="pt-BR"/>
              <a:pPr>
                <a:defRPr/>
              </a:pPr>
              <a:t>‹nº›</a:t>
            </a:fld>
            <a:endParaRPr lang="pt-BR"/>
          </a:p>
        </p:txBody>
      </p:sp>
    </p:spTree>
  </p:cSld>
  <p:clrMapOvr>
    <a:masterClrMapping/>
  </p:clrMapOvr>
  <p:transition spd="slow">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pt-BR" smtClean="0"/>
              <a:t>Clique para editar o título mestre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smtClean="0"/>
              <a:t>Clique para editar o texto mestre</a:t>
            </a:r>
          </a:p>
        </p:txBody>
      </p:sp>
      <p:sp>
        <p:nvSpPr>
          <p:cNvPr id="4" name="Date Placeholder 3"/>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5F27582C-53CB-47F6-98ED-DED23B865B9D}" type="datetimeFigureOut">
              <a:rPr lang="pt-BR"/>
              <a:pPr>
                <a:defRPr/>
              </a:pPr>
              <a:t>22/06/2016</a:t>
            </a:fld>
            <a:endParaRPr lang="pt-BR"/>
          </a:p>
        </p:txBody>
      </p:sp>
      <p:sp>
        <p:nvSpPr>
          <p:cNvPr id="5" name="Footer Placeholder 4"/>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6" name="Slide Number Placeholder 5"/>
          <p:cNvSpPr>
            <a:spLocks noGrp="1"/>
          </p:cNvSpPr>
          <p:nvPr>
            <p:ph type="sldNum" sz="quarter" idx="12"/>
          </p:nvPr>
        </p:nvSpPr>
        <p:spPr/>
        <p:txBody>
          <a:bodyPr/>
          <a:lstStyle>
            <a:lvl1pPr eaLnBrk="1" hangingPunct="1">
              <a:defRPr>
                <a:latin typeface="Calibri" pitchFamily="34" charset="0"/>
              </a:defRPr>
            </a:lvl1pPr>
          </a:lstStyle>
          <a:p>
            <a:pPr>
              <a:defRPr/>
            </a:pPr>
            <a:fld id="{A88CEDEA-D052-4A8E-B784-9239F7671A19}" type="slidenum">
              <a:rPr lang="pt-BR"/>
              <a:pPr>
                <a:defRPr/>
              </a:pPr>
              <a:t>‹nº›</a:t>
            </a:fld>
            <a:endParaRPr lang="pt-B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mtClean="0"/>
              <a:t>Clique para editar o título mestre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5" name="Date Placeholder 4"/>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A83C93B5-FC79-49EE-843B-F41B39CC77BB}" type="datetimeFigureOut">
              <a:rPr lang="pt-BR"/>
              <a:pPr>
                <a:defRPr/>
              </a:pPr>
              <a:t>22/06/2016</a:t>
            </a:fld>
            <a:endParaRPr lang="pt-BR"/>
          </a:p>
        </p:txBody>
      </p:sp>
      <p:sp>
        <p:nvSpPr>
          <p:cNvPr id="6" name="Footer Placeholder 5"/>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7" name="Slide Number Placeholder 6"/>
          <p:cNvSpPr>
            <a:spLocks noGrp="1"/>
          </p:cNvSpPr>
          <p:nvPr>
            <p:ph type="sldNum" sz="quarter" idx="12"/>
          </p:nvPr>
        </p:nvSpPr>
        <p:spPr/>
        <p:txBody>
          <a:bodyPr/>
          <a:lstStyle>
            <a:lvl1pPr eaLnBrk="1" hangingPunct="1">
              <a:defRPr>
                <a:latin typeface="Calibri" pitchFamily="34" charset="0"/>
              </a:defRPr>
            </a:lvl1pPr>
          </a:lstStyle>
          <a:p>
            <a:pPr>
              <a:defRPr/>
            </a:pPr>
            <a:fld id="{F3959A92-C7F8-4796-A924-684638A0FF06}" type="slidenum">
              <a:rPr lang="pt-BR"/>
              <a:pPr>
                <a:defRPr/>
              </a:pPr>
              <a:t>‹nº›</a:t>
            </a:fld>
            <a:endParaRPr lang="pt-B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pt-BR" smtClean="0"/>
              <a:t>Clique para editar o título mestre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4" name="Content Placeholder 3"/>
          <p:cNvSpPr>
            <a:spLocks noGrp="1"/>
          </p:cNvSpPr>
          <p:nvPr>
            <p:ph sz="half" idx="2"/>
          </p:nvPr>
        </p:nvSpPr>
        <p:spPr>
          <a:xfrm>
            <a:off x="839788" y="2505075"/>
            <a:ext cx="5157787" cy="3684588"/>
          </a:xfrm>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6" name="Content Placeholder 5"/>
          <p:cNvSpPr>
            <a:spLocks noGrp="1"/>
          </p:cNvSpPr>
          <p:nvPr>
            <p:ph sz="quarter" idx="4"/>
          </p:nvPr>
        </p:nvSpPr>
        <p:spPr>
          <a:xfrm>
            <a:off x="6172200" y="2505075"/>
            <a:ext cx="5183188" cy="3684588"/>
          </a:xfrm>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7" name="Date Placeholder 6"/>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26428F84-6EF6-43C9-9862-110403C8C08D}" type="datetimeFigureOut">
              <a:rPr lang="pt-BR"/>
              <a:pPr>
                <a:defRPr/>
              </a:pPr>
              <a:t>22/06/2016</a:t>
            </a:fld>
            <a:endParaRPr lang="pt-BR"/>
          </a:p>
        </p:txBody>
      </p:sp>
      <p:sp>
        <p:nvSpPr>
          <p:cNvPr id="8" name="Footer Placeholder 7"/>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9" name="Slide Number Placeholder 8"/>
          <p:cNvSpPr>
            <a:spLocks noGrp="1"/>
          </p:cNvSpPr>
          <p:nvPr>
            <p:ph type="sldNum" sz="quarter" idx="12"/>
          </p:nvPr>
        </p:nvSpPr>
        <p:spPr/>
        <p:txBody>
          <a:bodyPr/>
          <a:lstStyle>
            <a:lvl1pPr eaLnBrk="1" hangingPunct="1">
              <a:defRPr>
                <a:latin typeface="Calibri" pitchFamily="34" charset="0"/>
              </a:defRPr>
            </a:lvl1pPr>
          </a:lstStyle>
          <a:p>
            <a:pPr>
              <a:defRPr/>
            </a:pPr>
            <a:fld id="{3BF6B9DD-1EEB-4E2F-8A72-13D0C007577A}" type="slidenum">
              <a:rPr lang="pt-BR"/>
              <a:pPr>
                <a:defRPr/>
              </a:pPr>
              <a:t>‹nº›</a:t>
            </a:fld>
            <a:endParaRPr lang="pt-B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mtClean="0"/>
              <a:t>Clique para editar o título mestre</a:t>
            </a:r>
            <a:endParaRPr lang="en-US" dirty="0"/>
          </a:p>
        </p:txBody>
      </p:sp>
      <p:sp>
        <p:nvSpPr>
          <p:cNvPr id="3" name="Date Placeholder 2"/>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1478F0E2-C5DE-43C3-AE53-C1F2950AFEEE}" type="datetimeFigureOut">
              <a:rPr lang="pt-BR"/>
              <a:pPr>
                <a:defRPr/>
              </a:pPr>
              <a:t>22/06/2016</a:t>
            </a:fld>
            <a:endParaRPr lang="pt-BR"/>
          </a:p>
        </p:txBody>
      </p:sp>
      <p:sp>
        <p:nvSpPr>
          <p:cNvPr id="4" name="Footer Placeholder 3"/>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5" name="Slide Number Placeholder 4"/>
          <p:cNvSpPr>
            <a:spLocks noGrp="1"/>
          </p:cNvSpPr>
          <p:nvPr>
            <p:ph type="sldNum" sz="quarter" idx="12"/>
          </p:nvPr>
        </p:nvSpPr>
        <p:spPr/>
        <p:txBody>
          <a:bodyPr/>
          <a:lstStyle>
            <a:lvl1pPr eaLnBrk="1" hangingPunct="1">
              <a:defRPr>
                <a:latin typeface="Calibri" pitchFamily="34" charset="0"/>
              </a:defRPr>
            </a:lvl1pPr>
          </a:lstStyle>
          <a:p>
            <a:pPr>
              <a:defRPr/>
            </a:pPr>
            <a:fld id="{E39D91F5-A8ED-4D9F-9F7F-E48249458C6C}" type="slidenum">
              <a:rPr lang="pt-BR"/>
              <a:pPr>
                <a:defRPr/>
              </a:pPr>
              <a:t>‹nº›</a:t>
            </a:fld>
            <a:endParaRPr lang="pt-B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54D0D558-9E76-47D3-A7D6-87B379F63223}" type="datetimeFigureOut">
              <a:rPr lang="pt-BR"/>
              <a:pPr>
                <a:defRPr/>
              </a:pPr>
              <a:t>22/06/2016</a:t>
            </a:fld>
            <a:endParaRPr lang="pt-BR"/>
          </a:p>
        </p:txBody>
      </p:sp>
      <p:sp>
        <p:nvSpPr>
          <p:cNvPr id="3" name="Footer Placeholder 2"/>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4" name="Slide Number Placeholder 3"/>
          <p:cNvSpPr>
            <a:spLocks noGrp="1"/>
          </p:cNvSpPr>
          <p:nvPr>
            <p:ph type="sldNum" sz="quarter" idx="12"/>
          </p:nvPr>
        </p:nvSpPr>
        <p:spPr/>
        <p:txBody>
          <a:bodyPr/>
          <a:lstStyle>
            <a:lvl1pPr eaLnBrk="1" hangingPunct="1">
              <a:defRPr>
                <a:latin typeface="Calibri" pitchFamily="34" charset="0"/>
              </a:defRPr>
            </a:lvl1pPr>
          </a:lstStyle>
          <a:p>
            <a:pPr>
              <a:defRPr/>
            </a:pPr>
            <a:fld id="{3058C70E-302A-435A-836F-1ADC1591B1E5}" type="slidenum">
              <a:rPr lang="pt-BR"/>
              <a:pPr>
                <a:defRPr/>
              </a:pPr>
              <a:t>‹nº›</a:t>
            </a:fld>
            <a:endParaRPr lang="pt-B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pt-BR" smtClean="0"/>
              <a:t>Clique para editar o título mestre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smtClean="0"/>
              <a:t>Clique para editar o texto mestre</a:t>
            </a:r>
          </a:p>
        </p:txBody>
      </p:sp>
      <p:sp>
        <p:nvSpPr>
          <p:cNvPr id="4" name="Date Placeholder 3"/>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73CD688D-7CB1-4D1D-BA7C-1CD99A314279}" type="datetimeFigureOut">
              <a:rPr lang="pt-BR"/>
              <a:pPr>
                <a:defRPr/>
              </a:pPr>
              <a:t>22/06/2016</a:t>
            </a:fld>
            <a:endParaRPr lang="pt-BR"/>
          </a:p>
        </p:txBody>
      </p:sp>
      <p:sp>
        <p:nvSpPr>
          <p:cNvPr id="5" name="Footer Placeholder 4"/>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6" name="Slide Number Placeholder 5"/>
          <p:cNvSpPr>
            <a:spLocks noGrp="1"/>
          </p:cNvSpPr>
          <p:nvPr>
            <p:ph type="sldNum" sz="quarter" idx="12"/>
          </p:nvPr>
        </p:nvSpPr>
        <p:spPr/>
        <p:txBody>
          <a:bodyPr/>
          <a:lstStyle>
            <a:lvl1pPr eaLnBrk="1" hangingPunct="1">
              <a:defRPr>
                <a:latin typeface="Calibri" pitchFamily="34" charset="0"/>
              </a:defRPr>
            </a:lvl1pPr>
          </a:lstStyle>
          <a:p>
            <a:pPr>
              <a:defRPr/>
            </a:pPr>
            <a:fld id="{A4022009-7DD4-471E-9EFD-4CF545A55571}" type="slidenum">
              <a:rPr lang="pt-BR"/>
              <a:pPr>
                <a:defRPr/>
              </a:pPr>
              <a:t>‹nº›</a:t>
            </a:fld>
            <a:endParaRPr lang="pt-B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pt-BR" smtClean="0"/>
              <a:t>Clique para editar o título mestre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smtClean="0"/>
              <a:t>Clique para editar o texto mestre</a:t>
            </a:r>
          </a:p>
        </p:txBody>
      </p:sp>
      <p:sp>
        <p:nvSpPr>
          <p:cNvPr id="5" name="Date Placeholder 4"/>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75BD624D-7B4F-44BD-A151-A0ADDF85BA6C}" type="datetimeFigureOut">
              <a:rPr lang="pt-BR"/>
              <a:pPr>
                <a:defRPr/>
              </a:pPr>
              <a:t>22/06/2016</a:t>
            </a:fld>
            <a:endParaRPr lang="pt-BR"/>
          </a:p>
        </p:txBody>
      </p:sp>
      <p:sp>
        <p:nvSpPr>
          <p:cNvPr id="6" name="Footer Placeholder 5"/>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7" name="Slide Number Placeholder 6"/>
          <p:cNvSpPr>
            <a:spLocks noGrp="1"/>
          </p:cNvSpPr>
          <p:nvPr>
            <p:ph type="sldNum" sz="quarter" idx="12"/>
          </p:nvPr>
        </p:nvSpPr>
        <p:spPr/>
        <p:txBody>
          <a:bodyPr/>
          <a:lstStyle>
            <a:lvl1pPr eaLnBrk="1" hangingPunct="1">
              <a:defRPr>
                <a:latin typeface="Calibri" pitchFamily="34" charset="0"/>
              </a:defRPr>
            </a:lvl1pPr>
          </a:lstStyle>
          <a:p>
            <a:pPr>
              <a:defRPr/>
            </a:pPr>
            <a:fld id="{55F2D04C-0DA2-42D5-8CC7-90D3B79F9C52}" type="slidenum">
              <a:rPr lang="pt-BR"/>
              <a:pPr>
                <a:defRPr/>
              </a:pPr>
              <a:t>‹nº›</a:t>
            </a:fld>
            <a:endParaRPr lang="pt-B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pt-BR" smtClean="0"/>
              <a:t>Clique para editar o título mestre</a:t>
            </a:r>
            <a:endParaRPr lang="en-US" dirty="0"/>
          </a:p>
        </p:txBody>
      </p:sp>
      <p:sp>
        <p:nvSpPr>
          <p:cNvPr id="3" name="Picture Placeholder 2"/>
          <p:cNvSpPr>
            <a:spLocks noGrp="1" noChangeAspect="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pt-BR" noProof="0" smtClean="0"/>
              <a:t>Clique no ícone para adicionar uma imagem</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smtClean="0"/>
              <a:t>Clique para editar o texto mestre</a:t>
            </a:r>
          </a:p>
        </p:txBody>
      </p:sp>
      <p:sp>
        <p:nvSpPr>
          <p:cNvPr id="5" name="Date Placeholder 4"/>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FE1BD96F-D7F0-4B0A-BE26-5ABB254F14A9}" type="datetimeFigureOut">
              <a:rPr lang="pt-BR"/>
              <a:pPr>
                <a:defRPr/>
              </a:pPr>
              <a:t>22/06/2016</a:t>
            </a:fld>
            <a:endParaRPr lang="pt-BR"/>
          </a:p>
        </p:txBody>
      </p:sp>
      <p:sp>
        <p:nvSpPr>
          <p:cNvPr id="6" name="Footer Placeholder 5"/>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7" name="Slide Number Placeholder 6"/>
          <p:cNvSpPr>
            <a:spLocks noGrp="1"/>
          </p:cNvSpPr>
          <p:nvPr>
            <p:ph type="sldNum" sz="quarter" idx="12"/>
          </p:nvPr>
        </p:nvSpPr>
        <p:spPr/>
        <p:txBody>
          <a:bodyPr/>
          <a:lstStyle>
            <a:lvl1pPr eaLnBrk="1" hangingPunct="1">
              <a:defRPr>
                <a:latin typeface="Calibri" pitchFamily="34" charset="0"/>
              </a:defRPr>
            </a:lvl1pPr>
          </a:lstStyle>
          <a:p>
            <a:pPr>
              <a:defRPr/>
            </a:pPr>
            <a:fld id="{235E71C6-F599-4FA5-A001-9B937F24C511}" type="slidenum">
              <a:rPr lang="pt-BR"/>
              <a:pPr>
                <a:defRPr/>
              </a:pPr>
              <a:t>‹nº›</a:t>
            </a:fld>
            <a:endParaRPr lang="pt-B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mtClean="0"/>
              <a:t>Clique para editar o título mestre</a:t>
            </a:r>
            <a:endParaRPr lang="en-US" dirty="0"/>
          </a:p>
        </p:txBody>
      </p:sp>
      <p:sp>
        <p:nvSpPr>
          <p:cNvPr id="3" name="Vertical Text Placeholder 2"/>
          <p:cNvSpPr>
            <a:spLocks noGrp="1"/>
          </p:cNvSpPr>
          <p:nvPr>
            <p:ph type="body" orient="vert" idx="1"/>
          </p:nvPr>
        </p:nvSpPr>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4" name="Date Placeholder 3"/>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17E967C2-7B31-4BAA-820A-989F6E8823AB}" type="datetimeFigureOut">
              <a:rPr lang="pt-BR"/>
              <a:pPr>
                <a:defRPr/>
              </a:pPr>
              <a:t>22/06/2016</a:t>
            </a:fld>
            <a:endParaRPr lang="pt-BR"/>
          </a:p>
        </p:txBody>
      </p:sp>
      <p:sp>
        <p:nvSpPr>
          <p:cNvPr id="5" name="Footer Placeholder 4"/>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6" name="Slide Number Placeholder 5"/>
          <p:cNvSpPr>
            <a:spLocks noGrp="1"/>
          </p:cNvSpPr>
          <p:nvPr>
            <p:ph type="sldNum" sz="quarter" idx="12"/>
          </p:nvPr>
        </p:nvSpPr>
        <p:spPr/>
        <p:txBody>
          <a:bodyPr/>
          <a:lstStyle>
            <a:lvl1pPr eaLnBrk="1" hangingPunct="1">
              <a:defRPr>
                <a:latin typeface="Calibri" pitchFamily="34" charset="0"/>
              </a:defRPr>
            </a:lvl1pPr>
          </a:lstStyle>
          <a:p>
            <a:pPr>
              <a:defRPr/>
            </a:pPr>
            <a:fld id="{6C4F9AC0-C45E-4567-A9CB-10CE9F9021C2}" type="slidenum">
              <a:rPr lang="pt-BR"/>
              <a:pPr>
                <a:defRPr/>
              </a:pPr>
              <a:t>‹nº›</a:t>
            </a:fld>
            <a:endParaRPr lang="pt-B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pt-BR" smtClean="0"/>
              <a:t>Clique para editar o título mestre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4" name="Date Placeholder 3"/>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39235691-52B2-41C0-A00B-4B06EE14D2C6}" type="datetimeFigureOut">
              <a:rPr lang="pt-BR"/>
              <a:pPr>
                <a:defRPr/>
              </a:pPr>
              <a:t>22/06/2016</a:t>
            </a:fld>
            <a:endParaRPr lang="pt-BR"/>
          </a:p>
        </p:txBody>
      </p:sp>
      <p:sp>
        <p:nvSpPr>
          <p:cNvPr id="5" name="Footer Placeholder 4"/>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6" name="Slide Number Placeholder 5"/>
          <p:cNvSpPr>
            <a:spLocks noGrp="1"/>
          </p:cNvSpPr>
          <p:nvPr>
            <p:ph type="sldNum" sz="quarter" idx="12"/>
          </p:nvPr>
        </p:nvSpPr>
        <p:spPr/>
        <p:txBody>
          <a:bodyPr/>
          <a:lstStyle>
            <a:lvl1pPr eaLnBrk="1" hangingPunct="1">
              <a:defRPr>
                <a:latin typeface="Calibri" pitchFamily="34" charset="0"/>
              </a:defRPr>
            </a:lvl1pPr>
          </a:lstStyle>
          <a:p>
            <a:pPr>
              <a:defRPr/>
            </a:pPr>
            <a:fld id="{B83DF703-DE16-45FC-BA59-3A791457ACDE}" type="slidenum">
              <a:rPr lang="pt-BR"/>
              <a:pPr>
                <a:defRPr/>
              </a:pPr>
              <a:t>‹nº›</a:t>
            </a:fld>
            <a:endParaRPr lang="pt-B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pt-BR" smtClean="0"/>
              <a:t>Clique para editar o título mestre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smtClean="0"/>
              <a:t>Clique para editar o estilo do subtítulo mestre</a:t>
            </a:r>
            <a:endParaRPr lang="en-US" dirty="0"/>
          </a:p>
        </p:txBody>
      </p:sp>
      <p:sp>
        <p:nvSpPr>
          <p:cNvPr id="4" name="Date Placeholder 3"/>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111B490B-BF83-4093-99A0-94E0C0972D66}" type="datetimeFigureOut">
              <a:rPr lang="pt-BR"/>
              <a:pPr>
                <a:defRPr/>
              </a:pPr>
              <a:t>22/06/2016</a:t>
            </a:fld>
            <a:endParaRPr lang="pt-BR"/>
          </a:p>
        </p:txBody>
      </p:sp>
      <p:sp>
        <p:nvSpPr>
          <p:cNvPr id="5" name="Footer Placeholder 4"/>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6" name="Slide Number Placeholder 5"/>
          <p:cNvSpPr>
            <a:spLocks noGrp="1"/>
          </p:cNvSpPr>
          <p:nvPr>
            <p:ph type="sldNum" sz="quarter" idx="12"/>
          </p:nvPr>
        </p:nvSpPr>
        <p:spPr/>
        <p:txBody>
          <a:bodyPr/>
          <a:lstStyle>
            <a:lvl1pPr eaLnBrk="1" hangingPunct="1">
              <a:defRPr>
                <a:latin typeface="Calibri" pitchFamily="34" charset="0"/>
              </a:defRPr>
            </a:lvl1pPr>
          </a:lstStyle>
          <a:p>
            <a:pPr>
              <a:defRPr/>
            </a:pPr>
            <a:fld id="{D45F6069-B82F-4B16-82C0-36B3B59327A1}" type="slidenum">
              <a:rPr lang="pt-BR"/>
              <a:pPr>
                <a:defRPr/>
              </a:pPr>
              <a:t>‹nº›</a:t>
            </a:fld>
            <a:endParaRPr lang="pt-B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mtClean="0"/>
              <a:t>Clique para editar o título mestre</a:t>
            </a:r>
            <a:endParaRPr lang="en-US" dirty="0"/>
          </a:p>
        </p:txBody>
      </p:sp>
      <p:sp>
        <p:nvSpPr>
          <p:cNvPr id="3" name="Content Placeholder 2"/>
          <p:cNvSpPr>
            <a:spLocks noGrp="1"/>
          </p:cNvSpPr>
          <p:nvPr>
            <p:ph idx="1"/>
          </p:nvPr>
        </p:nvSpPr>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4" name="Date Placeholder 3"/>
          <p:cNvSpPr>
            <a:spLocks noGrp="1"/>
          </p:cNvSpPr>
          <p:nvPr>
            <p:ph type="dt" sz="half" idx="10"/>
          </p:nvPr>
        </p:nvSpPr>
        <p:spPr/>
        <p:txBody>
          <a:bodyPr/>
          <a:lstStyle>
            <a:lvl1pPr>
              <a:defRPr>
                <a:solidFill>
                  <a:prstClr val="black">
                    <a:tint val="75000"/>
                  </a:prstClr>
                </a:solidFill>
              </a:defRPr>
            </a:lvl1pPr>
          </a:lstStyle>
          <a:p>
            <a:pPr>
              <a:defRPr/>
            </a:pPr>
            <a:fld id="{26BF4291-FBDF-44A0-ACBC-DAD377636528}" type="datetimeFigureOut">
              <a:rPr lang="pt-BR"/>
              <a:pPr>
                <a:defRPr/>
              </a:pPr>
              <a:t>22/06/2016</a:t>
            </a:fld>
            <a:endParaRPr lang="pt-BR"/>
          </a:p>
        </p:txBody>
      </p:sp>
      <p:sp>
        <p:nvSpPr>
          <p:cNvPr id="5" name="Footer Placeholder 4"/>
          <p:cNvSpPr>
            <a:spLocks noGrp="1"/>
          </p:cNvSpPr>
          <p:nvPr>
            <p:ph type="ftr" sz="quarter" idx="11"/>
          </p:nvPr>
        </p:nvSpPr>
        <p:spPr/>
        <p:txBody>
          <a:bodyPr/>
          <a:lstStyle>
            <a:lvl1pPr>
              <a:defRPr>
                <a:solidFill>
                  <a:prstClr val="black">
                    <a:tint val="75000"/>
                  </a:prstClr>
                </a:solidFill>
              </a:defRPr>
            </a:lvl1pPr>
          </a:lstStyle>
          <a:p>
            <a:pPr>
              <a:defRPr/>
            </a:pPr>
            <a:endParaRPr lang="pt-BR"/>
          </a:p>
        </p:txBody>
      </p:sp>
      <p:sp>
        <p:nvSpPr>
          <p:cNvPr id="6" name="Slide Number Placeholder 5"/>
          <p:cNvSpPr>
            <a:spLocks noGrp="1"/>
          </p:cNvSpPr>
          <p:nvPr>
            <p:ph type="sldNum" sz="quarter" idx="12"/>
          </p:nvPr>
        </p:nvSpPr>
        <p:spPr/>
        <p:txBody>
          <a:bodyPr/>
          <a:lstStyle>
            <a:lvl1pPr>
              <a:defRPr/>
            </a:lvl1pPr>
          </a:lstStyle>
          <a:p>
            <a:pPr>
              <a:defRPr/>
            </a:pPr>
            <a:fld id="{A74AAFFD-D62B-4B0C-9A0B-6F6CFF275977}" type="slidenum">
              <a:rPr lang="pt-BR"/>
              <a:pPr>
                <a:defRPr/>
              </a:pPr>
              <a:t>‹nº›</a:t>
            </a:fld>
            <a:endParaRPr lang="pt-BR"/>
          </a:p>
        </p:txBody>
      </p:sp>
    </p:spTree>
  </p:cSld>
  <p:clrMapOvr>
    <a:masterClrMapping/>
  </p:clrMapOvr>
  <p:transition spd="slow">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pt-BR" smtClean="0"/>
              <a:t>Clique para editar o título mestre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smtClean="0"/>
              <a:t>Clique para editar o texto mestre</a:t>
            </a:r>
          </a:p>
        </p:txBody>
      </p:sp>
      <p:sp>
        <p:nvSpPr>
          <p:cNvPr id="4" name="Date Placeholder 3"/>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FD7F7B4D-2A86-4757-A4F2-8DF3E331C45A}" type="datetimeFigureOut">
              <a:rPr lang="pt-BR"/>
              <a:pPr>
                <a:defRPr/>
              </a:pPr>
              <a:t>22/06/2016</a:t>
            </a:fld>
            <a:endParaRPr lang="pt-BR"/>
          </a:p>
        </p:txBody>
      </p:sp>
      <p:sp>
        <p:nvSpPr>
          <p:cNvPr id="5" name="Footer Placeholder 4"/>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6" name="Slide Number Placeholder 5"/>
          <p:cNvSpPr>
            <a:spLocks noGrp="1"/>
          </p:cNvSpPr>
          <p:nvPr>
            <p:ph type="sldNum" sz="quarter" idx="12"/>
          </p:nvPr>
        </p:nvSpPr>
        <p:spPr/>
        <p:txBody>
          <a:bodyPr/>
          <a:lstStyle>
            <a:lvl1pPr eaLnBrk="1" hangingPunct="1">
              <a:defRPr>
                <a:latin typeface="Calibri" pitchFamily="34" charset="0"/>
              </a:defRPr>
            </a:lvl1pPr>
          </a:lstStyle>
          <a:p>
            <a:pPr>
              <a:defRPr/>
            </a:pPr>
            <a:fld id="{84AA7025-105E-483E-99E5-D9ABAC7EFD15}" type="slidenum">
              <a:rPr lang="pt-BR"/>
              <a:pPr>
                <a:defRPr/>
              </a:pPr>
              <a:t>‹nº›</a:t>
            </a:fld>
            <a:endParaRPr lang="pt-B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mtClean="0"/>
              <a:t>Clique para editar o título mestre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5" name="Date Placeholder 4"/>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59080AE6-E981-41A9-A84D-6ED693C000EE}" type="datetimeFigureOut">
              <a:rPr lang="pt-BR"/>
              <a:pPr>
                <a:defRPr/>
              </a:pPr>
              <a:t>22/06/2016</a:t>
            </a:fld>
            <a:endParaRPr lang="pt-BR"/>
          </a:p>
        </p:txBody>
      </p:sp>
      <p:sp>
        <p:nvSpPr>
          <p:cNvPr id="6" name="Footer Placeholder 5"/>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7" name="Slide Number Placeholder 6"/>
          <p:cNvSpPr>
            <a:spLocks noGrp="1"/>
          </p:cNvSpPr>
          <p:nvPr>
            <p:ph type="sldNum" sz="quarter" idx="12"/>
          </p:nvPr>
        </p:nvSpPr>
        <p:spPr/>
        <p:txBody>
          <a:bodyPr/>
          <a:lstStyle>
            <a:lvl1pPr eaLnBrk="1" hangingPunct="1">
              <a:defRPr>
                <a:latin typeface="Calibri" pitchFamily="34" charset="0"/>
              </a:defRPr>
            </a:lvl1pPr>
          </a:lstStyle>
          <a:p>
            <a:pPr>
              <a:defRPr/>
            </a:pPr>
            <a:fld id="{C2243913-304C-4F8A-B27E-753474111257}" type="slidenum">
              <a:rPr lang="pt-BR"/>
              <a:pPr>
                <a:defRPr/>
              </a:pPr>
              <a:t>‹nº›</a:t>
            </a:fld>
            <a:endParaRPr lang="pt-B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pt-BR" smtClean="0"/>
              <a:t>Clique para editar o título mestre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4" name="Content Placeholder 3"/>
          <p:cNvSpPr>
            <a:spLocks noGrp="1"/>
          </p:cNvSpPr>
          <p:nvPr>
            <p:ph sz="half" idx="2"/>
          </p:nvPr>
        </p:nvSpPr>
        <p:spPr>
          <a:xfrm>
            <a:off x="839788" y="2505075"/>
            <a:ext cx="5157787" cy="3684588"/>
          </a:xfrm>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6" name="Content Placeholder 5"/>
          <p:cNvSpPr>
            <a:spLocks noGrp="1"/>
          </p:cNvSpPr>
          <p:nvPr>
            <p:ph sz="quarter" idx="4"/>
          </p:nvPr>
        </p:nvSpPr>
        <p:spPr>
          <a:xfrm>
            <a:off x="6172200" y="2505075"/>
            <a:ext cx="5183188" cy="3684588"/>
          </a:xfrm>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7" name="Date Placeholder 6"/>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F02F071E-2CDE-43D6-8B58-5CE6E4B2FA12}" type="datetimeFigureOut">
              <a:rPr lang="pt-BR"/>
              <a:pPr>
                <a:defRPr/>
              </a:pPr>
              <a:t>22/06/2016</a:t>
            </a:fld>
            <a:endParaRPr lang="pt-BR"/>
          </a:p>
        </p:txBody>
      </p:sp>
      <p:sp>
        <p:nvSpPr>
          <p:cNvPr id="8" name="Footer Placeholder 7"/>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9" name="Slide Number Placeholder 8"/>
          <p:cNvSpPr>
            <a:spLocks noGrp="1"/>
          </p:cNvSpPr>
          <p:nvPr>
            <p:ph type="sldNum" sz="quarter" idx="12"/>
          </p:nvPr>
        </p:nvSpPr>
        <p:spPr/>
        <p:txBody>
          <a:bodyPr/>
          <a:lstStyle>
            <a:lvl1pPr eaLnBrk="1" hangingPunct="1">
              <a:defRPr>
                <a:latin typeface="Calibri" pitchFamily="34" charset="0"/>
              </a:defRPr>
            </a:lvl1pPr>
          </a:lstStyle>
          <a:p>
            <a:pPr>
              <a:defRPr/>
            </a:pPr>
            <a:fld id="{CDC262FF-20A1-45D6-9DC0-748F3F9C1E2F}" type="slidenum">
              <a:rPr lang="pt-BR"/>
              <a:pPr>
                <a:defRPr/>
              </a:pPr>
              <a:t>‹nº›</a:t>
            </a:fld>
            <a:endParaRPr lang="pt-B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mtClean="0"/>
              <a:t>Clique para editar o título mestre</a:t>
            </a:r>
            <a:endParaRPr lang="en-US" dirty="0"/>
          </a:p>
        </p:txBody>
      </p:sp>
      <p:sp>
        <p:nvSpPr>
          <p:cNvPr id="3" name="Date Placeholder 2"/>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0CD20798-4AD4-4EAB-8D77-0B55BDFAF262}" type="datetimeFigureOut">
              <a:rPr lang="pt-BR"/>
              <a:pPr>
                <a:defRPr/>
              </a:pPr>
              <a:t>22/06/2016</a:t>
            </a:fld>
            <a:endParaRPr lang="pt-BR"/>
          </a:p>
        </p:txBody>
      </p:sp>
      <p:sp>
        <p:nvSpPr>
          <p:cNvPr id="4" name="Footer Placeholder 3"/>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5" name="Slide Number Placeholder 4"/>
          <p:cNvSpPr>
            <a:spLocks noGrp="1"/>
          </p:cNvSpPr>
          <p:nvPr>
            <p:ph type="sldNum" sz="quarter" idx="12"/>
          </p:nvPr>
        </p:nvSpPr>
        <p:spPr/>
        <p:txBody>
          <a:bodyPr/>
          <a:lstStyle>
            <a:lvl1pPr eaLnBrk="1" hangingPunct="1">
              <a:defRPr>
                <a:latin typeface="Calibri" pitchFamily="34" charset="0"/>
              </a:defRPr>
            </a:lvl1pPr>
          </a:lstStyle>
          <a:p>
            <a:pPr>
              <a:defRPr/>
            </a:pPr>
            <a:fld id="{AD4493E7-CCD5-4A46-B756-4E84EC6C2470}" type="slidenum">
              <a:rPr lang="pt-BR"/>
              <a:pPr>
                <a:defRPr/>
              </a:pPr>
              <a:t>‹nº›</a:t>
            </a:fld>
            <a:endParaRPr lang="pt-B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mtClean="0"/>
              <a:t>Clique para editar o título mestre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5" name="Date Placeholder 4"/>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E9FBD6CA-DFF5-478E-B4C4-786CD59488DC}" type="datetimeFigureOut">
              <a:rPr lang="pt-BR"/>
              <a:pPr>
                <a:defRPr/>
              </a:pPr>
              <a:t>22/06/2016</a:t>
            </a:fld>
            <a:endParaRPr lang="pt-BR"/>
          </a:p>
        </p:txBody>
      </p:sp>
      <p:sp>
        <p:nvSpPr>
          <p:cNvPr id="6" name="Footer Placeholder 5"/>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7" name="Slide Number Placeholder 6"/>
          <p:cNvSpPr>
            <a:spLocks noGrp="1"/>
          </p:cNvSpPr>
          <p:nvPr>
            <p:ph type="sldNum" sz="quarter" idx="12"/>
          </p:nvPr>
        </p:nvSpPr>
        <p:spPr/>
        <p:txBody>
          <a:bodyPr/>
          <a:lstStyle>
            <a:lvl1pPr eaLnBrk="1" hangingPunct="1">
              <a:defRPr>
                <a:latin typeface="Calibri" pitchFamily="34" charset="0"/>
              </a:defRPr>
            </a:lvl1pPr>
          </a:lstStyle>
          <a:p>
            <a:pPr>
              <a:defRPr/>
            </a:pPr>
            <a:fld id="{593A9F78-4D68-48DB-89E7-EAC765657CD5}" type="slidenum">
              <a:rPr lang="pt-BR"/>
              <a:pPr>
                <a:defRPr/>
              </a:pPr>
              <a:t>‹nº›</a:t>
            </a:fld>
            <a:endParaRPr lang="pt-B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6EAF00B5-F96F-47FC-8A9A-1CE515D0AD81}" type="datetimeFigureOut">
              <a:rPr lang="pt-BR"/>
              <a:pPr>
                <a:defRPr/>
              </a:pPr>
              <a:t>22/06/2016</a:t>
            </a:fld>
            <a:endParaRPr lang="pt-BR"/>
          </a:p>
        </p:txBody>
      </p:sp>
      <p:sp>
        <p:nvSpPr>
          <p:cNvPr id="3" name="Footer Placeholder 2"/>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4" name="Slide Number Placeholder 3"/>
          <p:cNvSpPr>
            <a:spLocks noGrp="1"/>
          </p:cNvSpPr>
          <p:nvPr>
            <p:ph type="sldNum" sz="quarter" idx="12"/>
          </p:nvPr>
        </p:nvSpPr>
        <p:spPr/>
        <p:txBody>
          <a:bodyPr/>
          <a:lstStyle>
            <a:lvl1pPr eaLnBrk="1" hangingPunct="1">
              <a:defRPr>
                <a:latin typeface="Calibri" pitchFamily="34" charset="0"/>
              </a:defRPr>
            </a:lvl1pPr>
          </a:lstStyle>
          <a:p>
            <a:pPr>
              <a:defRPr/>
            </a:pPr>
            <a:fld id="{B4F67E65-FE56-46E3-82FD-66C65045743B}" type="slidenum">
              <a:rPr lang="pt-BR"/>
              <a:pPr>
                <a:defRPr/>
              </a:pPr>
              <a:t>‹nº›</a:t>
            </a:fld>
            <a:endParaRPr lang="pt-B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pt-BR" smtClean="0"/>
              <a:t>Clique para editar o título mestre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smtClean="0"/>
              <a:t>Clique para editar o texto mestre</a:t>
            </a:r>
          </a:p>
        </p:txBody>
      </p:sp>
      <p:sp>
        <p:nvSpPr>
          <p:cNvPr id="5" name="Date Placeholder 4"/>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EC105CC7-DD2F-4431-ACAA-F63950B8F25A}" type="datetimeFigureOut">
              <a:rPr lang="pt-BR"/>
              <a:pPr>
                <a:defRPr/>
              </a:pPr>
              <a:t>22/06/2016</a:t>
            </a:fld>
            <a:endParaRPr lang="pt-BR"/>
          </a:p>
        </p:txBody>
      </p:sp>
      <p:sp>
        <p:nvSpPr>
          <p:cNvPr id="6" name="Footer Placeholder 5"/>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7" name="Slide Number Placeholder 6"/>
          <p:cNvSpPr>
            <a:spLocks noGrp="1"/>
          </p:cNvSpPr>
          <p:nvPr>
            <p:ph type="sldNum" sz="quarter" idx="12"/>
          </p:nvPr>
        </p:nvSpPr>
        <p:spPr/>
        <p:txBody>
          <a:bodyPr/>
          <a:lstStyle>
            <a:lvl1pPr eaLnBrk="1" hangingPunct="1">
              <a:defRPr>
                <a:latin typeface="Calibri" pitchFamily="34" charset="0"/>
              </a:defRPr>
            </a:lvl1pPr>
          </a:lstStyle>
          <a:p>
            <a:pPr>
              <a:defRPr/>
            </a:pPr>
            <a:fld id="{2E5075CB-7C5A-4598-8AAE-8F5180EE74CD}" type="slidenum">
              <a:rPr lang="pt-BR"/>
              <a:pPr>
                <a:defRPr/>
              </a:pPr>
              <a:t>‹nº›</a:t>
            </a:fld>
            <a:endParaRPr lang="pt-B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pt-BR" smtClean="0"/>
              <a:t>Clique para editar o título mestre</a:t>
            </a:r>
            <a:endParaRPr lang="en-US" dirty="0"/>
          </a:p>
        </p:txBody>
      </p:sp>
      <p:sp>
        <p:nvSpPr>
          <p:cNvPr id="3" name="Picture Placeholder 2"/>
          <p:cNvSpPr>
            <a:spLocks noGrp="1" noChangeAspect="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pt-BR" noProof="0" smtClean="0"/>
              <a:t>Clique no ícone para adicionar uma imagem</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smtClean="0"/>
              <a:t>Clique para editar o texto mestre</a:t>
            </a:r>
          </a:p>
        </p:txBody>
      </p:sp>
      <p:sp>
        <p:nvSpPr>
          <p:cNvPr id="5" name="Date Placeholder 4"/>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567E8081-E40D-4009-B9D9-61063F5CA7AF}" type="datetimeFigureOut">
              <a:rPr lang="pt-BR"/>
              <a:pPr>
                <a:defRPr/>
              </a:pPr>
              <a:t>22/06/2016</a:t>
            </a:fld>
            <a:endParaRPr lang="pt-BR"/>
          </a:p>
        </p:txBody>
      </p:sp>
      <p:sp>
        <p:nvSpPr>
          <p:cNvPr id="6" name="Footer Placeholder 5"/>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7" name="Slide Number Placeholder 6"/>
          <p:cNvSpPr>
            <a:spLocks noGrp="1"/>
          </p:cNvSpPr>
          <p:nvPr>
            <p:ph type="sldNum" sz="quarter" idx="12"/>
          </p:nvPr>
        </p:nvSpPr>
        <p:spPr/>
        <p:txBody>
          <a:bodyPr/>
          <a:lstStyle>
            <a:lvl1pPr eaLnBrk="1" hangingPunct="1">
              <a:defRPr>
                <a:latin typeface="Calibri" pitchFamily="34" charset="0"/>
              </a:defRPr>
            </a:lvl1pPr>
          </a:lstStyle>
          <a:p>
            <a:pPr>
              <a:defRPr/>
            </a:pPr>
            <a:fld id="{6C8096F8-8F3D-4713-9C9C-FB11F186D98C}" type="slidenum">
              <a:rPr lang="pt-BR"/>
              <a:pPr>
                <a:defRPr/>
              </a:pPr>
              <a:t>‹nº›</a:t>
            </a:fld>
            <a:endParaRPr lang="pt-B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mtClean="0"/>
              <a:t>Clique para editar o título mestre</a:t>
            </a:r>
            <a:endParaRPr lang="en-US" dirty="0"/>
          </a:p>
        </p:txBody>
      </p:sp>
      <p:sp>
        <p:nvSpPr>
          <p:cNvPr id="3" name="Vertical Text Placeholder 2"/>
          <p:cNvSpPr>
            <a:spLocks noGrp="1"/>
          </p:cNvSpPr>
          <p:nvPr>
            <p:ph type="body" orient="vert" idx="1"/>
          </p:nvPr>
        </p:nvSpPr>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4" name="Date Placeholder 3"/>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2C597DB4-05B9-443E-80EF-E56FDB01B807}" type="datetimeFigureOut">
              <a:rPr lang="pt-BR"/>
              <a:pPr>
                <a:defRPr/>
              </a:pPr>
              <a:t>22/06/2016</a:t>
            </a:fld>
            <a:endParaRPr lang="pt-BR"/>
          </a:p>
        </p:txBody>
      </p:sp>
      <p:sp>
        <p:nvSpPr>
          <p:cNvPr id="5" name="Footer Placeholder 4"/>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6" name="Slide Number Placeholder 5"/>
          <p:cNvSpPr>
            <a:spLocks noGrp="1"/>
          </p:cNvSpPr>
          <p:nvPr>
            <p:ph type="sldNum" sz="quarter" idx="12"/>
          </p:nvPr>
        </p:nvSpPr>
        <p:spPr/>
        <p:txBody>
          <a:bodyPr/>
          <a:lstStyle>
            <a:lvl1pPr eaLnBrk="1" hangingPunct="1">
              <a:defRPr>
                <a:latin typeface="Calibri" pitchFamily="34" charset="0"/>
              </a:defRPr>
            </a:lvl1pPr>
          </a:lstStyle>
          <a:p>
            <a:pPr>
              <a:defRPr/>
            </a:pPr>
            <a:fld id="{8C8CEDA1-D8FF-4360-9AEF-B918A8005307}" type="slidenum">
              <a:rPr lang="pt-BR"/>
              <a:pPr>
                <a:defRPr/>
              </a:pPr>
              <a:t>‹nº›</a:t>
            </a:fld>
            <a:endParaRPr lang="pt-B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pt-BR" smtClean="0"/>
              <a:t>Clique para editar o título mestre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4" name="Date Placeholder 3"/>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97C60A43-31C3-4704-ACFA-765582B1257D}" type="datetimeFigureOut">
              <a:rPr lang="pt-BR"/>
              <a:pPr>
                <a:defRPr/>
              </a:pPr>
              <a:t>22/06/2016</a:t>
            </a:fld>
            <a:endParaRPr lang="pt-BR"/>
          </a:p>
        </p:txBody>
      </p:sp>
      <p:sp>
        <p:nvSpPr>
          <p:cNvPr id="5" name="Footer Placeholder 4"/>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6" name="Slide Number Placeholder 5"/>
          <p:cNvSpPr>
            <a:spLocks noGrp="1"/>
          </p:cNvSpPr>
          <p:nvPr>
            <p:ph type="sldNum" sz="quarter" idx="12"/>
          </p:nvPr>
        </p:nvSpPr>
        <p:spPr/>
        <p:txBody>
          <a:bodyPr/>
          <a:lstStyle>
            <a:lvl1pPr eaLnBrk="1" hangingPunct="1">
              <a:defRPr>
                <a:latin typeface="Calibri" pitchFamily="34" charset="0"/>
              </a:defRPr>
            </a:lvl1pPr>
          </a:lstStyle>
          <a:p>
            <a:pPr>
              <a:defRPr/>
            </a:pPr>
            <a:fld id="{39B3FCF2-4D1D-45D4-99A6-13DDFDE560F4}" type="slidenum">
              <a:rPr lang="pt-BR"/>
              <a:pPr>
                <a:defRPr/>
              </a:pPr>
              <a:t>‹nº›</a:t>
            </a:fld>
            <a:endParaRPr lang="pt-B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pt-BR" smtClean="0"/>
              <a:t>Clique para editar o título mestre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smtClean="0"/>
              <a:t>Clique para editar o estilo do subtítulo mestre</a:t>
            </a:r>
            <a:endParaRPr lang="en-US" dirty="0"/>
          </a:p>
        </p:txBody>
      </p:sp>
      <p:sp>
        <p:nvSpPr>
          <p:cNvPr id="4" name="Date Placeholder 3"/>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D6B1BB2B-A053-4139-AFD8-9A9344597007}" type="datetimeFigureOut">
              <a:rPr lang="pt-BR"/>
              <a:pPr>
                <a:defRPr/>
              </a:pPr>
              <a:t>22/06/2016</a:t>
            </a:fld>
            <a:endParaRPr lang="pt-BR"/>
          </a:p>
        </p:txBody>
      </p:sp>
      <p:sp>
        <p:nvSpPr>
          <p:cNvPr id="5" name="Footer Placeholder 4"/>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6" name="Slide Number Placeholder 5"/>
          <p:cNvSpPr>
            <a:spLocks noGrp="1"/>
          </p:cNvSpPr>
          <p:nvPr>
            <p:ph type="sldNum" sz="quarter" idx="12"/>
          </p:nvPr>
        </p:nvSpPr>
        <p:spPr/>
        <p:txBody>
          <a:bodyPr/>
          <a:lstStyle>
            <a:lvl1pPr eaLnBrk="1" hangingPunct="1">
              <a:defRPr>
                <a:latin typeface="Calibri" pitchFamily="34" charset="0"/>
              </a:defRPr>
            </a:lvl1pPr>
          </a:lstStyle>
          <a:p>
            <a:pPr>
              <a:defRPr/>
            </a:pPr>
            <a:fld id="{3D78976E-44AD-493B-B528-DE34CFF75779}" type="slidenum">
              <a:rPr lang="pt-BR"/>
              <a:pPr>
                <a:defRPr/>
              </a:pPr>
              <a:t>‹nº›</a:t>
            </a:fld>
            <a:endParaRPr lang="pt-B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mtClean="0"/>
              <a:t>Clique para editar o título mestre</a:t>
            </a:r>
            <a:endParaRPr lang="en-US" dirty="0"/>
          </a:p>
        </p:txBody>
      </p:sp>
      <p:sp>
        <p:nvSpPr>
          <p:cNvPr id="3" name="Content Placeholder 2"/>
          <p:cNvSpPr>
            <a:spLocks noGrp="1"/>
          </p:cNvSpPr>
          <p:nvPr>
            <p:ph idx="1"/>
          </p:nvPr>
        </p:nvSpPr>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4" name="Date Placeholder 3"/>
          <p:cNvSpPr>
            <a:spLocks noGrp="1"/>
          </p:cNvSpPr>
          <p:nvPr>
            <p:ph type="dt" sz="half" idx="10"/>
          </p:nvPr>
        </p:nvSpPr>
        <p:spPr/>
        <p:txBody>
          <a:bodyPr/>
          <a:lstStyle>
            <a:lvl1pPr>
              <a:defRPr>
                <a:solidFill>
                  <a:prstClr val="black">
                    <a:tint val="75000"/>
                  </a:prstClr>
                </a:solidFill>
              </a:defRPr>
            </a:lvl1pPr>
          </a:lstStyle>
          <a:p>
            <a:pPr>
              <a:defRPr/>
            </a:pPr>
            <a:fld id="{F2A8061A-E5C3-4107-81F1-03AEE435013F}" type="datetimeFigureOut">
              <a:rPr lang="pt-BR"/>
              <a:pPr>
                <a:defRPr/>
              </a:pPr>
              <a:t>22/06/2016</a:t>
            </a:fld>
            <a:endParaRPr lang="pt-BR"/>
          </a:p>
        </p:txBody>
      </p:sp>
      <p:sp>
        <p:nvSpPr>
          <p:cNvPr id="5" name="Footer Placeholder 4"/>
          <p:cNvSpPr>
            <a:spLocks noGrp="1"/>
          </p:cNvSpPr>
          <p:nvPr>
            <p:ph type="ftr" sz="quarter" idx="11"/>
          </p:nvPr>
        </p:nvSpPr>
        <p:spPr/>
        <p:txBody>
          <a:bodyPr/>
          <a:lstStyle>
            <a:lvl1pPr>
              <a:defRPr>
                <a:solidFill>
                  <a:prstClr val="black">
                    <a:tint val="75000"/>
                  </a:prstClr>
                </a:solidFill>
              </a:defRPr>
            </a:lvl1pPr>
          </a:lstStyle>
          <a:p>
            <a:pPr>
              <a:defRPr/>
            </a:pPr>
            <a:endParaRPr lang="pt-BR"/>
          </a:p>
        </p:txBody>
      </p:sp>
      <p:sp>
        <p:nvSpPr>
          <p:cNvPr id="6" name="Slide Number Placeholder 5"/>
          <p:cNvSpPr>
            <a:spLocks noGrp="1"/>
          </p:cNvSpPr>
          <p:nvPr>
            <p:ph type="sldNum" sz="quarter" idx="12"/>
          </p:nvPr>
        </p:nvSpPr>
        <p:spPr/>
        <p:txBody>
          <a:bodyPr/>
          <a:lstStyle>
            <a:lvl1pPr>
              <a:defRPr/>
            </a:lvl1pPr>
          </a:lstStyle>
          <a:p>
            <a:pPr>
              <a:defRPr/>
            </a:pPr>
            <a:fld id="{B8731FC9-15E4-4123-80D1-5A82B71F048A}" type="slidenum">
              <a:rPr lang="pt-BR"/>
              <a:pPr>
                <a:defRPr/>
              </a:pPr>
              <a:t>‹nº›</a:t>
            </a:fld>
            <a:endParaRPr lang="pt-BR"/>
          </a:p>
        </p:txBody>
      </p:sp>
    </p:spTree>
  </p:cSld>
  <p:clrMapOvr>
    <a:masterClrMapping/>
  </p:clrMapOvr>
  <p:transition spd="slow">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pt-BR" smtClean="0"/>
              <a:t>Clique para editar o título mestre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smtClean="0"/>
              <a:t>Clique para editar o texto mestre</a:t>
            </a:r>
          </a:p>
        </p:txBody>
      </p:sp>
      <p:sp>
        <p:nvSpPr>
          <p:cNvPr id="4" name="Date Placeholder 3"/>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82989A6C-DB83-43E9-9835-A34570211A1A}" type="datetimeFigureOut">
              <a:rPr lang="pt-BR"/>
              <a:pPr>
                <a:defRPr/>
              </a:pPr>
              <a:t>22/06/2016</a:t>
            </a:fld>
            <a:endParaRPr lang="pt-BR"/>
          </a:p>
        </p:txBody>
      </p:sp>
      <p:sp>
        <p:nvSpPr>
          <p:cNvPr id="5" name="Footer Placeholder 4"/>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6" name="Slide Number Placeholder 5"/>
          <p:cNvSpPr>
            <a:spLocks noGrp="1"/>
          </p:cNvSpPr>
          <p:nvPr>
            <p:ph type="sldNum" sz="quarter" idx="12"/>
          </p:nvPr>
        </p:nvSpPr>
        <p:spPr/>
        <p:txBody>
          <a:bodyPr/>
          <a:lstStyle>
            <a:lvl1pPr eaLnBrk="1" hangingPunct="1">
              <a:defRPr>
                <a:latin typeface="Calibri" pitchFamily="34" charset="0"/>
              </a:defRPr>
            </a:lvl1pPr>
          </a:lstStyle>
          <a:p>
            <a:pPr>
              <a:defRPr/>
            </a:pPr>
            <a:fld id="{3ECAD624-BC57-4527-9DA3-0053DBE4B911}" type="slidenum">
              <a:rPr lang="pt-BR"/>
              <a:pPr>
                <a:defRPr/>
              </a:pPr>
              <a:t>‹nº›</a:t>
            </a:fld>
            <a:endParaRPr lang="pt-B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mtClean="0"/>
              <a:t>Clique para editar o título mestre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5" name="Date Placeholder 4"/>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14342C8D-360D-47C5-ABEE-74A66DE24AB1}" type="datetimeFigureOut">
              <a:rPr lang="pt-BR"/>
              <a:pPr>
                <a:defRPr/>
              </a:pPr>
              <a:t>22/06/2016</a:t>
            </a:fld>
            <a:endParaRPr lang="pt-BR"/>
          </a:p>
        </p:txBody>
      </p:sp>
      <p:sp>
        <p:nvSpPr>
          <p:cNvPr id="6" name="Footer Placeholder 5"/>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7" name="Slide Number Placeholder 6"/>
          <p:cNvSpPr>
            <a:spLocks noGrp="1"/>
          </p:cNvSpPr>
          <p:nvPr>
            <p:ph type="sldNum" sz="quarter" idx="12"/>
          </p:nvPr>
        </p:nvSpPr>
        <p:spPr/>
        <p:txBody>
          <a:bodyPr/>
          <a:lstStyle>
            <a:lvl1pPr eaLnBrk="1" hangingPunct="1">
              <a:defRPr>
                <a:latin typeface="Calibri" pitchFamily="34" charset="0"/>
              </a:defRPr>
            </a:lvl1pPr>
          </a:lstStyle>
          <a:p>
            <a:pPr>
              <a:defRPr/>
            </a:pPr>
            <a:fld id="{1BA73ECD-D5F3-4DD0-BF89-33E4E73AAD2A}" type="slidenum">
              <a:rPr lang="pt-BR"/>
              <a:pPr>
                <a:defRPr/>
              </a:pPr>
              <a:t>‹nº›</a:t>
            </a:fld>
            <a:endParaRPr lang="pt-B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pt-BR" smtClean="0"/>
              <a:t>Clique para editar o título mestre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4" name="Content Placeholder 3"/>
          <p:cNvSpPr>
            <a:spLocks noGrp="1"/>
          </p:cNvSpPr>
          <p:nvPr>
            <p:ph sz="half" idx="2"/>
          </p:nvPr>
        </p:nvSpPr>
        <p:spPr>
          <a:xfrm>
            <a:off x="839788" y="2505075"/>
            <a:ext cx="5157787" cy="3684588"/>
          </a:xfrm>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6" name="Content Placeholder 5"/>
          <p:cNvSpPr>
            <a:spLocks noGrp="1"/>
          </p:cNvSpPr>
          <p:nvPr>
            <p:ph sz="quarter" idx="4"/>
          </p:nvPr>
        </p:nvSpPr>
        <p:spPr>
          <a:xfrm>
            <a:off x="6172200" y="2505075"/>
            <a:ext cx="5183188" cy="3684588"/>
          </a:xfrm>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7" name="Date Placeholder 6"/>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137CABC6-44E1-4F0B-916E-F1E429368F94}" type="datetimeFigureOut">
              <a:rPr lang="pt-BR"/>
              <a:pPr>
                <a:defRPr/>
              </a:pPr>
              <a:t>22/06/2016</a:t>
            </a:fld>
            <a:endParaRPr lang="pt-BR"/>
          </a:p>
        </p:txBody>
      </p:sp>
      <p:sp>
        <p:nvSpPr>
          <p:cNvPr id="8" name="Footer Placeholder 7"/>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9" name="Slide Number Placeholder 8"/>
          <p:cNvSpPr>
            <a:spLocks noGrp="1"/>
          </p:cNvSpPr>
          <p:nvPr>
            <p:ph type="sldNum" sz="quarter" idx="12"/>
          </p:nvPr>
        </p:nvSpPr>
        <p:spPr/>
        <p:txBody>
          <a:bodyPr/>
          <a:lstStyle>
            <a:lvl1pPr eaLnBrk="1" hangingPunct="1">
              <a:defRPr>
                <a:latin typeface="Calibri" pitchFamily="34" charset="0"/>
              </a:defRPr>
            </a:lvl1pPr>
          </a:lstStyle>
          <a:p>
            <a:pPr>
              <a:defRPr/>
            </a:pPr>
            <a:fld id="{EEAE8C1E-5997-474C-B43E-0015C389620D}" type="slidenum">
              <a:rPr lang="pt-BR"/>
              <a:pPr>
                <a:defRPr/>
              </a:pPr>
              <a:t>‹nº›</a:t>
            </a:fld>
            <a:endParaRPr lang="pt-B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pt-BR" smtClean="0"/>
              <a:t>Clique para editar o título mestre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4" name="Content Placeholder 3"/>
          <p:cNvSpPr>
            <a:spLocks noGrp="1"/>
          </p:cNvSpPr>
          <p:nvPr>
            <p:ph sz="half" idx="2"/>
          </p:nvPr>
        </p:nvSpPr>
        <p:spPr>
          <a:xfrm>
            <a:off x="839788" y="2505075"/>
            <a:ext cx="5157787" cy="3684588"/>
          </a:xfrm>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6" name="Content Placeholder 5"/>
          <p:cNvSpPr>
            <a:spLocks noGrp="1"/>
          </p:cNvSpPr>
          <p:nvPr>
            <p:ph sz="quarter" idx="4"/>
          </p:nvPr>
        </p:nvSpPr>
        <p:spPr>
          <a:xfrm>
            <a:off x="6172200" y="2505075"/>
            <a:ext cx="5183188" cy="3684588"/>
          </a:xfrm>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7" name="Date Placeholder 6"/>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95B29CD5-AB92-4C4D-BD27-B0F9A970A661}" type="datetimeFigureOut">
              <a:rPr lang="pt-BR"/>
              <a:pPr>
                <a:defRPr/>
              </a:pPr>
              <a:t>22/06/2016</a:t>
            </a:fld>
            <a:endParaRPr lang="pt-BR"/>
          </a:p>
        </p:txBody>
      </p:sp>
      <p:sp>
        <p:nvSpPr>
          <p:cNvPr id="8" name="Footer Placeholder 7"/>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9" name="Slide Number Placeholder 8"/>
          <p:cNvSpPr>
            <a:spLocks noGrp="1"/>
          </p:cNvSpPr>
          <p:nvPr>
            <p:ph type="sldNum" sz="quarter" idx="12"/>
          </p:nvPr>
        </p:nvSpPr>
        <p:spPr/>
        <p:txBody>
          <a:bodyPr/>
          <a:lstStyle>
            <a:lvl1pPr eaLnBrk="1" hangingPunct="1">
              <a:defRPr>
                <a:latin typeface="Calibri" pitchFamily="34" charset="0"/>
              </a:defRPr>
            </a:lvl1pPr>
          </a:lstStyle>
          <a:p>
            <a:pPr>
              <a:defRPr/>
            </a:pPr>
            <a:fld id="{0DBA31D6-9717-4E3D-A666-9FA9F746D4E3}" type="slidenum">
              <a:rPr lang="pt-BR"/>
              <a:pPr>
                <a:defRPr/>
              </a:pPr>
              <a:t>‹nº›</a:t>
            </a:fld>
            <a:endParaRPr lang="pt-B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mtClean="0"/>
              <a:t>Clique para editar o título mestre</a:t>
            </a:r>
            <a:endParaRPr lang="en-US" dirty="0"/>
          </a:p>
        </p:txBody>
      </p:sp>
      <p:sp>
        <p:nvSpPr>
          <p:cNvPr id="3" name="Date Placeholder 2"/>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F114CF00-88BD-4375-A260-3CF49870FB37}" type="datetimeFigureOut">
              <a:rPr lang="pt-BR"/>
              <a:pPr>
                <a:defRPr/>
              </a:pPr>
              <a:t>22/06/2016</a:t>
            </a:fld>
            <a:endParaRPr lang="pt-BR"/>
          </a:p>
        </p:txBody>
      </p:sp>
      <p:sp>
        <p:nvSpPr>
          <p:cNvPr id="4" name="Footer Placeholder 3"/>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5" name="Slide Number Placeholder 4"/>
          <p:cNvSpPr>
            <a:spLocks noGrp="1"/>
          </p:cNvSpPr>
          <p:nvPr>
            <p:ph type="sldNum" sz="quarter" idx="12"/>
          </p:nvPr>
        </p:nvSpPr>
        <p:spPr/>
        <p:txBody>
          <a:bodyPr/>
          <a:lstStyle>
            <a:lvl1pPr eaLnBrk="1" hangingPunct="1">
              <a:defRPr>
                <a:latin typeface="Calibri" pitchFamily="34" charset="0"/>
              </a:defRPr>
            </a:lvl1pPr>
          </a:lstStyle>
          <a:p>
            <a:pPr>
              <a:defRPr/>
            </a:pPr>
            <a:fld id="{B2FDC859-C4A7-4240-8199-2655EB9B978B}" type="slidenum">
              <a:rPr lang="pt-BR"/>
              <a:pPr>
                <a:defRPr/>
              </a:pPr>
              <a:t>‹nº›</a:t>
            </a:fld>
            <a:endParaRPr lang="pt-B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DF8CE86A-212F-4D6A-8495-09B277E13E1A}" type="datetimeFigureOut">
              <a:rPr lang="pt-BR"/>
              <a:pPr>
                <a:defRPr/>
              </a:pPr>
              <a:t>22/06/2016</a:t>
            </a:fld>
            <a:endParaRPr lang="pt-BR"/>
          </a:p>
        </p:txBody>
      </p:sp>
      <p:sp>
        <p:nvSpPr>
          <p:cNvPr id="3" name="Footer Placeholder 2"/>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4" name="Slide Number Placeholder 3"/>
          <p:cNvSpPr>
            <a:spLocks noGrp="1"/>
          </p:cNvSpPr>
          <p:nvPr>
            <p:ph type="sldNum" sz="quarter" idx="12"/>
          </p:nvPr>
        </p:nvSpPr>
        <p:spPr/>
        <p:txBody>
          <a:bodyPr/>
          <a:lstStyle>
            <a:lvl1pPr eaLnBrk="1" hangingPunct="1">
              <a:defRPr>
                <a:latin typeface="Calibri" pitchFamily="34" charset="0"/>
              </a:defRPr>
            </a:lvl1pPr>
          </a:lstStyle>
          <a:p>
            <a:pPr>
              <a:defRPr/>
            </a:pPr>
            <a:fld id="{444FD826-A8B5-4066-BE7B-010AF51A0308}" type="slidenum">
              <a:rPr lang="pt-BR"/>
              <a:pPr>
                <a:defRPr/>
              </a:pPr>
              <a:t>‹nº›</a:t>
            </a:fld>
            <a:endParaRPr lang="pt-B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pt-BR" smtClean="0"/>
              <a:t>Clique para editar o título mestre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smtClean="0"/>
              <a:t>Clique para editar o texto mestre</a:t>
            </a:r>
          </a:p>
        </p:txBody>
      </p:sp>
      <p:sp>
        <p:nvSpPr>
          <p:cNvPr id="5" name="Date Placeholder 4"/>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B9B433AA-02E0-4D52-B5E2-D036A9BC2DAD}" type="datetimeFigureOut">
              <a:rPr lang="pt-BR"/>
              <a:pPr>
                <a:defRPr/>
              </a:pPr>
              <a:t>22/06/2016</a:t>
            </a:fld>
            <a:endParaRPr lang="pt-BR"/>
          </a:p>
        </p:txBody>
      </p:sp>
      <p:sp>
        <p:nvSpPr>
          <p:cNvPr id="6" name="Footer Placeholder 5"/>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7" name="Slide Number Placeholder 6"/>
          <p:cNvSpPr>
            <a:spLocks noGrp="1"/>
          </p:cNvSpPr>
          <p:nvPr>
            <p:ph type="sldNum" sz="quarter" idx="12"/>
          </p:nvPr>
        </p:nvSpPr>
        <p:spPr/>
        <p:txBody>
          <a:bodyPr/>
          <a:lstStyle>
            <a:lvl1pPr eaLnBrk="1" hangingPunct="1">
              <a:defRPr>
                <a:latin typeface="Calibri" pitchFamily="34" charset="0"/>
              </a:defRPr>
            </a:lvl1pPr>
          </a:lstStyle>
          <a:p>
            <a:pPr>
              <a:defRPr/>
            </a:pPr>
            <a:fld id="{CB8E7FAF-C032-4651-8DFE-1D07199A9A53}" type="slidenum">
              <a:rPr lang="pt-BR"/>
              <a:pPr>
                <a:defRPr/>
              </a:pPr>
              <a:t>‹nº›</a:t>
            </a:fld>
            <a:endParaRPr lang="pt-B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pt-BR" smtClean="0"/>
              <a:t>Clique para editar o título mestre</a:t>
            </a:r>
            <a:endParaRPr lang="en-US" dirty="0"/>
          </a:p>
        </p:txBody>
      </p:sp>
      <p:sp>
        <p:nvSpPr>
          <p:cNvPr id="3" name="Picture Placeholder 2"/>
          <p:cNvSpPr>
            <a:spLocks noGrp="1" noChangeAspect="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pt-BR" noProof="0" smtClean="0"/>
              <a:t>Clique no ícone para adicionar uma imagem</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smtClean="0"/>
              <a:t>Clique para editar o texto mestre</a:t>
            </a:r>
          </a:p>
        </p:txBody>
      </p:sp>
      <p:sp>
        <p:nvSpPr>
          <p:cNvPr id="5" name="Date Placeholder 4"/>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029D2025-A85E-40D3-83D9-40520F277D6D}" type="datetimeFigureOut">
              <a:rPr lang="pt-BR"/>
              <a:pPr>
                <a:defRPr/>
              </a:pPr>
              <a:t>22/06/2016</a:t>
            </a:fld>
            <a:endParaRPr lang="pt-BR"/>
          </a:p>
        </p:txBody>
      </p:sp>
      <p:sp>
        <p:nvSpPr>
          <p:cNvPr id="6" name="Footer Placeholder 5"/>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7" name="Slide Number Placeholder 6"/>
          <p:cNvSpPr>
            <a:spLocks noGrp="1"/>
          </p:cNvSpPr>
          <p:nvPr>
            <p:ph type="sldNum" sz="quarter" idx="12"/>
          </p:nvPr>
        </p:nvSpPr>
        <p:spPr/>
        <p:txBody>
          <a:bodyPr/>
          <a:lstStyle>
            <a:lvl1pPr eaLnBrk="1" hangingPunct="1">
              <a:defRPr>
                <a:latin typeface="Calibri" pitchFamily="34" charset="0"/>
              </a:defRPr>
            </a:lvl1pPr>
          </a:lstStyle>
          <a:p>
            <a:pPr>
              <a:defRPr/>
            </a:pPr>
            <a:fld id="{1D589C7B-6C60-46DB-844C-AB2D8AD64FF7}" type="slidenum">
              <a:rPr lang="pt-BR"/>
              <a:pPr>
                <a:defRPr/>
              </a:pPr>
              <a:t>‹nº›</a:t>
            </a:fld>
            <a:endParaRPr lang="pt-B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mtClean="0"/>
              <a:t>Clique para editar o título mestre</a:t>
            </a:r>
            <a:endParaRPr lang="en-US" dirty="0"/>
          </a:p>
        </p:txBody>
      </p:sp>
      <p:sp>
        <p:nvSpPr>
          <p:cNvPr id="3" name="Vertical Text Placeholder 2"/>
          <p:cNvSpPr>
            <a:spLocks noGrp="1"/>
          </p:cNvSpPr>
          <p:nvPr>
            <p:ph type="body" orient="vert" idx="1"/>
          </p:nvPr>
        </p:nvSpPr>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4" name="Date Placeholder 3"/>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C0E425F3-4FAA-4B8D-A654-A5F21A226B0D}" type="datetimeFigureOut">
              <a:rPr lang="pt-BR"/>
              <a:pPr>
                <a:defRPr/>
              </a:pPr>
              <a:t>22/06/2016</a:t>
            </a:fld>
            <a:endParaRPr lang="pt-BR"/>
          </a:p>
        </p:txBody>
      </p:sp>
      <p:sp>
        <p:nvSpPr>
          <p:cNvPr id="5" name="Footer Placeholder 4"/>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6" name="Slide Number Placeholder 5"/>
          <p:cNvSpPr>
            <a:spLocks noGrp="1"/>
          </p:cNvSpPr>
          <p:nvPr>
            <p:ph type="sldNum" sz="quarter" idx="12"/>
          </p:nvPr>
        </p:nvSpPr>
        <p:spPr/>
        <p:txBody>
          <a:bodyPr/>
          <a:lstStyle>
            <a:lvl1pPr eaLnBrk="1" hangingPunct="1">
              <a:defRPr>
                <a:latin typeface="Calibri" pitchFamily="34" charset="0"/>
              </a:defRPr>
            </a:lvl1pPr>
          </a:lstStyle>
          <a:p>
            <a:pPr>
              <a:defRPr/>
            </a:pPr>
            <a:fld id="{57D0A2D4-1231-4C9D-890B-61D00D812276}" type="slidenum">
              <a:rPr lang="pt-BR"/>
              <a:pPr>
                <a:defRPr/>
              </a:pPr>
              <a:t>‹nº›</a:t>
            </a:fld>
            <a:endParaRPr lang="pt-B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pt-BR" smtClean="0"/>
              <a:t>Clique para editar o título mestre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4" name="Date Placeholder 3"/>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D948FA5B-34F5-40CD-8CCF-E84DF48E28EA}" type="datetimeFigureOut">
              <a:rPr lang="pt-BR"/>
              <a:pPr>
                <a:defRPr/>
              </a:pPr>
              <a:t>22/06/2016</a:t>
            </a:fld>
            <a:endParaRPr lang="pt-BR"/>
          </a:p>
        </p:txBody>
      </p:sp>
      <p:sp>
        <p:nvSpPr>
          <p:cNvPr id="5" name="Footer Placeholder 4"/>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6" name="Slide Number Placeholder 5"/>
          <p:cNvSpPr>
            <a:spLocks noGrp="1"/>
          </p:cNvSpPr>
          <p:nvPr>
            <p:ph type="sldNum" sz="quarter" idx="12"/>
          </p:nvPr>
        </p:nvSpPr>
        <p:spPr/>
        <p:txBody>
          <a:bodyPr/>
          <a:lstStyle>
            <a:lvl1pPr eaLnBrk="1" hangingPunct="1">
              <a:defRPr>
                <a:latin typeface="Calibri" pitchFamily="34" charset="0"/>
              </a:defRPr>
            </a:lvl1pPr>
          </a:lstStyle>
          <a:p>
            <a:pPr>
              <a:defRPr/>
            </a:pPr>
            <a:fld id="{3DE514AF-EACE-4ED2-9C36-B36DB96F60FF}" type="slidenum">
              <a:rPr lang="pt-BR"/>
              <a:pPr>
                <a:defRPr/>
              </a:pPr>
              <a:t>‹nº›</a:t>
            </a:fld>
            <a:endParaRPr lang="pt-B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pt-BR" smtClean="0"/>
              <a:t>Clique para editar o título mestre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smtClean="0"/>
              <a:t>Clique para editar o estilo do subtítulo mestre</a:t>
            </a:r>
            <a:endParaRPr lang="en-US" dirty="0"/>
          </a:p>
        </p:txBody>
      </p:sp>
      <p:sp>
        <p:nvSpPr>
          <p:cNvPr id="4" name="Date Placeholder 3"/>
          <p:cNvSpPr>
            <a:spLocks noGrp="1"/>
          </p:cNvSpPr>
          <p:nvPr>
            <p:ph type="dt" sz="half" idx="10"/>
          </p:nvPr>
        </p:nvSpPr>
        <p:spPr/>
        <p:txBody>
          <a:bodyPr/>
          <a:lstStyle>
            <a:lvl1pPr>
              <a:defRPr/>
            </a:lvl1pPr>
          </a:lstStyle>
          <a:p>
            <a:pPr>
              <a:defRPr/>
            </a:pPr>
            <a:fld id="{717D109F-FD66-4453-8CEE-968735271ABA}" type="datetimeFigureOut">
              <a:rPr lang="pt-BR"/>
              <a:pPr>
                <a:defRPr/>
              </a:pPr>
              <a:t>22/06/2016</a:t>
            </a:fld>
            <a:endParaRPr lang="pt-BR"/>
          </a:p>
        </p:txBody>
      </p:sp>
      <p:sp>
        <p:nvSpPr>
          <p:cNvPr id="5" name="Footer Placeholder 4"/>
          <p:cNvSpPr>
            <a:spLocks noGrp="1"/>
          </p:cNvSpPr>
          <p:nvPr>
            <p:ph type="ftr" sz="quarter" idx="11"/>
          </p:nvPr>
        </p:nvSpPr>
        <p:spPr/>
        <p:txBody>
          <a:bodyPr/>
          <a:lstStyle>
            <a:lvl1pPr>
              <a:defRPr/>
            </a:lvl1pPr>
          </a:lstStyle>
          <a:p>
            <a:pPr>
              <a:defRPr/>
            </a:pPr>
            <a:endParaRPr lang="pt-BR"/>
          </a:p>
        </p:txBody>
      </p:sp>
      <p:sp>
        <p:nvSpPr>
          <p:cNvPr id="6" name="Slide Number Placeholder 5"/>
          <p:cNvSpPr>
            <a:spLocks noGrp="1"/>
          </p:cNvSpPr>
          <p:nvPr>
            <p:ph type="sldNum" sz="quarter" idx="12"/>
          </p:nvPr>
        </p:nvSpPr>
        <p:spPr/>
        <p:txBody>
          <a:bodyPr/>
          <a:lstStyle>
            <a:lvl1pPr>
              <a:defRPr/>
            </a:lvl1pPr>
          </a:lstStyle>
          <a:p>
            <a:pPr>
              <a:defRPr/>
            </a:pPr>
            <a:fld id="{8AF82669-BFCE-4D37-9753-F95128C80BF7}" type="slidenum">
              <a:rPr lang="pt-BR"/>
              <a:pPr>
                <a:defRPr/>
              </a:pPr>
              <a:t>‹nº›</a:t>
            </a:fld>
            <a:endParaRPr lang="pt-B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mtClean="0"/>
              <a:t>Clique para editar o título mestre</a:t>
            </a:r>
            <a:endParaRPr lang="en-US" dirty="0"/>
          </a:p>
        </p:txBody>
      </p:sp>
      <p:sp>
        <p:nvSpPr>
          <p:cNvPr id="3" name="Content Placeholder 2"/>
          <p:cNvSpPr>
            <a:spLocks noGrp="1"/>
          </p:cNvSpPr>
          <p:nvPr>
            <p:ph idx="1"/>
          </p:nvPr>
        </p:nvSpPr>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4" name="Date Placeholder 3"/>
          <p:cNvSpPr>
            <a:spLocks noGrp="1"/>
          </p:cNvSpPr>
          <p:nvPr>
            <p:ph type="dt" sz="half" idx="10"/>
          </p:nvPr>
        </p:nvSpPr>
        <p:spPr/>
        <p:txBody>
          <a:bodyPr/>
          <a:lstStyle>
            <a:lvl1pPr>
              <a:defRPr/>
            </a:lvl1pPr>
          </a:lstStyle>
          <a:p>
            <a:pPr>
              <a:defRPr/>
            </a:pPr>
            <a:fld id="{8DA25DDF-24CF-49BE-ABF8-52A48079C1EB}" type="datetimeFigureOut">
              <a:rPr lang="pt-BR"/>
              <a:pPr>
                <a:defRPr/>
              </a:pPr>
              <a:t>22/06/2016</a:t>
            </a:fld>
            <a:endParaRPr lang="pt-BR"/>
          </a:p>
        </p:txBody>
      </p:sp>
      <p:sp>
        <p:nvSpPr>
          <p:cNvPr id="5" name="Footer Placeholder 4"/>
          <p:cNvSpPr>
            <a:spLocks noGrp="1"/>
          </p:cNvSpPr>
          <p:nvPr>
            <p:ph type="ftr" sz="quarter" idx="11"/>
          </p:nvPr>
        </p:nvSpPr>
        <p:spPr/>
        <p:txBody>
          <a:bodyPr/>
          <a:lstStyle>
            <a:lvl1pPr>
              <a:defRPr/>
            </a:lvl1pPr>
          </a:lstStyle>
          <a:p>
            <a:pPr>
              <a:defRPr/>
            </a:pPr>
            <a:endParaRPr lang="pt-BR"/>
          </a:p>
        </p:txBody>
      </p:sp>
      <p:sp>
        <p:nvSpPr>
          <p:cNvPr id="6" name="Slide Number Placeholder 5"/>
          <p:cNvSpPr>
            <a:spLocks noGrp="1"/>
          </p:cNvSpPr>
          <p:nvPr>
            <p:ph type="sldNum" sz="quarter" idx="12"/>
          </p:nvPr>
        </p:nvSpPr>
        <p:spPr/>
        <p:txBody>
          <a:bodyPr/>
          <a:lstStyle>
            <a:lvl1pPr>
              <a:defRPr/>
            </a:lvl1pPr>
          </a:lstStyle>
          <a:p>
            <a:pPr>
              <a:defRPr/>
            </a:pPr>
            <a:fld id="{4F6397ED-A16C-4E4B-B76A-7F7466B76275}" type="slidenum">
              <a:rPr lang="pt-BR"/>
              <a:pPr>
                <a:defRPr/>
              </a:pPr>
              <a:t>‹nº›</a:t>
            </a:fld>
            <a:endParaRPr lang="pt-B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pt-BR" smtClean="0"/>
              <a:t>Clique para editar o título mestre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smtClean="0"/>
              <a:t>Clique para editar o texto mestre</a:t>
            </a:r>
          </a:p>
        </p:txBody>
      </p:sp>
      <p:sp>
        <p:nvSpPr>
          <p:cNvPr id="4" name="Date Placeholder 3"/>
          <p:cNvSpPr>
            <a:spLocks noGrp="1"/>
          </p:cNvSpPr>
          <p:nvPr>
            <p:ph type="dt" sz="half" idx="10"/>
          </p:nvPr>
        </p:nvSpPr>
        <p:spPr/>
        <p:txBody>
          <a:bodyPr/>
          <a:lstStyle>
            <a:lvl1pPr>
              <a:defRPr/>
            </a:lvl1pPr>
          </a:lstStyle>
          <a:p>
            <a:pPr>
              <a:defRPr/>
            </a:pPr>
            <a:fld id="{B7E3C4A7-EB0D-47E9-A182-8D9C206F0E64}" type="datetimeFigureOut">
              <a:rPr lang="pt-BR"/>
              <a:pPr>
                <a:defRPr/>
              </a:pPr>
              <a:t>22/06/2016</a:t>
            </a:fld>
            <a:endParaRPr lang="pt-BR"/>
          </a:p>
        </p:txBody>
      </p:sp>
      <p:sp>
        <p:nvSpPr>
          <p:cNvPr id="5" name="Footer Placeholder 4"/>
          <p:cNvSpPr>
            <a:spLocks noGrp="1"/>
          </p:cNvSpPr>
          <p:nvPr>
            <p:ph type="ftr" sz="quarter" idx="11"/>
          </p:nvPr>
        </p:nvSpPr>
        <p:spPr/>
        <p:txBody>
          <a:bodyPr/>
          <a:lstStyle>
            <a:lvl1pPr>
              <a:defRPr/>
            </a:lvl1pPr>
          </a:lstStyle>
          <a:p>
            <a:pPr>
              <a:defRPr/>
            </a:pPr>
            <a:endParaRPr lang="pt-BR"/>
          </a:p>
        </p:txBody>
      </p:sp>
      <p:sp>
        <p:nvSpPr>
          <p:cNvPr id="6" name="Slide Number Placeholder 5"/>
          <p:cNvSpPr>
            <a:spLocks noGrp="1"/>
          </p:cNvSpPr>
          <p:nvPr>
            <p:ph type="sldNum" sz="quarter" idx="12"/>
          </p:nvPr>
        </p:nvSpPr>
        <p:spPr/>
        <p:txBody>
          <a:bodyPr/>
          <a:lstStyle>
            <a:lvl1pPr>
              <a:defRPr/>
            </a:lvl1pPr>
          </a:lstStyle>
          <a:p>
            <a:pPr>
              <a:defRPr/>
            </a:pPr>
            <a:fld id="{09662506-4FB4-45F7-B63F-B7EDEE04B8BF}" type="slidenum">
              <a:rPr lang="pt-BR"/>
              <a:pPr>
                <a:defRPr/>
              </a:pPr>
              <a:t>‹nº›</a:t>
            </a:fld>
            <a:endParaRPr lang="pt-B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mtClean="0"/>
              <a:t>Clique para editar o título mestre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5" name="Date Placeholder 3"/>
          <p:cNvSpPr>
            <a:spLocks noGrp="1"/>
          </p:cNvSpPr>
          <p:nvPr>
            <p:ph type="dt" sz="half" idx="10"/>
          </p:nvPr>
        </p:nvSpPr>
        <p:spPr/>
        <p:txBody>
          <a:bodyPr/>
          <a:lstStyle>
            <a:lvl1pPr>
              <a:defRPr/>
            </a:lvl1pPr>
          </a:lstStyle>
          <a:p>
            <a:pPr>
              <a:defRPr/>
            </a:pPr>
            <a:fld id="{F8F3E116-383C-4CBC-A178-6301208FF66E}" type="datetimeFigureOut">
              <a:rPr lang="pt-BR"/>
              <a:pPr>
                <a:defRPr/>
              </a:pPr>
              <a:t>22/06/2016</a:t>
            </a:fld>
            <a:endParaRPr lang="pt-BR"/>
          </a:p>
        </p:txBody>
      </p:sp>
      <p:sp>
        <p:nvSpPr>
          <p:cNvPr id="6" name="Footer Placeholder 4"/>
          <p:cNvSpPr>
            <a:spLocks noGrp="1"/>
          </p:cNvSpPr>
          <p:nvPr>
            <p:ph type="ftr" sz="quarter" idx="11"/>
          </p:nvPr>
        </p:nvSpPr>
        <p:spPr/>
        <p:txBody>
          <a:bodyPr/>
          <a:lstStyle>
            <a:lvl1pPr>
              <a:defRPr/>
            </a:lvl1pPr>
          </a:lstStyle>
          <a:p>
            <a:pPr>
              <a:defRPr/>
            </a:pPr>
            <a:endParaRPr lang="pt-BR"/>
          </a:p>
        </p:txBody>
      </p:sp>
      <p:sp>
        <p:nvSpPr>
          <p:cNvPr id="7" name="Slide Number Placeholder 5"/>
          <p:cNvSpPr>
            <a:spLocks noGrp="1"/>
          </p:cNvSpPr>
          <p:nvPr>
            <p:ph type="sldNum" sz="quarter" idx="12"/>
          </p:nvPr>
        </p:nvSpPr>
        <p:spPr/>
        <p:txBody>
          <a:bodyPr/>
          <a:lstStyle>
            <a:lvl1pPr>
              <a:defRPr/>
            </a:lvl1pPr>
          </a:lstStyle>
          <a:p>
            <a:pPr>
              <a:defRPr/>
            </a:pPr>
            <a:fld id="{A0499E36-4ED7-4907-9964-82E6AB7A69B9}" type="slidenum">
              <a:rPr lang="pt-BR"/>
              <a:pPr>
                <a:defRPr/>
              </a:pPr>
              <a:t>‹nº›</a:t>
            </a:fld>
            <a:endParaRPr lang="pt-B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mtClean="0"/>
              <a:t>Clique para editar o título mestre</a:t>
            </a:r>
            <a:endParaRPr lang="en-US" dirty="0"/>
          </a:p>
        </p:txBody>
      </p:sp>
      <p:sp>
        <p:nvSpPr>
          <p:cNvPr id="3" name="Date Placeholder 2"/>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3EF2C3D7-2318-4019-8CF6-32FF3C0CAE69}" type="datetimeFigureOut">
              <a:rPr lang="pt-BR"/>
              <a:pPr>
                <a:defRPr/>
              </a:pPr>
              <a:t>22/06/2016</a:t>
            </a:fld>
            <a:endParaRPr lang="pt-BR"/>
          </a:p>
        </p:txBody>
      </p:sp>
      <p:sp>
        <p:nvSpPr>
          <p:cNvPr id="4" name="Footer Placeholder 3"/>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5" name="Slide Number Placeholder 4"/>
          <p:cNvSpPr>
            <a:spLocks noGrp="1"/>
          </p:cNvSpPr>
          <p:nvPr>
            <p:ph type="sldNum" sz="quarter" idx="12"/>
          </p:nvPr>
        </p:nvSpPr>
        <p:spPr/>
        <p:txBody>
          <a:bodyPr/>
          <a:lstStyle>
            <a:lvl1pPr eaLnBrk="1" hangingPunct="1">
              <a:defRPr>
                <a:latin typeface="Calibri" pitchFamily="34" charset="0"/>
              </a:defRPr>
            </a:lvl1pPr>
          </a:lstStyle>
          <a:p>
            <a:pPr>
              <a:defRPr/>
            </a:pPr>
            <a:fld id="{D85E0514-ACA6-474A-822F-9EFAED619A2A}" type="slidenum">
              <a:rPr lang="pt-BR"/>
              <a:pPr>
                <a:defRPr/>
              </a:pPr>
              <a:t>‹nº›</a:t>
            </a:fld>
            <a:endParaRPr lang="pt-B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pt-BR" smtClean="0"/>
              <a:t>Clique para editar o título mestre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4" name="Content Placeholder 3"/>
          <p:cNvSpPr>
            <a:spLocks noGrp="1"/>
          </p:cNvSpPr>
          <p:nvPr>
            <p:ph sz="half" idx="2"/>
          </p:nvPr>
        </p:nvSpPr>
        <p:spPr>
          <a:xfrm>
            <a:off x="839788" y="2505075"/>
            <a:ext cx="5157787" cy="3684588"/>
          </a:xfrm>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6" name="Content Placeholder 5"/>
          <p:cNvSpPr>
            <a:spLocks noGrp="1"/>
          </p:cNvSpPr>
          <p:nvPr>
            <p:ph sz="quarter" idx="4"/>
          </p:nvPr>
        </p:nvSpPr>
        <p:spPr>
          <a:xfrm>
            <a:off x="6172200" y="2505075"/>
            <a:ext cx="5183188" cy="3684588"/>
          </a:xfrm>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7" name="Date Placeholder 3"/>
          <p:cNvSpPr>
            <a:spLocks noGrp="1"/>
          </p:cNvSpPr>
          <p:nvPr>
            <p:ph type="dt" sz="half" idx="10"/>
          </p:nvPr>
        </p:nvSpPr>
        <p:spPr/>
        <p:txBody>
          <a:bodyPr/>
          <a:lstStyle>
            <a:lvl1pPr>
              <a:defRPr/>
            </a:lvl1pPr>
          </a:lstStyle>
          <a:p>
            <a:pPr>
              <a:defRPr/>
            </a:pPr>
            <a:fld id="{FC615123-170A-4FC4-B1D2-6DE237A359D4}" type="datetimeFigureOut">
              <a:rPr lang="pt-BR"/>
              <a:pPr>
                <a:defRPr/>
              </a:pPr>
              <a:t>22/06/2016</a:t>
            </a:fld>
            <a:endParaRPr lang="pt-BR"/>
          </a:p>
        </p:txBody>
      </p:sp>
      <p:sp>
        <p:nvSpPr>
          <p:cNvPr id="8" name="Footer Placeholder 4"/>
          <p:cNvSpPr>
            <a:spLocks noGrp="1"/>
          </p:cNvSpPr>
          <p:nvPr>
            <p:ph type="ftr" sz="quarter" idx="11"/>
          </p:nvPr>
        </p:nvSpPr>
        <p:spPr/>
        <p:txBody>
          <a:bodyPr/>
          <a:lstStyle>
            <a:lvl1pPr>
              <a:defRPr/>
            </a:lvl1pPr>
          </a:lstStyle>
          <a:p>
            <a:pPr>
              <a:defRPr/>
            </a:pPr>
            <a:endParaRPr lang="pt-BR"/>
          </a:p>
        </p:txBody>
      </p:sp>
      <p:sp>
        <p:nvSpPr>
          <p:cNvPr id="9" name="Slide Number Placeholder 5"/>
          <p:cNvSpPr>
            <a:spLocks noGrp="1"/>
          </p:cNvSpPr>
          <p:nvPr>
            <p:ph type="sldNum" sz="quarter" idx="12"/>
          </p:nvPr>
        </p:nvSpPr>
        <p:spPr/>
        <p:txBody>
          <a:bodyPr/>
          <a:lstStyle>
            <a:lvl1pPr>
              <a:defRPr/>
            </a:lvl1pPr>
          </a:lstStyle>
          <a:p>
            <a:pPr>
              <a:defRPr/>
            </a:pPr>
            <a:fld id="{7CF777D3-A90F-4DCA-ABE1-91CF6BB93B6B}" type="slidenum">
              <a:rPr lang="pt-BR"/>
              <a:pPr>
                <a:defRPr/>
              </a:pPr>
              <a:t>‹nº›</a:t>
            </a:fld>
            <a:endParaRPr lang="pt-B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mtClean="0"/>
              <a:t>Clique para editar o título mestre</a:t>
            </a:r>
            <a:endParaRPr lang="en-US" dirty="0"/>
          </a:p>
        </p:txBody>
      </p:sp>
      <p:sp>
        <p:nvSpPr>
          <p:cNvPr id="3" name="Date Placeholder 2"/>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F41E0FA2-D05F-499A-A62C-7DC3160FAFA5}" type="datetimeFigureOut">
              <a:rPr lang="pt-BR"/>
              <a:pPr>
                <a:defRPr/>
              </a:pPr>
              <a:t>22/06/2016</a:t>
            </a:fld>
            <a:endParaRPr lang="pt-BR"/>
          </a:p>
        </p:txBody>
      </p:sp>
      <p:sp>
        <p:nvSpPr>
          <p:cNvPr id="4" name="Footer Placeholder 3"/>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endParaRPr lang="pt-BR"/>
          </a:p>
        </p:txBody>
      </p:sp>
      <p:sp>
        <p:nvSpPr>
          <p:cNvPr id="5" name="Slide Number Placeholder 4"/>
          <p:cNvSpPr>
            <a:spLocks noGrp="1"/>
          </p:cNvSpPr>
          <p:nvPr>
            <p:ph type="sldNum" sz="quarter" idx="12"/>
          </p:nvPr>
        </p:nvSpPr>
        <p:spPr/>
        <p:txBody>
          <a:bodyPr/>
          <a:lstStyle>
            <a:lvl1pPr eaLnBrk="0" hangingPunct="0">
              <a:defRPr>
                <a:latin typeface="Arial" charset="0"/>
              </a:defRPr>
            </a:lvl1pPr>
          </a:lstStyle>
          <a:p>
            <a:pPr>
              <a:defRPr/>
            </a:pPr>
            <a:fld id="{ACD2AC8A-399A-4BA2-BD9D-63656097CD06}" type="slidenum">
              <a:rPr lang="pt-BR"/>
              <a:pPr>
                <a:defRPr/>
              </a:pPr>
              <a:t>‹nº›</a:t>
            </a:fld>
            <a:endParaRPr lang="pt-BR"/>
          </a:p>
        </p:txBody>
      </p:sp>
    </p:spTree>
  </p:cSld>
  <p:clrMapOvr>
    <a:masterClrMapping/>
  </p:clrMapOvr>
  <p:transition spd="slow">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9D21988-610C-4A30-8044-36EC9E8FEB17}" type="datetimeFigureOut">
              <a:rPr lang="pt-BR"/>
              <a:pPr>
                <a:defRPr/>
              </a:pPr>
              <a:t>22/06/2016</a:t>
            </a:fld>
            <a:endParaRPr lang="pt-BR"/>
          </a:p>
        </p:txBody>
      </p:sp>
      <p:sp>
        <p:nvSpPr>
          <p:cNvPr id="3" name="Footer Placeholder 4"/>
          <p:cNvSpPr>
            <a:spLocks noGrp="1"/>
          </p:cNvSpPr>
          <p:nvPr>
            <p:ph type="ftr" sz="quarter" idx="11"/>
          </p:nvPr>
        </p:nvSpPr>
        <p:spPr/>
        <p:txBody>
          <a:bodyPr/>
          <a:lstStyle>
            <a:lvl1pPr>
              <a:defRPr/>
            </a:lvl1pPr>
          </a:lstStyle>
          <a:p>
            <a:pPr>
              <a:defRPr/>
            </a:pPr>
            <a:endParaRPr lang="pt-BR"/>
          </a:p>
        </p:txBody>
      </p:sp>
      <p:sp>
        <p:nvSpPr>
          <p:cNvPr id="4" name="Slide Number Placeholder 5"/>
          <p:cNvSpPr>
            <a:spLocks noGrp="1"/>
          </p:cNvSpPr>
          <p:nvPr>
            <p:ph type="sldNum" sz="quarter" idx="12"/>
          </p:nvPr>
        </p:nvSpPr>
        <p:spPr/>
        <p:txBody>
          <a:bodyPr/>
          <a:lstStyle>
            <a:lvl1pPr>
              <a:defRPr/>
            </a:lvl1pPr>
          </a:lstStyle>
          <a:p>
            <a:pPr>
              <a:defRPr/>
            </a:pPr>
            <a:fld id="{6C6F8B9A-78B2-4EB7-A2C4-D43ECDACA7D0}" type="slidenum">
              <a:rPr lang="pt-BR"/>
              <a:pPr>
                <a:defRPr/>
              </a:pPr>
              <a:t>‹nº›</a:t>
            </a:fld>
            <a:endParaRPr lang="pt-B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pt-BR" smtClean="0"/>
              <a:t>Clique para editar o título mestre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smtClean="0"/>
              <a:t>Clique para editar o texto mestre</a:t>
            </a:r>
          </a:p>
        </p:txBody>
      </p:sp>
      <p:sp>
        <p:nvSpPr>
          <p:cNvPr id="5" name="Date Placeholder 3"/>
          <p:cNvSpPr>
            <a:spLocks noGrp="1"/>
          </p:cNvSpPr>
          <p:nvPr>
            <p:ph type="dt" sz="half" idx="10"/>
          </p:nvPr>
        </p:nvSpPr>
        <p:spPr/>
        <p:txBody>
          <a:bodyPr/>
          <a:lstStyle>
            <a:lvl1pPr>
              <a:defRPr/>
            </a:lvl1pPr>
          </a:lstStyle>
          <a:p>
            <a:pPr>
              <a:defRPr/>
            </a:pPr>
            <a:fld id="{10BA3BA6-1E15-4DA5-9FBD-F8F274BA90A1}" type="datetimeFigureOut">
              <a:rPr lang="pt-BR"/>
              <a:pPr>
                <a:defRPr/>
              </a:pPr>
              <a:t>22/06/2016</a:t>
            </a:fld>
            <a:endParaRPr lang="pt-BR"/>
          </a:p>
        </p:txBody>
      </p:sp>
      <p:sp>
        <p:nvSpPr>
          <p:cNvPr id="6" name="Footer Placeholder 4"/>
          <p:cNvSpPr>
            <a:spLocks noGrp="1"/>
          </p:cNvSpPr>
          <p:nvPr>
            <p:ph type="ftr" sz="quarter" idx="11"/>
          </p:nvPr>
        </p:nvSpPr>
        <p:spPr/>
        <p:txBody>
          <a:bodyPr/>
          <a:lstStyle>
            <a:lvl1pPr>
              <a:defRPr/>
            </a:lvl1pPr>
          </a:lstStyle>
          <a:p>
            <a:pPr>
              <a:defRPr/>
            </a:pPr>
            <a:endParaRPr lang="pt-BR"/>
          </a:p>
        </p:txBody>
      </p:sp>
      <p:sp>
        <p:nvSpPr>
          <p:cNvPr id="7" name="Slide Number Placeholder 5"/>
          <p:cNvSpPr>
            <a:spLocks noGrp="1"/>
          </p:cNvSpPr>
          <p:nvPr>
            <p:ph type="sldNum" sz="quarter" idx="12"/>
          </p:nvPr>
        </p:nvSpPr>
        <p:spPr/>
        <p:txBody>
          <a:bodyPr/>
          <a:lstStyle>
            <a:lvl1pPr>
              <a:defRPr/>
            </a:lvl1pPr>
          </a:lstStyle>
          <a:p>
            <a:pPr>
              <a:defRPr/>
            </a:pPr>
            <a:fld id="{1640A8BB-0E2C-46E6-BF31-60B65F26A561}" type="slidenum">
              <a:rPr lang="pt-BR"/>
              <a:pPr>
                <a:defRPr/>
              </a:pPr>
              <a:t>‹nº›</a:t>
            </a:fld>
            <a:endParaRPr lang="pt-B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pt-BR" smtClean="0"/>
              <a:t>Clique para editar o título mestre</a:t>
            </a:r>
            <a:endParaRPr lang="en-US" dirty="0"/>
          </a:p>
        </p:txBody>
      </p:sp>
      <p:sp>
        <p:nvSpPr>
          <p:cNvPr id="3" name="Picture Placeholder 2"/>
          <p:cNvSpPr>
            <a:spLocks noGrp="1" noChangeAspect="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pt-BR" noProof="0" smtClean="0"/>
              <a:t>Clique no ícone para adicionar uma imagem</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smtClean="0"/>
              <a:t>Clique para editar o texto mestre</a:t>
            </a:r>
          </a:p>
        </p:txBody>
      </p:sp>
      <p:sp>
        <p:nvSpPr>
          <p:cNvPr id="5" name="Date Placeholder 3"/>
          <p:cNvSpPr>
            <a:spLocks noGrp="1"/>
          </p:cNvSpPr>
          <p:nvPr>
            <p:ph type="dt" sz="half" idx="10"/>
          </p:nvPr>
        </p:nvSpPr>
        <p:spPr/>
        <p:txBody>
          <a:bodyPr/>
          <a:lstStyle>
            <a:lvl1pPr>
              <a:defRPr/>
            </a:lvl1pPr>
          </a:lstStyle>
          <a:p>
            <a:pPr>
              <a:defRPr/>
            </a:pPr>
            <a:fld id="{43DB984C-659B-46F2-AB29-3B4408F175DF}" type="datetimeFigureOut">
              <a:rPr lang="pt-BR"/>
              <a:pPr>
                <a:defRPr/>
              </a:pPr>
              <a:t>22/06/2016</a:t>
            </a:fld>
            <a:endParaRPr lang="pt-BR"/>
          </a:p>
        </p:txBody>
      </p:sp>
      <p:sp>
        <p:nvSpPr>
          <p:cNvPr id="6" name="Footer Placeholder 4"/>
          <p:cNvSpPr>
            <a:spLocks noGrp="1"/>
          </p:cNvSpPr>
          <p:nvPr>
            <p:ph type="ftr" sz="quarter" idx="11"/>
          </p:nvPr>
        </p:nvSpPr>
        <p:spPr/>
        <p:txBody>
          <a:bodyPr/>
          <a:lstStyle>
            <a:lvl1pPr>
              <a:defRPr/>
            </a:lvl1pPr>
          </a:lstStyle>
          <a:p>
            <a:pPr>
              <a:defRPr/>
            </a:pPr>
            <a:endParaRPr lang="pt-BR"/>
          </a:p>
        </p:txBody>
      </p:sp>
      <p:sp>
        <p:nvSpPr>
          <p:cNvPr id="7" name="Slide Number Placeholder 5"/>
          <p:cNvSpPr>
            <a:spLocks noGrp="1"/>
          </p:cNvSpPr>
          <p:nvPr>
            <p:ph type="sldNum" sz="quarter" idx="12"/>
          </p:nvPr>
        </p:nvSpPr>
        <p:spPr/>
        <p:txBody>
          <a:bodyPr/>
          <a:lstStyle>
            <a:lvl1pPr>
              <a:defRPr/>
            </a:lvl1pPr>
          </a:lstStyle>
          <a:p>
            <a:pPr>
              <a:defRPr/>
            </a:pPr>
            <a:fld id="{7B18FC4F-EB5C-4D32-AF7C-8F5B1989AA4D}" type="slidenum">
              <a:rPr lang="pt-BR"/>
              <a:pPr>
                <a:defRPr/>
              </a:pPr>
              <a:t>‹nº›</a:t>
            </a:fld>
            <a:endParaRPr lang="pt-B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mtClean="0"/>
              <a:t>Clique para editar o título mestre</a:t>
            </a:r>
            <a:endParaRPr lang="en-US" dirty="0"/>
          </a:p>
        </p:txBody>
      </p:sp>
      <p:sp>
        <p:nvSpPr>
          <p:cNvPr id="3" name="Vertical Text Placeholder 2"/>
          <p:cNvSpPr>
            <a:spLocks noGrp="1"/>
          </p:cNvSpPr>
          <p:nvPr>
            <p:ph type="body" orient="vert" idx="1"/>
          </p:nvPr>
        </p:nvSpPr>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4" name="Date Placeholder 3"/>
          <p:cNvSpPr>
            <a:spLocks noGrp="1"/>
          </p:cNvSpPr>
          <p:nvPr>
            <p:ph type="dt" sz="half" idx="10"/>
          </p:nvPr>
        </p:nvSpPr>
        <p:spPr/>
        <p:txBody>
          <a:bodyPr/>
          <a:lstStyle>
            <a:lvl1pPr>
              <a:defRPr/>
            </a:lvl1pPr>
          </a:lstStyle>
          <a:p>
            <a:pPr>
              <a:defRPr/>
            </a:pPr>
            <a:fld id="{4AEA29CB-1945-4200-80D1-C4003A404445}" type="datetimeFigureOut">
              <a:rPr lang="pt-BR"/>
              <a:pPr>
                <a:defRPr/>
              </a:pPr>
              <a:t>22/06/2016</a:t>
            </a:fld>
            <a:endParaRPr lang="pt-BR"/>
          </a:p>
        </p:txBody>
      </p:sp>
      <p:sp>
        <p:nvSpPr>
          <p:cNvPr id="5" name="Footer Placeholder 4"/>
          <p:cNvSpPr>
            <a:spLocks noGrp="1"/>
          </p:cNvSpPr>
          <p:nvPr>
            <p:ph type="ftr" sz="quarter" idx="11"/>
          </p:nvPr>
        </p:nvSpPr>
        <p:spPr/>
        <p:txBody>
          <a:bodyPr/>
          <a:lstStyle>
            <a:lvl1pPr>
              <a:defRPr/>
            </a:lvl1pPr>
          </a:lstStyle>
          <a:p>
            <a:pPr>
              <a:defRPr/>
            </a:pPr>
            <a:endParaRPr lang="pt-BR"/>
          </a:p>
        </p:txBody>
      </p:sp>
      <p:sp>
        <p:nvSpPr>
          <p:cNvPr id="6" name="Slide Number Placeholder 5"/>
          <p:cNvSpPr>
            <a:spLocks noGrp="1"/>
          </p:cNvSpPr>
          <p:nvPr>
            <p:ph type="sldNum" sz="quarter" idx="12"/>
          </p:nvPr>
        </p:nvSpPr>
        <p:spPr/>
        <p:txBody>
          <a:bodyPr/>
          <a:lstStyle>
            <a:lvl1pPr>
              <a:defRPr/>
            </a:lvl1pPr>
          </a:lstStyle>
          <a:p>
            <a:pPr>
              <a:defRPr/>
            </a:pPr>
            <a:fld id="{C1D773C2-82CE-46C6-9B8D-507A55CE3B30}" type="slidenum">
              <a:rPr lang="pt-BR"/>
              <a:pPr>
                <a:defRPr/>
              </a:pPr>
              <a:t>‹nº›</a:t>
            </a:fld>
            <a:endParaRPr lang="pt-B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pt-BR" smtClean="0"/>
              <a:t>Clique para editar o título mestre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4" name="Date Placeholder 3"/>
          <p:cNvSpPr>
            <a:spLocks noGrp="1"/>
          </p:cNvSpPr>
          <p:nvPr>
            <p:ph type="dt" sz="half" idx="10"/>
          </p:nvPr>
        </p:nvSpPr>
        <p:spPr/>
        <p:txBody>
          <a:bodyPr/>
          <a:lstStyle>
            <a:lvl1pPr>
              <a:defRPr/>
            </a:lvl1pPr>
          </a:lstStyle>
          <a:p>
            <a:pPr>
              <a:defRPr/>
            </a:pPr>
            <a:fld id="{13EC4A6D-9363-4076-A0A2-C9BB3C51220B}" type="datetimeFigureOut">
              <a:rPr lang="pt-BR"/>
              <a:pPr>
                <a:defRPr/>
              </a:pPr>
              <a:t>22/06/2016</a:t>
            </a:fld>
            <a:endParaRPr lang="pt-BR"/>
          </a:p>
        </p:txBody>
      </p:sp>
      <p:sp>
        <p:nvSpPr>
          <p:cNvPr id="5" name="Footer Placeholder 4"/>
          <p:cNvSpPr>
            <a:spLocks noGrp="1"/>
          </p:cNvSpPr>
          <p:nvPr>
            <p:ph type="ftr" sz="quarter" idx="11"/>
          </p:nvPr>
        </p:nvSpPr>
        <p:spPr/>
        <p:txBody>
          <a:bodyPr/>
          <a:lstStyle>
            <a:lvl1pPr>
              <a:defRPr/>
            </a:lvl1pPr>
          </a:lstStyle>
          <a:p>
            <a:pPr>
              <a:defRPr/>
            </a:pPr>
            <a:endParaRPr lang="pt-BR"/>
          </a:p>
        </p:txBody>
      </p:sp>
      <p:sp>
        <p:nvSpPr>
          <p:cNvPr id="6" name="Slide Number Placeholder 5"/>
          <p:cNvSpPr>
            <a:spLocks noGrp="1"/>
          </p:cNvSpPr>
          <p:nvPr>
            <p:ph type="sldNum" sz="quarter" idx="12"/>
          </p:nvPr>
        </p:nvSpPr>
        <p:spPr/>
        <p:txBody>
          <a:bodyPr/>
          <a:lstStyle>
            <a:lvl1pPr>
              <a:defRPr/>
            </a:lvl1pPr>
          </a:lstStyle>
          <a:p>
            <a:pPr>
              <a:defRPr/>
            </a:pPr>
            <a:fld id="{99A2224A-D608-48CE-820C-FBC98A171B9C}" type="slidenum">
              <a:rPr lang="pt-BR"/>
              <a:pPr>
                <a:defRPr/>
              </a:pPr>
              <a:t>‹nº›</a:t>
            </a:fld>
            <a:endParaRPr lang="pt-B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pt-BR" smtClean="0"/>
              <a:t>Clique para editar o título mestre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smtClean="0"/>
              <a:t>Clique para editar o estilo do subtítulo mestre</a:t>
            </a:r>
            <a:endParaRPr lang="en-US" dirty="0"/>
          </a:p>
        </p:txBody>
      </p:sp>
      <p:sp>
        <p:nvSpPr>
          <p:cNvPr id="4" name="Date Placeholder 3"/>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B18949D7-E63B-4422-B18F-E21FB7EAF123}" type="datetimeFigureOut">
              <a:rPr lang="pt-BR"/>
              <a:pPr>
                <a:defRPr/>
              </a:pPr>
              <a:t>22/06/2016</a:t>
            </a:fld>
            <a:endParaRPr lang="pt-BR"/>
          </a:p>
        </p:txBody>
      </p:sp>
      <p:sp>
        <p:nvSpPr>
          <p:cNvPr id="5" name="Footer Placeholder 4"/>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6" name="Slide Number Placeholder 5"/>
          <p:cNvSpPr>
            <a:spLocks noGrp="1"/>
          </p:cNvSpPr>
          <p:nvPr>
            <p:ph type="sldNum" sz="quarter" idx="12"/>
          </p:nvPr>
        </p:nvSpPr>
        <p:spPr/>
        <p:txBody>
          <a:bodyPr/>
          <a:lstStyle>
            <a:lvl1pPr eaLnBrk="1" hangingPunct="1">
              <a:defRPr>
                <a:solidFill>
                  <a:srgbClr val="898989"/>
                </a:solidFill>
                <a:latin typeface="Calibri" pitchFamily="34" charset="0"/>
              </a:defRPr>
            </a:lvl1pPr>
          </a:lstStyle>
          <a:p>
            <a:pPr>
              <a:defRPr/>
            </a:pPr>
            <a:fld id="{2273B3CF-2FA1-4384-AF53-691CBEF6F953}" type="slidenum">
              <a:rPr lang="pt-BR"/>
              <a:pPr>
                <a:defRPr/>
              </a:pPr>
              <a:t>‹nº›</a:t>
            </a:fld>
            <a:endParaRPr lang="pt-BR"/>
          </a:p>
        </p:txBody>
      </p:sp>
    </p:spTree>
  </p:cSld>
  <p:clrMapOvr>
    <a:masterClrMapping/>
  </p:clrMapOvr>
  <p:transition spd="slow">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mtClean="0"/>
              <a:t>Clique para editar o título mestre</a:t>
            </a:r>
            <a:endParaRPr lang="en-US" dirty="0"/>
          </a:p>
        </p:txBody>
      </p:sp>
      <p:sp>
        <p:nvSpPr>
          <p:cNvPr id="3" name="Content Placeholder 2"/>
          <p:cNvSpPr>
            <a:spLocks noGrp="1"/>
          </p:cNvSpPr>
          <p:nvPr>
            <p:ph idx="1"/>
          </p:nvPr>
        </p:nvSpPr>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4" name="Date Placeholder 3"/>
          <p:cNvSpPr>
            <a:spLocks noGrp="1"/>
          </p:cNvSpPr>
          <p:nvPr>
            <p:ph type="dt" sz="half" idx="10"/>
          </p:nvPr>
        </p:nvSpPr>
        <p:spPr/>
        <p:txBody>
          <a:bodyPr/>
          <a:lstStyle>
            <a:lvl1pPr>
              <a:defRPr>
                <a:solidFill>
                  <a:prstClr val="black">
                    <a:tint val="75000"/>
                  </a:prstClr>
                </a:solidFill>
              </a:defRPr>
            </a:lvl1pPr>
          </a:lstStyle>
          <a:p>
            <a:pPr>
              <a:defRPr/>
            </a:pPr>
            <a:fld id="{0E1253F7-3F81-4639-8DB4-F9F60E635B78}" type="datetimeFigureOut">
              <a:rPr lang="pt-BR"/>
              <a:pPr>
                <a:defRPr/>
              </a:pPr>
              <a:t>22/06/2016</a:t>
            </a:fld>
            <a:endParaRPr lang="pt-BR"/>
          </a:p>
        </p:txBody>
      </p:sp>
      <p:sp>
        <p:nvSpPr>
          <p:cNvPr id="5" name="Footer Placeholder 4"/>
          <p:cNvSpPr>
            <a:spLocks noGrp="1"/>
          </p:cNvSpPr>
          <p:nvPr>
            <p:ph type="ftr" sz="quarter" idx="11"/>
          </p:nvPr>
        </p:nvSpPr>
        <p:spPr/>
        <p:txBody>
          <a:bodyPr/>
          <a:lstStyle>
            <a:lvl1pPr>
              <a:defRPr>
                <a:solidFill>
                  <a:prstClr val="black">
                    <a:tint val="75000"/>
                  </a:prstClr>
                </a:solidFill>
              </a:defRPr>
            </a:lvl1pPr>
          </a:lstStyle>
          <a:p>
            <a:pPr>
              <a:defRPr/>
            </a:pPr>
            <a:endParaRPr lang="pt-BR"/>
          </a:p>
        </p:txBody>
      </p:sp>
      <p:sp>
        <p:nvSpPr>
          <p:cNvPr id="6" name="Slide Number Placeholder 5"/>
          <p:cNvSpPr>
            <a:spLocks noGrp="1"/>
          </p:cNvSpPr>
          <p:nvPr>
            <p:ph type="sldNum" sz="quarter" idx="12"/>
          </p:nvPr>
        </p:nvSpPr>
        <p:spPr/>
        <p:txBody>
          <a:bodyPr/>
          <a:lstStyle>
            <a:lvl1pPr>
              <a:defRPr>
                <a:solidFill>
                  <a:srgbClr val="898989"/>
                </a:solidFill>
              </a:defRPr>
            </a:lvl1pPr>
          </a:lstStyle>
          <a:p>
            <a:pPr>
              <a:defRPr/>
            </a:pPr>
            <a:fld id="{20AEAEFA-A0CD-40B6-BF37-9BA1D56BA14F}" type="slidenum">
              <a:rPr lang="pt-BR"/>
              <a:pPr>
                <a:defRPr/>
              </a:pPr>
              <a:t>‹nº›</a:t>
            </a:fld>
            <a:endParaRPr lang="pt-BR"/>
          </a:p>
        </p:txBody>
      </p:sp>
    </p:spTree>
  </p:cSld>
  <p:clrMapOvr>
    <a:masterClrMapping/>
  </p:clrMapOvr>
  <p:transition spd="slow">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pt-BR" smtClean="0"/>
              <a:t>Clique para editar o título mestre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smtClean="0"/>
              <a:t>Clique para editar o texto mestre</a:t>
            </a:r>
          </a:p>
        </p:txBody>
      </p:sp>
      <p:sp>
        <p:nvSpPr>
          <p:cNvPr id="4" name="Date Placeholder 3"/>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A0C29EBD-7856-4C85-85C5-A8B1CE5BE639}" type="datetimeFigureOut">
              <a:rPr lang="pt-BR"/>
              <a:pPr>
                <a:defRPr/>
              </a:pPr>
              <a:t>22/06/2016</a:t>
            </a:fld>
            <a:endParaRPr lang="pt-BR"/>
          </a:p>
        </p:txBody>
      </p:sp>
      <p:sp>
        <p:nvSpPr>
          <p:cNvPr id="5" name="Footer Placeholder 4"/>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6" name="Slide Number Placeholder 5"/>
          <p:cNvSpPr>
            <a:spLocks noGrp="1"/>
          </p:cNvSpPr>
          <p:nvPr>
            <p:ph type="sldNum" sz="quarter" idx="12"/>
          </p:nvPr>
        </p:nvSpPr>
        <p:spPr/>
        <p:txBody>
          <a:bodyPr/>
          <a:lstStyle>
            <a:lvl1pPr eaLnBrk="1" hangingPunct="1">
              <a:defRPr>
                <a:solidFill>
                  <a:srgbClr val="898989"/>
                </a:solidFill>
                <a:latin typeface="Calibri" pitchFamily="34" charset="0"/>
              </a:defRPr>
            </a:lvl1pPr>
          </a:lstStyle>
          <a:p>
            <a:pPr>
              <a:defRPr/>
            </a:pPr>
            <a:fld id="{592CC344-77D2-4AA0-AF19-6B00E11D21C7}" type="slidenum">
              <a:rPr lang="pt-BR"/>
              <a:pPr>
                <a:defRPr/>
              </a:pPr>
              <a:t>‹nº›</a:t>
            </a:fld>
            <a:endParaRPr lang="pt-BR"/>
          </a:p>
        </p:txBody>
      </p:sp>
    </p:spTree>
  </p:cSld>
  <p:clrMapOvr>
    <a:masterClrMapping/>
  </p:clrMapOvr>
  <p:transition spd="slow">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4B59B8C1-EA48-4FEB-8554-33E8FB1E9F01}" type="datetimeFigureOut">
              <a:rPr lang="pt-BR"/>
              <a:pPr>
                <a:defRPr/>
              </a:pPr>
              <a:t>22/06/2016</a:t>
            </a:fld>
            <a:endParaRPr lang="pt-BR"/>
          </a:p>
        </p:txBody>
      </p:sp>
      <p:sp>
        <p:nvSpPr>
          <p:cNvPr id="3" name="Footer Placeholder 2"/>
          <p:cNvSpPr>
            <a:spLocks noGrp="1"/>
          </p:cNvSpPr>
          <p:nvPr>
            <p:ph type="ftr" sz="quarter" idx="11"/>
          </p:nvPr>
        </p:nvSpPr>
        <p:spPr/>
        <p:txBody>
          <a:bodyPr/>
          <a:lstStyle>
            <a:lvl1pPr>
              <a:defRPr/>
            </a:lvl1pPr>
          </a:lstStyle>
          <a:p>
            <a:pPr>
              <a:defRPr/>
            </a:pPr>
            <a:endParaRPr lang="pt-BR"/>
          </a:p>
        </p:txBody>
      </p:sp>
      <p:sp>
        <p:nvSpPr>
          <p:cNvPr id="4" name="Slide Number Placeholder 3"/>
          <p:cNvSpPr>
            <a:spLocks noGrp="1"/>
          </p:cNvSpPr>
          <p:nvPr>
            <p:ph type="sldNum" sz="quarter" idx="12"/>
          </p:nvPr>
        </p:nvSpPr>
        <p:spPr/>
        <p:txBody>
          <a:bodyPr/>
          <a:lstStyle>
            <a:lvl1pPr>
              <a:defRPr/>
            </a:lvl1pPr>
          </a:lstStyle>
          <a:p>
            <a:pPr>
              <a:defRPr/>
            </a:pPr>
            <a:fld id="{2AAC87EA-487A-4EDF-82B8-B5610DC85814}" type="slidenum">
              <a:rPr lang="pt-BR"/>
              <a:pPr>
                <a:defRPr/>
              </a:pPr>
              <a:t>‹nº›</a:t>
            </a:fld>
            <a:endParaRPr lang="pt-BR"/>
          </a:p>
        </p:txBody>
      </p:sp>
    </p:spTree>
  </p:cSld>
  <p:clrMapOvr>
    <a:masterClrMapping/>
  </p:clrMapOvr>
  <p:transition spd="slow">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mtClean="0"/>
              <a:t>Clique para editar o título mestre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5" name="Date Placeholder 4"/>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29585272-90FE-4F92-A9BD-CB6C672879CE}" type="datetimeFigureOut">
              <a:rPr lang="pt-BR"/>
              <a:pPr>
                <a:defRPr/>
              </a:pPr>
              <a:t>22/06/2016</a:t>
            </a:fld>
            <a:endParaRPr lang="pt-BR"/>
          </a:p>
        </p:txBody>
      </p:sp>
      <p:sp>
        <p:nvSpPr>
          <p:cNvPr id="6" name="Footer Placeholder 5"/>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7" name="Slide Number Placeholder 6"/>
          <p:cNvSpPr>
            <a:spLocks noGrp="1"/>
          </p:cNvSpPr>
          <p:nvPr>
            <p:ph type="sldNum" sz="quarter" idx="12"/>
          </p:nvPr>
        </p:nvSpPr>
        <p:spPr/>
        <p:txBody>
          <a:bodyPr/>
          <a:lstStyle>
            <a:lvl1pPr eaLnBrk="1" hangingPunct="1">
              <a:defRPr>
                <a:solidFill>
                  <a:srgbClr val="898989"/>
                </a:solidFill>
                <a:latin typeface="Calibri" pitchFamily="34" charset="0"/>
              </a:defRPr>
            </a:lvl1pPr>
          </a:lstStyle>
          <a:p>
            <a:pPr>
              <a:defRPr/>
            </a:pPr>
            <a:fld id="{22EA71A2-2E55-47FB-8BAA-4F5D5205B27D}" type="slidenum">
              <a:rPr lang="pt-BR"/>
              <a:pPr>
                <a:defRPr/>
              </a:pPr>
              <a:t>‹nº›</a:t>
            </a:fld>
            <a:endParaRPr lang="pt-BR"/>
          </a:p>
        </p:txBody>
      </p:sp>
    </p:spTree>
  </p:cSld>
  <p:clrMapOvr>
    <a:masterClrMapping/>
  </p:clrMapOvr>
  <p:transition spd="slow">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pt-BR" smtClean="0"/>
              <a:t>Clique para editar o título mestre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4" name="Content Placeholder 3"/>
          <p:cNvSpPr>
            <a:spLocks noGrp="1"/>
          </p:cNvSpPr>
          <p:nvPr>
            <p:ph sz="half" idx="2"/>
          </p:nvPr>
        </p:nvSpPr>
        <p:spPr>
          <a:xfrm>
            <a:off x="839788" y="2505075"/>
            <a:ext cx="5157787" cy="3684588"/>
          </a:xfrm>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6" name="Content Placeholder 5"/>
          <p:cNvSpPr>
            <a:spLocks noGrp="1"/>
          </p:cNvSpPr>
          <p:nvPr>
            <p:ph sz="quarter" idx="4"/>
          </p:nvPr>
        </p:nvSpPr>
        <p:spPr>
          <a:xfrm>
            <a:off x="6172200" y="2505075"/>
            <a:ext cx="5183188" cy="3684588"/>
          </a:xfrm>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7" name="Date Placeholder 6"/>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8ED400CF-D703-460E-85CE-8350178FCDE6}" type="datetimeFigureOut">
              <a:rPr lang="pt-BR"/>
              <a:pPr>
                <a:defRPr/>
              </a:pPr>
              <a:t>22/06/2016</a:t>
            </a:fld>
            <a:endParaRPr lang="pt-BR"/>
          </a:p>
        </p:txBody>
      </p:sp>
      <p:sp>
        <p:nvSpPr>
          <p:cNvPr id="8" name="Footer Placeholder 7"/>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9" name="Slide Number Placeholder 8"/>
          <p:cNvSpPr>
            <a:spLocks noGrp="1"/>
          </p:cNvSpPr>
          <p:nvPr>
            <p:ph type="sldNum" sz="quarter" idx="12"/>
          </p:nvPr>
        </p:nvSpPr>
        <p:spPr/>
        <p:txBody>
          <a:bodyPr/>
          <a:lstStyle>
            <a:lvl1pPr eaLnBrk="1" hangingPunct="1">
              <a:defRPr>
                <a:solidFill>
                  <a:srgbClr val="898989"/>
                </a:solidFill>
                <a:latin typeface="Calibri" pitchFamily="34" charset="0"/>
              </a:defRPr>
            </a:lvl1pPr>
          </a:lstStyle>
          <a:p>
            <a:pPr>
              <a:defRPr/>
            </a:pPr>
            <a:fld id="{3F537830-5A5D-4BA6-8FC5-FF30BCED52E1}" type="slidenum">
              <a:rPr lang="pt-BR"/>
              <a:pPr>
                <a:defRPr/>
              </a:pPr>
              <a:t>‹nº›</a:t>
            </a:fld>
            <a:endParaRPr lang="pt-BR"/>
          </a:p>
        </p:txBody>
      </p:sp>
    </p:spTree>
  </p:cSld>
  <p:clrMapOvr>
    <a:masterClrMapping/>
  </p:clrMapOvr>
  <p:transition spd="slow">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mtClean="0"/>
              <a:t>Clique para editar o título mestre</a:t>
            </a:r>
            <a:endParaRPr lang="en-US" dirty="0"/>
          </a:p>
        </p:txBody>
      </p:sp>
      <p:sp>
        <p:nvSpPr>
          <p:cNvPr id="3" name="Date Placeholder 2"/>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35853920-85AE-4933-8260-6E08E6BF6BC7}" type="datetimeFigureOut">
              <a:rPr lang="pt-BR"/>
              <a:pPr>
                <a:defRPr/>
              </a:pPr>
              <a:t>22/06/2016</a:t>
            </a:fld>
            <a:endParaRPr lang="pt-BR"/>
          </a:p>
        </p:txBody>
      </p:sp>
      <p:sp>
        <p:nvSpPr>
          <p:cNvPr id="4" name="Footer Placeholder 3"/>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5" name="Slide Number Placeholder 4"/>
          <p:cNvSpPr>
            <a:spLocks noGrp="1"/>
          </p:cNvSpPr>
          <p:nvPr>
            <p:ph type="sldNum" sz="quarter" idx="12"/>
          </p:nvPr>
        </p:nvSpPr>
        <p:spPr/>
        <p:txBody>
          <a:bodyPr/>
          <a:lstStyle>
            <a:lvl1pPr eaLnBrk="1" hangingPunct="1">
              <a:defRPr>
                <a:solidFill>
                  <a:srgbClr val="898989"/>
                </a:solidFill>
                <a:latin typeface="Calibri" pitchFamily="34" charset="0"/>
              </a:defRPr>
            </a:lvl1pPr>
          </a:lstStyle>
          <a:p>
            <a:pPr>
              <a:defRPr/>
            </a:pPr>
            <a:fld id="{86256BC3-E25D-4915-9A69-C18D8F6FB2A4}" type="slidenum">
              <a:rPr lang="pt-BR"/>
              <a:pPr>
                <a:defRPr/>
              </a:pPr>
              <a:t>‹nº›</a:t>
            </a:fld>
            <a:endParaRPr lang="pt-BR"/>
          </a:p>
        </p:txBody>
      </p:sp>
    </p:spTree>
  </p:cSld>
  <p:clrMapOvr>
    <a:masterClrMapping/>
  </p:clrMapOvr>
  <p:transition spd="slow">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5A65C61A-D609-46D4-8D96-D7A9A24D03CB}" type="datetimeFigureOut">
              <a:rPr lang="pt-BR"/>
              <a:pPr>
                <a:defRPr/>
              </a:pPr>
              <a:t>22/06/2016</a:t>
            </a:fld>
            <a:endParaRPr lang="pt-BR"/>
          </a:p>
        </p:txBody>
      </p:sp>
      <p:sp>
        <p:nvSpPr>
          <p:cNvPr id="3" name="Footer Placeholder 2"/>
          <p:cNvSpPr>
            <a:spLocks noGrp="1"/>
          </p:cNvSpPr>
          <p:nvPr>
            <p:ph type="ftr" sz="quarter" idx="11"/>
          </p:nvPr>
        </p:nvSpPr>
        <p:spPr/>
        <p:txBody>
          <a:bodyPr/>
          <a:lstStyle>
            <a:lvl1pPr>
              <a:defRPr/>
            </a:lvl1pPr>
          </a:lstStyle>
          <a:p>
            <a:pPr>
              <a:defRPr/>
            </a:pPr>
            <a:endParaRPr lang="pt-BR"/>
          </a:p>
        </p:txBody>
      </p:sp>
      <p:sp>
        <p:nvSpPr>
          <p:cNvPr id="4" name="Slide Number Placeholder 3"/>
          <p:cNvSpPr>
            <a:spLocks noGrp="1"/>
          </p:cNvSpPr>
          <p:nvPr>
            <p:ph type="sldNum" sz="quarter" idx="12"/>
          </p:nvPr>
        </p:nvSpPr>
        <p:spPr/>
        <p:txBody>
          <a:bodyPr/>
          <a:lstStyle>
            <a:lvl1pPr>
              <a:defRPr/>
            </a:lvl1pPr>
          </a:lstStyle>
          <a:p>
            <a:pPr>
              <a:defRPr/>
            </a:pPr>
            <a:fld id="{AECE5133-1C74-416B-9745-1F15E2AD8FFA}" type="slidenum">
              <a:rPr lang="pt-BR"/>
              <a:pPr>
                <a:defRPr/>
              </a:pPr>
              <a:t>‹nº›</a:t>
            </a:fld>
            <a:endParaRPr lang="pt-BR"/>
          </a:p>
        </p:txBody>
      </p:sp>
    </p:spTree>
  </p:cSld>
  <p:clrMapOvr>
    <a:masterClrMapping/>
  </p:clrMapOvr>
  <p:transition spd="slow">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pt-BR" smtClean="0"/>
              <a:t>Clique para editar o título mestre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smtClean="0"/>
              <a:t>Clique para editar o texto mestre</a:t>
            </a:r>
          </a:p>
        </p:txBody>
      </p:sp>
      <p:sp>
        <p:nvSpPr>
          <p:cNvPr id="5" name="Date Placeholder 4"/>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85C78BFB-7DC8-42A5-B08A-DFE1D376EB6E}" type="datetimeFigureOut">
              <a:rPr lang="pt-BR"/>
              <a:pPr>
                <a:defRPr/>
              </a:pPr>
              <a:t>22/06/2016</a:t>
            </a:fld>
            <a:endParaRPr lang="pt-BR"/>
          </a:p>
        </p:txBody>
      </p:sp>
      <p:sp>
        <p:nvSpPr>
          <p:cNvPr id="6" name="Footer Placeholder 5"/>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7" name="Slide Number Placeholder 6"/>
          <p:cNvSpPr>
            <a:spLocks noGrp="1"/>
          </p:cNvSpPr>
          <p:nvPr>
            <p:ph type="sldNum" sz="quarter" idx="12"/>
          </p:nvPr>
        </p:nvSpPr>
        <p:spPr/>
        <p:txBody>
          <a:bodyPr/>
          <a:lstStyle>
            <a:lvl1pPr eaLnBrk="1" hangingPunct="1">
              <a:defRPr>
                <a:solidFill>
                  <a:srgbClr val="898989"/>
                </a:solidFill>
                <a:latin typeface="Calibri" pitchFamily="34" charset="0"/>
              </a:defRPr>
            </a:lvl1pPr>
          </a:lstStyle>
          <a:p>
            <a:pPr>
              <a:defRPr/>
            </a:pPr>
            <a:fld id="{15AB814B-8B2B-423F-8C64-DD2A98CDF7A3}" type="slidenum">
              <a:rPr lang="pt-BR"/>
              <a:pPr>
                <a:defRPr/>
              </a:pPr>
              <a:t>‹nº›</a:t>
            </a:fld>
            <a:endParaRPr lang="pt-BR"/>
          </a:p>
        </p:txBody>
      </p:sp>
    </p:spTree>
  </p:cSld>
  <p:clrMapOvr>
    <a:masterClrMapping/>
  </p:clrMapOvr>
  <p:transition spd="slow">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pt-BR" smtClean="0"/>
              <a:t>Clique para editar o título mestre</a:t>
            </a:r>
            <a:endParaRPr lang="en-US" dirty="0"/>
          </a:p>
        </p:txBody>
      </p:sp>
      <p:sp>
        <p:nvSpPr>
          <p:cNvPr id="3" name="Picture Placeholder 2"/>
          <p:cNvSpPr>
            <a:spLocks noGrp="1" noChangeAspect="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pt-BR" noProof="0" smtClean="0"/>
              <a:t>Clique no ícone para adicionar uma imagem</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smtClean="0"/>
              <a:t>Clique para editar o texto mestre</a:t>
            </a:r>
          </a:p>
        </p:txBody>
      </p:sp>
      <p:sp>
        <p:nvSpPr>
          <p:cNvPr id="5" name="Date Placeholder 4"/>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5BCD807E-96FD-4C26-8E63-E898037BAFF7}" type="datetimeFigureOut">
              <a:rPr lang="pt-BR"/>
              <a:pPr>
                <a:defRPr/>
              </a:pPr>
              <a:t>22/06/2016</a:t>
            </a:fld>
            <a:endParaRPr lang="pt-BR"/>
          </a:p>
        </p:txBody>
      </p:sp>
      <p:sp>
        <p:nvSpPr>
          <p:cNvPr id="6" name="Footer Placeholder 5"/>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7" name="Slide Number Placeholder 6"/>
          <p:cNvSpPr>
            <a:spLocks noGrp="1"/>
          </p:cNvSpPr>
          <p:nvPr>
            <p:ph type="sldNum" sz="quarter" idx="12"/>
          </p:nvPr>
        </p:nvSpPr>
        <p:spPr/>
        <p:txBody>
          <a:bodyPr/>
          <a:lstStyle>
            <a:lvl1pPr eaLnBrk="1" hangingPunct="1">
              <a:defRPr>
                <a:solidFill>
                  <a:srgbClr val="898989"/>
                </a:solidFill>
                <a:latin typeface="Calibri" pitchFamily="34" charset="0"/>
              </a:defRPr>
            </a:lvl1pPr>
          </a:lstStyle>
          <a:p>
            <a:pPr>
              <a:defRPr/>
            </a:pPr>
            <a:fld id="{A51BCE5C-CE78-4A6F-A873-0BA0C706C682}" type="slidenum">
              <a:rPr lang="pt-BR"/>
              <a:pPr>
                <a:defRPr/>
              </a:pPr>
              <a:t>‹nº›</a:t>
            </a:fld>
            <a:endParaRPr lang="pt-BR"/>
          </a:p>
        </p:txBody>
      </p:sp>
    </p:spTree>
  </p:cSld>
  <p:clrMapOvr>
    <a:masterClrMapping/>
  </p:clrMapOvr>
  <p:transition spd="slow">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mtClean="0"/>
              <a:t>Clique para editar o título mestre</a:t>
            </a:r>
            <a:endParaRPr lang="en-US" dirty="0"/>
          </a:p>
        </p:txBody>
      </p:sp>
      <p:sp>
        <p:nvSpPr>
          <p:cNvPr id="3" name="Vertical Text Placeholder 2"/>
          <p:cNvSpPr>
            <a:spLocks noGrp="1"/>
          </p:cNvSpPr>
          <p:nvPr>
            <p:ph type="body" orient="vert" idx="1"/>
          </p:nvPr>
        </p:nvSpPr>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4" name="Date Placeholder 3"/>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3E72A96F-3039-4C62-BAD5-5994890964EA}" type="datetimeFigureOut">
              <a:rPr lang="pt-BR"/>
              <a:pPr>
                <a:defRPr/>
              </a:pPr>
              <a:t>22/06/2016</a:t>
            </a:fld>
            <a:endParaRPr lang="pt-BR"/>
          </a:p>
        </p:txBody>
      </p:sp>
      <p:sp>
        <p:nvSpPr>
          <p:cNvPr id="5" name="Footer Placeholder 4"/>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6" name="Slide Number Placeholder 5"/>
          <p:cNvSpPr>
            <a:spLocks noGrp="1"/>
          </p:cNvSpPr>
          <p:nvPr>
            <p:ph type="sldNum" sz="quarter" idx="12"/>
          </p:nvPr>
        </p:nvSpPr>
        <p:spPr/>
        <p:txBody>
          <a:bodyPr/>
          <a:lstStyle>
            <a:lvl1pPr eaLnBrk="1" hangingPunct="1">
              <a:defRPr>
                <a:solidFill>
                  <a:srgbClr val="898989"/>
                </a:solidFill>
                <a:latin typeface="Calibri" pitchFamily="34" charset="0"/>
              </a:defRPr>
            </a:lvl1pPr>
          </a:lstStyle>
          <a:p>
            <a:pPr>
              <a:defRPr/>
            </a:pPr>
            <a:fld id="{64CA23AA-7FFC-4B50-9982-C44043A55948}" type="slidenum">
              <a:rPr lang="pt-BR"/>
              <a:pPr>
                <a:defRPr/>
              </a:pPr>
              <a:t>‹nº›</a:t>
            </a:fld>
            <a:endParaRPr lang="pt-BR"/>
          </a:p>
        </p:txBody>
      </p:sp>
    </p:spTree>
  </p:cSld>
  <p:clrMapOvr>
    <a:masterClrMapping/>
  </p:clrMapOvr>
  <p:transition spd="slow">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pt-BR" smtClean="0"/>
              <a:t>Clique para editar o título mestre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4" name="Date Placeholder 3"/>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D870DA66-D4BD-4E2B-A2A2-F0AE3938F457}" type="datetimeFigureOut">
              <a:rPr lang="pt-BR"/>
              <a:pPr>
                <a:defRPr/>
              </a:pPr>
              <a:t>22/06/2016</a:t>
            </a:fld>
            <a:endParaRPr lang="pt-BR"/>
          </a:p>
        </p:txBody>
      </p:sp>
      <p:sp>
        <p:nvSpPr>
          <p:cNvPr id="5" name="Footer Placeholder 4"/>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6" name="Slide Number Placeholder 5"/>
          <p:cNvSpPr>
            <a:spLocks noGrp="1"/>
          </p:cNvSpPr>
          <p:nvPr>
            <p:ph type="sldNum" sz="quarter" idx="12"/>
          </p:nvPr>
        </p:nvSpPr>
        <p:spPr/>
        <p:txBody>
          <a:bodyPr/>
          <a:lstStyle>
            <a:lvl1pPr eaLnBrk="1" hangingPunct="1">
              <a:defRPr>
                <a:solidFill>
                  <a:srgbClr val="898989"/>
                </a:solidFill>
                <a:latin typeface="Calibri" pitchFamily="34" charset="0"/>
              </a:defRPr>
            </a:lvl1pPr>
          </a:lstStyle>
          <a:p>
            <a:pPr>
              <a:defRPr/>
            </a:pPr>
            <a:fld id="{266C094C-7793-4C61-AA57-70E88F3A0D70}" type="slidenum">
              <a:rPr lang="pt-BR"/>
              <a:pPr>
                <a:defRPr/>
              </a:pPr>
              <a:t>‹nº›</a:t>
            </a:fld>
            <a:endParaRPr lang="pt-BR"/>
          </a:p>
        </p:txBody>
      </p:sp>
    </p:spTree>
  </p:cSld>
  <p:clrMapOvr>
    <a:masterClrMapping/>
  </p:clrMapOvr>
  <p:transition spd="slow">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pt-BR" smtClean="0"/>
              <a:t>Clique para editar o título mestre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smtClean="0"/>
              <a:t>Clique para editar o texto mestre</a:t>
            </a:r>
          </a:p>
        </p:txBody>
      </p:sp>
      <p:sp>
        <p:nvSpPr>
          <p:cNvPr id="5" name="Date Placeholder 4"/>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EA32E125-DFA2-46CA-99D0-83F662387287}" type="datetimeFigureOut">
              <a:rPr lang="pt-BR"/>
              <a:pPr>
                <a:defRPr/>
              </a:pPr>
              <a:t>22/06/2016</a:t>
            </a:fld>
            <a:endParaRPr lang="pt-BR"/>
          </a:p>
        </p:txBody>
      </p:sp>
      <p:sp>
        <p:nvSpPr>
          <p:cNvPr id="6" name="Footer Placeholder 5"/>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7" name="Slide Number Placeholder 6"/>
          <p:cNvSpPr>
            <a:spLocks noGrp="1"/>
          </p:cNvSpPr>
          <p:nvPr>
            <p:ph type="sldNum" sz="quarter" idx="12"/>
          </p:nvPr>
        </p:nvSpPr>
        <p:spPr/>
        <p:txBody>
          <a:bodyPr/>
          <a:lstStyle>
            <a:lvl1pPr eaLnBrk="1" hangingPunct="1">
              <a:defRPr>
                <a:latin typeface="Calibri" pitchFamily="34" charset="0"/>
              </a:defRPr>
            </a:lvl1pPr>
          </a:lstStyle>
          <a:p>
            <a:pPr>
              <a:defRPr/>
            </a:pPr>
            <a:fld id="{93125F0D-82B1-42C5-B233-ABA34309C0FE}" type="slidenum">
              <a:rPr lang="pt-BR"/>
              <a:pPr>
                <a:defRPr/>
              </a:pPr>
              <a:t>‹nº›</a:t>
            </a:fld>
            <a:endParaRPr lang="pt-B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pt-BR" smtClean="0"/>
              <a:t>Clique para editar o título mestre</a:t>
            </a:r>
            <a:endParaRPr lang="en-US" dirty="0"/>
          </a:p>
        </p:txBody>
      </p:sp>
      <p:sp>
        <p:nvSpPr>
          <p:cNvPr id="3" name="Picture Placeholder 2"/>
          <p:cNvSpPr>
            <a:spLocks noGrp="1" noChangeAspect="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pt-BR" noProof="0" smtClean="0"/>
              <a:t>Clique no ícone para adicionar uma imagem</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smtClean="0"/>
              <a:t>Clique para editar o texto mestre</a:t>
            </a:r>
          </a:p>
        </p:txBody>
      </p:sp>
      <p:sp>
        <p:nvSpPr>
          <p:cNvPr id="5" name="Date Placeholder 4"/>
          <p:cNvSpPr>
            <a:spLocks noGrp="1"/>
          </p:cNvSpPr>
          <p:nvPr>
            <p:ph type="dt" sz="half" idx="10"/>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69D46EC2-2F1E-40B7-8360-C97A536AEA02}" type="datetimeFigureOut">
              <a:rPr lang="pt-BR"/>
              <a:pPr>
                <a:defRPr/>
              </a:pPr>
              <a:t>22/06/2016</a:t>
            </a:fld>
            <a:endParaRPr lang="pt-BR"/>
          </a:p>
        </p:txBody>
      </p:sp>
      <p:sp>
        <p:nvSpPr>
          <p:cNvPr id="6" name="Footer Placeholder 5"/>
          <p:cNvSpPr>
            <a:spLocks noGrp="1"/>
          </p:cNvSpPr>
          <p:nvPr>
            <p:ph type="ftr" sz="quarter" idx="11"/>
          </p:nvPr>
        </p:nvSpPr>
        <p:spPr/>
        <p:txBody>
          <a:bodyPr/>
          <a:lstStyle>
            <a:lvl1pPr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pt-BR"/>
          </a:p>
        </p:txBody>
      </p:sp>
      <p:sp>
        <p:nvSpPr>
          <p:cNvPr id="7" name="Slide Number Placeholder 6"/>
          <p:cNvSpPr>
            <a:spLocks noGrp="1"/>
          </p:cNvSpPr>
          <p:nvPr>
            <p:ph type="sldNum" sz="quarter" idx="12"/>
          </p:nvPr>
        </p:nvSpPr>
        <p:spPr/>
        <p:txBody>
          <a:bodyPr/>
          <a:lstStyle>
            <a:lvl1pPr eaLnBrk="1" hangingPunct="1">
              <a:defRPr>
                <a:latin typeface="Calibri" pitchFamily="34" charset="0"/>
              </a:defRPr>
            </a:lvl1pPr>
          </a:lstStyle>
          <a:p>
            <a:pPr>
              <a:defRPr/>
            </a:pPr>
            <a:fld id="{42E2EA75-B999-4E33-A52C-CBFD5D9689DD}" type="slidenum">
              <a:rPr lang="pt-BR"/>
              <a:pPr>
                <a:defRPr/>
              </a:pPr>
              <a:t>‹nº›</a:t>
            </a:fld>
            <a:endParaRPr lang="pt-B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5E9EFF"/>
            </a:gs>
            <a:gs pos="39999">
              <a:srgbClr val="85C2FF"/>
            </a:gs>
            <a:gs pos="70000">
              <a:srgbClr val="C4D6EB"/>
            </a:gs>
            <a:gs pos="100000">
              <a:srgbClr val="FFEBFA"/>
            </a:gs>
          </a:gsLst>
          <a:lin ang="5400000" scaled="0"/>
          <a:tileRect/>
        </a:gra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pt-BR" smtClean="0"/>
              <a:t>Clique para editar o título mestre</a:t>
            </a:r>
            <a:endParaRPr lang="en-US" smtClean="0"/>
          </a:p>
        </p:txBody>
      </p:sp>
      <p:sp>
        <p:nvSpPr>
          <p:cNvPr id="1027" name="Text Placeholder 2"/>
          <p:cNvSpPr>
            <a:spLocks noGrp="1"/>
          </p:cNvSpPr>
          <p:nvPr>
            <p:ph type="body" idx="1"/>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smtClean="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0" hangingPunct="0">
              <a:defRPr sz="1200">
                <a:solidFill>
                  <a:schemeClr val="tx1">
                    <a:tint val="75000"/>
                  </a:schemeClr>
                </a:solidFill>
                <a:latin typeface="Arial" panose="020B0604020202020204" pitchFamily="34" charset="0"/>
                <a:cs typeface="Arial" panose="020B0604020202020204" pitchFamily="34" charset="0"/>
              </a:defRPr>
            </a:lvl1pPr>
          </a:lstStyle>
          <a:p>
            <a:pPr>
              <a:defRPr/>
            </a:pPr>
            <a:endParaRPr lang="en-US" altLang="pt-B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0" hangingPunct="0">
              <a:defRPr sz="1200">
                <a:solidFill>
                  <a:schemeClr val="tx1">
                    <a:tint val="75000"/>
                  </a:schemeClr>
                </a:solidFill>
                <a:latin typeface="Arial" panose="020B0604020202020204" pitchFamily="34" charset="0"/>
                <a:cs typeface="Arial" panose="020B0604020202020204" pitchFamily="34" charset="0"/>
              </a:defRPr>
            </a:lvl1pPr>
          </a:lstStyle>
          <a:p>
            <a:pPr>
              <a:defRPr/>
            </a:pPr>
            <a:endParaRPr lang="en-US" altLang="pt-B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0" hangingPunct="0">
              <a:defRPr sz="1200">
                <a:solidFill>
                  <a:srgbClr val="898989"/>
                </a:solidFill>
                <a:latin typeface="Arial" charset="0"/>
                <a:cs typeface="Arial" charset="0"/>
              </a:defRPr>
            </a:lvl1pPr>
          </a:lstStyle>
          <a:p>
            <a:pPr>
              <a:defRPr/>
            </a:pPr>
            <a:fld id="{D6EE5AC0-64AB-42EB-B3D3-8339E0B15AF7}" type="slidenum">
              <a:rPr lang="en-US" altLang="pt-BR"/>
              <a:pPr>
                <a:defRPr/>
              </a:pPr>
              <a:t>‹nº›</a:t>
            </a:fld>
            <a:endParaRPr lang="en-US" altLang="pt-BR"/>
          </a:p>
        </p:txBody>
      </p:sp>
    </p:spTree>
  </p:cSld>
  <p:clrMap bg1="lt1" tx1="dk1" bg2="lt2" tx2="dk2" accent1="accent1" accent2="accent2" accent3="accent3" accent4="accent4" accent5="accent5" accent6="accent6" hlink="hlink" folHlink="folHlink"/>
  <p:sldLayoutIdLst>
    <p:sldLayoutId id="2147483994" r:id="rId1"/>
    <p:sldLayoutId id="2147483995" r:id="rId2"/>
    <p:sldLayoutId id="2147483996" r:id="rId3"/>
    <p:sldLayoutId id="2147483997" r:id="rId4"/>
    <p:sldLayoutId id="2147483998" r:id="rId5"/>
    <p:sldLayoutId id="2147483999" r:id="rId6"/>
    <p:sldLayoutId id="2147484000" r:id="rId7"/>
    <p:sldLayoutId id="2147484001" r:id="rId8"/>
    <p:sldLayoutId id="2147484002" r:id="rId9"/>
    <p:sldLayoutId id="2147484003" r:id="rId10"/>
    <p:sldLayoutId id="2147484004" r:id="rId11"/>
  </p:sldLayoutIdLst>
  <p:transition spd="slow">
    <p:fade/>
  </p:transition>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defRPr>
      </a:lvl2pPr>
      <a:lvl3pPr algn="l" rtl="0" eaLnBrk="0" fontAlgn="base" hangingPunct="0">
        <a:lnSpc>
          <a:spcPct val="90000"/>
        </a:lnSpc>
        <a:spcBef>
          <a:spcPct val="0"/>
        </a:spcBef>
        <a:spcAft>
          <a:spcPct val="0"/>
        </a:spcAft>
        <a:defRPr sz="4400">
          <a:solidFill>
            <a:schemeClr val="tx1"/>
          </a:solidFill>
          <a:latin typeface="Calibri Light" pitchFamily="34" charset="0"/>
        </a:defRPr>
      </a:lvl3pPr>
      <a:lvl4pPr algn="l" rtl="0" eaLnBrk="0" fontAlgn="base" hangingPunct="0">
        <a:lnSpc>
          <a:spcPct val="90000"/>
        </a:lnSpc>
        <a:spcBef>
          <a:spcPct val="0"/>
        </a:spcBef>
        <a:spcAft>
          <a:spcPct val="0"/>
        </a:spcAft>
        <a:defRPr sz="4400">
          <a:solidFill>
            <a:schemeClr val="tx1"/>
          </a:solidFill>
          <a:latin typeface="Calibri Light" pitchFamily="34" charset="0"/>
        </a:defRPr>
      </a:lvl4pPr>
      <a:lvl5pPr algn="l" rtl="0" eaLnBrk="0" fontAlgn="base" hangingPunct="0">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5E9EFF"/>
            </a:gs>
            <a:gs pos="39999">
              <a:srgbClr val="85C2FF"/>
            </a:gs>
            <a:gs pos="70000">
              <a:srgbClr val="C4D6EB"/>
            </a:gs>
            <a:gs pos="100000">
              <a:srgbClr val="FFEBFA"/>
            </a:gs>
          </a:gsLst>
          <a:lin ang="5400000" scaled="0"/>
          <a:tileRect/>
        </a:gradFill>
        <a:effectLst/>
      </p:bgPr>
    </p:bg>
    <p:spTree>
      <p:nvGrpSpPr>
        <p:cNvPr id="1" name=""/>
        <p:cNvGrpSpPr/>
        <p:nvPr/>
      </p:nvGrpSpPr>
      <p:grpSpPr>
        <a:xfrm>
          <a:off x="0" y="0"/>
          <a:ext cx="0" cy="0"/>
          <a:chOff x="0" y="0"/>
          <a:chExt cx="0" cy="0"/>
        </a:xfrm>
      </p:grpSpPr>
      <p:sp>
        <p:nvSpPr>
          <p:cNvPr id="13314" name="Title Placeholder 1"/>
          <p:cNvSpPr>
            <a:spLocks noGrp="1"/>
          </p:cNvSpPr>
          <p:nvPr>
            <p:ph type="title"/>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pt-BR" smtClean="0"/>
              <a:t>Clique para editar o título mestre</a:t>
            </a:r>
            <a:endParaRPr lang="en-US" smtClean="0"/>
          </a:p>
        </p:txBody>
      </p:sp>
      <p:sp>
        <p:nvSpPr>
          <p:cNvPr id="13315" name="Text Placeholder 2"/>
          <p:cNvSpPr>
            <a:spLocks noGrp="1"/>
          </p:cNvSpPr>
          <p:nvPr>
            <p:ph type="body" idx="1"/>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smtClean="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0" hangingPunct="0">
              <a:defRPr sz="1200">
                <a:solidFill>
                  <a:schemeClr val="tx1">
                    <a:tint val="75000"/>
                  </a:schemeClr>
                </a:solidFill>
                <a:latin typeface="Arial" panose="020B0604020202020204" pitchFamily="34" charset="0"/>
                <a:cs typeface="Arial" panose="020B0604020202020204" pitchFamily="34" charset="0"/>
              </a:defRPr>
            </a:lvl1pPr>
          </a:lstStyle>
          <a:p>
            <a:pPr>
              <a:defRPr/>
            </a:pPr>
            <a:endParaRPr lang="en-US" altLang="pt-B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0" hangingPunct="0">
              <a:defRPr sz="1200">
                <a:solidFill>
                  <a:schemeClr val="tx1">
                    <a:tint val="75000"/>
                  </a:schemeClr>
                </a:solidFill>
                <a:latin typeface="Arial" panose="020B0604020202020204" pitchFamily="34" charset="0"/>
                <a:cs typeface="Arial" panose="020B0604020202020204" pitchFamily="34" charset="0"/>
              </a:defRPr>
            </a:lvl1pPr>
          </a:lstStyle>
          <a:p>
            <a:pPr>
              <a:defRPr/>
            </a:pPr>
            <a:endParaRPr lang="en-US" altLang="pt-B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0" hangingPunct="0">
              <a:defRPr sz="1200">
                <a:solidFill>
                  <a:srgbClr val="898989"/>
                </a:solidFill>
                <a:latin typeface="Arial" charset="0"/>
                <a:cs typeface="Arial" charset="0"/>
              </a:defRPr>
            </a:lvl1pPr>
          </a:lstStyle>
          <a:p>
            <a:pPr>
              <a:defRPr/>
            </a:pPr>
            <a:fld id="{E7DDE20C-A410-474D-9464-DA3A9AA600B3}" type="slidenum">
              <a:rPr lang="en-US" altLang="pt-BR"/>
              <a:pPr>
                <a:defRPr/>
              </a:pPr>
              <a:t>‹nº›</a:t>
            </a:fld>
            <a:endParaRPr lang="en-US" altLang="pt-BR"/>
          </a:p>
        </p:txBody>
      </p:sp>
    </p:spTree>
  </p:cSld>
  <p:clrMap bg1="lt1" tx1="dk1" bg2="lt2" tx2="dk2" accent1="accent1" accent2="accent2" accent3="accent3" accent4="accent4" accent5="accent5" accent6="accent6" hlink="hlink" folHlink="folHlink"/>
  <p:sldLayoutIdLst>
    <p:sldLayoutId id="2147484005" r:id="rId1"/>
    <p:sldLayoutId id="2147484006" r:id="rId2"/>
    <p:sldLayoutId id="2147484007" r:id="rId3"/>
    <p:sldLayoutId id="2147484008" r:id="rId4"/>
    <p:sldLayoutId id="2147484009" r:id="rId5"/>
    <p:sldLayoutId id="2147484010" r:id="rId6"/>
    <p:sldLayoutId id="2147484011" r:id="rId7"/>
    <p:sldLayoutId id="2147484012" r:id="rId8"/>
    <p:sldLayoutId id="2147484013" r:id="rId9"/>
    <p:sldLayoutId id="2147484014" r:id="rId10"/>
    <p:sldLayoutId id="2147484015" r:id="rId11"/>
  </p:sldLayoutIdLst>
  <p:transition spd="slow">
    <p:fade/>
  </p:transition>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defRPr>
      </a:lvl2pPr>
      <a:lvl3pPr algn="l" rtl="0" eaLnBrk="0" fontAlgn="base" hangingPunct="0">
        <a:lnSpc>
          <a:spcPct val="90000"/>
        </a:lnSpc>
        <a:spcBef>
          <a:spcPct val="0"/>
        </a:spcBef>
        <a:spcAft>
          <a:spcPct val="0"/>
        </a:spcAft>
        <a:defRPr sz="4400">
          <a:solidFill>
            <a:schemeClr val="tx1"/>
          </a:solidFill>
          <a:latin typeface="Calibri Light" pitchFamily="34" charset="0"/>
        </a:defRPr>
      </a:lvl3pPr>
      <a:lvl4pPr algn="l" rtl="0" eaLnBrk="0" fontAlgn="base" hangingPunct="0">
        <a:lnSpc>
          <a:spcPct val="90000"/>
        </a:lnSpc>
        <a:spcBef>
          <a:spcPct val="0"/>
        </a:spcBef>
        <a:spcAft>
          <a:spcPct val="0"/>
        </a:spcAft>
        <a:defRPr sz="4400">
          <a:solidFill>
            <a:schemeClr val="tx1"/>
          </a:solidFill>
          <a:latin typeface="Calibri Light" pitchFamily="34" charset="0"/>
        </a:defRPr>
      </a:lvl4pPr>
      <a:lvl5pPr algn="l" rtl="0" eaLnBrk="0" fontAlgn="base" hangingPunct="0">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5E9EFF"/>
            </a:gs>
            <a:gs pos="39999">
              <a:srgbClr val="85C2FF"/>
            </a:gs>
            <a:gs pos="70000">
              <a:srgbClr val="C4D6EB"/>
            </a:gs>
            <a:gs pos="100000">
              <a:srgbClr val="FFEBFA"/>
            </a:gs>
          </a:gsLst>
          <a:lin ang="5400000" scaled="0"/>
          <a:tileRect/>
        </a:gradFill>
        <a:effectLst/>
      </p:bgPr>
    </p:bg>
    <p:spTree>
      <p:nvGrpSpPr>
        <p:cNvPr id="1" name=""/>
        <p:cNvGrpSpPr/>
        <p:nvPr/>
      </p:nvGrpSpPr>
      <p:grpSpPr>
        <a:xfrm>
          <a:off x="0" y="0"/>
          <a:ext cx="0" cy="0"/>
          <a:chOff x="0" y="0"/>
          <a:chExt cx="0" cy="0"/>
        </a:xfrm>
      </p:grpSpPr>
      <p:sp>
        <p:nvSpPr>
          <p:cNvPr id="25602" name="Title Placeholder 1"/>
          <p:cNvSpPr>
            <a:spLocks noGrp="1"/>
          </p:cNvSpPr>
          <p:nvPr>
            <p:ph type="title"/>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pt-BR" smtClean="0"/>
              <a:t>Clique para editar o título mestre</a:t>
            </a:r>
            <a:endParaRPr lang="en-US" smtClean="0"/>
          </a:p>
        </p:txBody>
      </p:sp>
      <p:sp>
        <p:nvSpPr>
          <p:cNvPr id="25603" name="Text Placeholder 2"/>
          <p:cNvSpPr>
            <a:spLocks noGrp="1"/>
          </p:cNvSpPr>
          <p:nvPr>
            <p:ph type="body" idx="1"/>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smtClean="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0" hangingPunct="0">
              <a:defRPr sz="1200">
                <a:solidFill>
                  <a:schemeClr val="tx1">
                    <a:tint val="75000"/>
                  </a:schemeClr>
                </a:solidFill>
                <a:latin typeface="Arial" panose="020B0604020202020204" pitchFamily="34" charset="0"/>
                <a:cs typeface="Arial" panose="020B0604020202020204" pitchFamily="34" charset="0"/>
              </a:defRPr>
            </a:lvl1pPr>
          </a:lstStyle>
          <a:p>
            <a:pPr>
              <a:defRPr/>
            </a:pPr>
            <a:endParaRPr lang="en-US" altLang="pt-B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0" hangingPunct="0">
              <a:defRPr sz="1200">
                <a:solidFill>
                  <a:schemeClr val="tx1">
                    <a:tint val="75000"/>
                  </a:schemeClr>
                </a:solidFill>
                <a:latin typeface="Arial" panose="020B0604020202020204" pitchFamily="34" charset="0"/>
                <a:cs typeface="Arial" panose="020B0604020202020204" pitchFamily="34" charset="0"/>
              </a:defRPr>
            </a:lvl1pPr>
          </a:lstStyle>
          <a:p>
            <a:pPr>
              <a:defRPr/>
            </a:pPr>
            <a:endParaRPr lang="en-US" altLang="pt-B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0" hangingPunct="0">
              <a:defRPr sz="1200">
                <a:solidFill>
                  <a:srgbClr val="898989"/>
                </a:solidFill>
                <a:latin typeface="Arial" charset="0"/>
                <a:cs typeface="Arial" charset="0"/>
              </a:defRPr>
            </a:lvl1pPr>
          </a:lstStyle>
          <a:p>
            <a:pPr>
              <a:defRPr/>
            </a:pPr>
            <a:fld id="{B142FECE-6077-4DA7-98EF-CFAD835C8AA1}" type="slidenum">
              <a:rPr lang="en-US" altLang="pt-BR"/>
              <a:pPr>
                <a:defRPr/>
              </a:pPr>
              <a:t>‹nº›</a:t>
            </a:fld>
            <a:endParaRPr lang="en-US" altLang="pt-BR"/>
          </a:p>
        </p:txBody>
      </p:sp>
    </p:spTree>
  </p:cSld>
  <p:clrMap bg1="lt1" tx1="dk1" bg2="lt2" tx2="dk2" accent1="accent1" accent2="accent2" accent3="accent3" accent4="accent4" accent5="accent5" accent6="accent6" hlink="hlink" folHlink="folHlink"/>
  <p:sldLayoutIdLst>
    <p:sldLayoutId id="2147484016" r:id="rId1"/>
    <p:sldLayoutId id="2147484017" r:id="rId2"/>
    <p:sldLayoutId id="2147484018" r:id="rId3"/>
    <p:sldLayoutId id="2147484019" r:id="rId4"/>
    <p:sldLayoutId id="2147484020" r:id="rId5"/>
    <p:sldLayoutId id="2147484021" r:id="rId6"/>
    <p:sldLayoutId id="2147484022" r:id="rId7"/>
    <p:sldLayoutId id="2147484023" r:id="rId8"/>
    <p:sldLayoutId id="2147484024" r:id="rId9"/>
    <p:sldLayoutId id="2147484025" r:id="rId10"/>
    <p:sldLayoutId id="2147484026" r:id="rId11"/>
  </p:sldLayoutIdLst>
  <p:transition spd="slow">
    <p:fade/>
  </p:transition>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defRPr>
      </a:lvl2pPr>
      <a:lvl3pPr algn="l" rtl="0" eaLnBrk="0" fontAlgn="base" hangingPunct="0">
        <a:lnSpc>
          <a:spcPct val="90000"/>
        </a:lnSpc>
        <a:spcBef>
          <a:spcPct val="0"/>
        </a:spcBef>
        <a:spcAft>
          <a:spcPct val="0"/>
        </a:spcAft>
        <a:defRPr sz="4400">
          <a:solidFill>
            <a:schemeClr val="tx1"/>
          </a:solidFill>
          <a:latin typeface="Calibri Light" pitchFamily="34" charset="0"/>
        </a:defRPr>
      </a:lvl3pPr>
      <a:lvl4pPr algn="l" rtl="0" eaLnBrk="0" fontAlgn="base" hangingPunct="0">
        <a:lnSpc>
          <a:spcPct val="90000"/>
        </a:lnSpc>
        <a:spcBef>
          <a:spcPct val="0"/>
        </a:spcBef>
        <a:spcAft>
          <a:spcPct val="0"/>
        </a:spcAft>
        <a:defRPr sz="4400">
          <a:solidFill>
            <a:schemeClr val="tx1"/>
          </a:solidFill>
          <a:latin typeface="Calibri Light" pitchFamily="34" charset="0"/>
        </a:defRPr>
      </a:lvl4pPr>
      <a:lvl5pPr algn="l" rtl="0" eaLnBrk="0" fontAlgn="base" hangingPunct="0">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5E9EFF"/>
            </a:gs>
            <a:gs pos="39999">
              <a:srgbClr val="85C2FF"/>
            </a:gs>
            <a:gs pos="70000">
              <a:srgbClr val="C4D6EB"/>
            </a:gs>
            <a:gs pos="100000">
              <a:srgbClr val="FFEBFA"/>
            </a:gs>
          </a:gsLst>
          <a:lin ang="5400000" scaled="0"/>
          <a:tileRect/>
        </a:gradFill>
        <a:effectLst/>
      </p:bgPr>
    </p:bg>
    <p:spTree>
      <p:nvGrpSpPr>
        <p:cNvPr id="1" name=""/>
        <p:cNvGrpSpPr/>
        <p:nvPr/>
      </p:nvGrpSpPr>
      <p:grpSpPr>
        <a:xfrm>
          <a:off x="0" y="0"/>
          <a:ext cx="0" cy="0"/>
          <a:chOff x="0" y="0"/>
          <a:chExt cx="0" cy="0"/>
        </a:xfrm>
      </p:grpSpPr>
      <p:sp>
        <p:nvSpPr>
          <p:cNvPr id="37890" name="Title Placeholder 1"/>
          <p:cNvSpPr>
            <a:spLocks noGrp="1"/>
          </p:cNvSpPr>
          <p:nvPr>
            <p:ph type="title"/>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pt-BR" smtClean="0"/>
              <a:t>Clique para editar o título mestre</a:t>
            </a:r>
            <a:endParaRPr lang="en-US" smtClean="0"/>
          </a:p>
        </p:txBody>
      </p:sp>
      <p:sp>
        <p:nvSpPr>
          <p:cNvPr id="37891" name="Text Placeholder 2"/>
          <p:cNvSpPr>
            <a:spLocks noGrp="1"/>
          </p:cNvSpPr>
          <p:nvPr>
            <p:ph type="body" idx="1"/>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smtClean="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0" hangingPunct="0">
              <a:defRPr sz="1200">
                <a:solidFill>
                  <a:schemeClr val="tx1">
                    <a:tint val="75000"/>
                  </a:schemeClr>
                </a:solidFill>
                <a:latin typeface="Arial" panose="020B0604020202020204" pitchFamily="34" charset="0"/>
                <a:cs typeface="Arial" panose="020B0604020202020204" pitchFamily="34" charset="0"/>
              </a:defRPr>
            </a:lvl1pPr>
          </a:lstStyle>
          <a:p>
            <a:pPr>
              <a:defRPr/>
            </a:pPr>
            <a:endParaRPr lang="en-US" altLang="pt-B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0" hangingPunct="0">
              <a:defRPr sz="1200">
                <a:solidFill>
                  <a:schemeClr val="tx1">
                    <a:tint val="75000"/>
                  </a:schemeClr>
                </a:solidFill>
                <a:latin typeface="Arial" panose="020B0604020202020204" pitchFamily="34" charset="0"/>
                <a:cs typeface="Arial" panose="020B0604020202020204" pitchFamily="34" charset="0"/>
              </a:defRPr>
            </a:lvl1pPr>
          </a:lstStyle>
          <a:p>
            <a:pPr>
              <a:defRPr/>
            </a:pPr>
            <a:endParaRPr lang="en-US" altLang="pt-B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0" hangingPunct="0">
              <a:defRPr sz="1200">
                <a:solidFill>
                  <a:srgbClr val="898989"/>
                </a:solidFill>
                <a:latin typeface="Arial" charset="0"/>
                <a:cs typeface="Arial" charset="0"/>
              </a:defRPr>
            </a:lvl1pPr>
          </a:lstStyle>
          <a:p>
            <a:pPr>
              <a:defRPr/>
            </a:pPr>
            <a:fld id="{94B34A23-EA11-4EE6-A4EE-31FF33C2C0D0}" type="slidenum">
              <a:rPr lang="en-US" altLang="pt-BR"/>
              <a:pPr>
                <a:defRPr/>
              </a:pPr>
              <a:t>‹nº›</a:t>
            </a:fld>
            <a:endParaRPr lang="en-US" altLang="pt-BR"/>
          </a:p>
        </p:txBody>
      </p:sp>
    </p:spTree>
  </p:cSld>
  <p:clrMap bg1="lt1" tx1="dk1" bg2="lt2" tx2="dk2" accent1="accent1" accent2="accent2" accent3="accent3" accent4="accent4" accent5="accent5" accent6="accent6" hlink="hlink" folHlink="folHlink"/>
  <p:sldLayoutIdLst>
    <p:sldLayoutId id="2147484027" r:id="rId1"/>
    <p:sldLayoutId id="2147484028" r:id="rId2"/>
    <p:sldLayoutId id="2147484029" r:id="rId3"/>
    <p:sldLayoutId id="2147484030" r:id="rId4"/>
    <p:sldLayoutId id="2147484031" r:id="rId5"/>
    <p:sldLayoutId id="2147484032" r:id="rId6"/>
    <p:sldLayoutId id="2147484033" r:id="rId7"/>
    <p:sldLayoutId id="2147484034" r:id="rId8"/>
    <p:sldLayoutId id="2147484035" r:id="rId9"/>
    <p:sldLayoutId id="2147484036" r:id="rId10"/>
    <p:sldLayoutId id="2147484037" r:id="rId11"/>
  </p:sldLayoutIdLst>
  <p:transition spd="slow">
    <p:fade/>
  </p:transition>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defRPr>
      </a:lvl2pPr>
      <a:lvl3pPr algn="l" rtl="0" eaLnBrk="0" fontAlgn="base" hangingPunct="0">
        <a:lnSpc>
          <a:spcPct val="90000"/>
        </a:lnSpc>
        <a:spcBef>
          <a:spcPct val="0"/>
        </a:spcBef>
        <a:spcAft>
          <a:spcPct val="0"/>
        </a:spcAft>
        <a:defRPr sz="4400">
          <a:solidFill>
            <a:schemeClr val="tx1"/>
          </a:solidFill>
          <a:latin typeface="Calibri Light" pitchFamily="34" charset="0"/>
        </a:defRPr>
      </a:lvl3pPr>
      <a:lvl4pPr algn="l" rtl="0" eaLnBrk="0" fontAlgn="base" hangingPunct="0">
        <a:lnSpc>
          <a:spcPct val="90000"/>
        </a:lnSpc>
        <a:spcBef>
          <a:spcPct val="0"/>
        </a:spcBef>
        <a:spcAft>
          <a:spcPct val="0"/>
        </a:spcAft>
        <a:defRPr sz="4400">
          <a:solidFill>
            <a:schemeClr val="tx1"/>
          </a:solidFill>
          <a:latin typeface="Calibri Light" pitchFamily="34" charset="0"/>
        </a:defRPr>
      </a:lvl4pPr>
      <a:lvl5pPr algn="l" rtl="0" eaLnBrk="0" fontAlgn="base" hangingPunct="0">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5E9EFF"/>
            </a:gs>
            <a:gs pos="39999">
              <a:srgbClr val="85C2FF"/>
            </a:gs>
            <a:gs pos="70000">
              <a:srgbClr val="C4D6EB"/>
            </a:gs>
            <a:gs pos="100000">
              <a:srgbClr val="FFEBFA"/>
            </a:gs>
          </a:gsLst>
          <a:lin ang="5400000" scaled="0"/>
          <a:tileRect/>
        </a:gradFill>
        <a:effectLst/>
      </p:bgPr>
    </p:bg>
    <p:spTree>
      <p:nvGrpSpPr>
        <p:cNvPr id="1" name=""/>
        <p:cNvGrpSpPr/>
        <p:nvPr/>
      </p:nvGrpSpPr>
      <p:grpSpPr>
        <a:xfrm>
          <a:off x="0" y="0"/>
          <a:ext cx="0" cy="0"/>
          <a:chOff x="0" y="0"/>
          <a:chExt cx="0" cy="0"/>
        </a:xfrm>
      </p:grpSpPr>
      <p:sp>
        <p:nvSpPr>
          <p:cNvPr id="50178" name="Title Placeholder 1"/>
          <p:cNvSpPr>
            <a:spLocks noGrp="1"/>
          </p:cNvSpPr>
          <p:nvPr>
            <p:ph type="title"/>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pt-BR" smtClean="0"/>
              <a:t>Clique para editar o título mestre</a:t>
            </a:r>
            <a:endParaRPr lang="en-US" smtClean="0"/>
          </a:p>
        </p:txBody>
      </p:sp>
      <p:sp>
        <p:nvSpPr>
          <p:cNvPr id="50179" name="Text Placeholder 2"/>
          <p:cNvSpPr>
            <a:spLocks noGrp="1"/>
          </p:cNvSpPr>
          <p:nvPr>
            <p:ph type="body" idx="1"/>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smtClean="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0" hangingPunct="0">
              <a:defRPr sz="1200">
                <a:solidFill>
                  <a:schemeClr val="tx1">
                    <a:tint val="75000"/>
                  </a:schemeClr>
                </a:solidFill>
                <a:latin typeface="Arial" panose="020B0604020202020204" pitchFamily="34" charset="0"/>
                <a:cs typeface="Arial" panose="020B0604020202020204" pitchFamily="34" charset="0"/>
              </a:defRPr>
            </a:lvl1pPr>
          </a:lstStyle>
          <a:p>
            <a:pPr>
              <a:defRPr/>
            </a:pPr>
            <a:endParaRPr lang="en-US" altLang="pt-B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0" hangingPunct="0">
              <a:defRPr sz="1200">
                <a:solidFill>
                  <a:schemeClr val="tx1">
                    <a:tint val="75000"/>
                  </a:schemeClr>
                </a:solidFill>
                <a:latin typeface="Arial" panose="020B0604020202020204" pitchFamily="34" charset="0"/>
                <a:cs typeface="Arial" panose="020B0604020202020204" pitchFamily="34" charset="0"/>
              </a:defRPr>
            </a:lvl1pPr>
          </a:lstStyle>
          <a:p>
            <a:pPr>
              <a:defRPr/>
            </a:pPr>
            <a:endParaRPr lang="en-US" altLang="pt-B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0" hangingPunct="0">
              <a:defRPr sz="1200">
                <a:solidFill>
                  <a:srgbClr val="898989"/>
                </a:solidFill>
                <a:latin typeface="Arial" charset="0"/>
                <a:cs typeface="Arial" charset="0"/>
              </a:defRPr>
            </a:lvl1pPr>
          </a:lstStyle>
          <a:p>
            <a:pPr>
              <a:defRPr/>
            </a:pPr>
            <a:fld id="{FC9BB545-71A8-41B1-A70E-11F44300257A}" type="slidenum">
              <a:rPr lang="en-US" altLang="pt-BR"/>
              <a:pPr>
                <a:defRPr/>
              </a:pPr>
              <a:t>‹nº›</a:t>
            </a:fld>
            <a:endParaRPr lang="en-US" altLang="pt-BR"/>
          </a:p>
        </p:txBody>
      </p:sp>
    </p:spTree>
  </p:cSld>
  <p:clrMap bg1="lt1" tx1="dk1" bg2="lt2" tx2="dk2" accent1="accent1" accent2="accent2" accent3="accent3" accent4="accent4" accent5="accent5" accent6="accent6" hlink="hlink" folHlink="folHlink"/>
  <p:sldLayoutIdLst>
    <p:sldLayoutId id="2147484038" r:id="rId1"/>
    <p:sldLayoutId id="2147484039" r:id="rId2"/>
    <p:sldLayoutId id="2147484040" r:id="rId3"/>
    <p:sldLayoutId id="2147484041" r:id="rId4"/>
    <p:sldLayoutId id="2147484042" r:id="rId5"/>
    <p:sldLayoutId id="2147484043" r:id="rId6"/>
    <p:sldLayoutId id="2147484044" r:id="rId7"/>
    <p:sldLayoutId id="2147484045" r:id="rId8"/>
    <p:sldLayoutId id="2147484046" r:id="rId9"/>
    <p:sldLayoutId id="2147484047" r:id="rId10"/>
    <p:sldLayoutId id="2147484048" r:id="rId11"/>
  </p:sldLayoutIdLst>
  <p:transition spd="slow">
    <p:fade/>
  </p:transition>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defRPr>
      </a:lvl2pPr>
      <a:lvl3pPr algn="l" rtl="0" eaLnBrk="0" fontAlgn="base" hangingPunct="0">
        <a:lnSpc>
          <a:spcPct val="90000"/>
        </a:lnSpc>
        <a:spcBef>
          <a:spcPct val="0"/>
        </a:spcBef>
        <a:spcAft>
          <a:spcPct val="0"/>
        </a:spcAft>
        <a:defRPr sz="4400">
          <a:solidFill>
            <a:schemeClr val="tx1"/>
          </a:solidFill>
          <a:latin typeface="Calibri Light" pitchFamily="34" charset="0"/>
        </a:defRPr>
      </a:lvl3pPr>
      <a:lvl4pPr algn="l" rtl="0" eaLnBrk="0" fontAlgn="base" hangingPunct="0">
        <a:lnSpc>
          <a:spcPct val="90000"/>
        </a:lnSpc>
        <a:spcBef>
          <a:spcPct val="0"/>
        </a:spcBef>
        <a:spcAft>
          <a:spcPct val="0"/>
        </a:spcAft>
        <a:defRPr sz="4400">
          <a:solidFill>
            <a:schemeClr val="tx1"/>
          </a:solidFill>
          <a:latin typeface="Calibri Light" pitchFamily="34" charset="0"/>
        </a:defRPr>
      </a:lvl4pPr>
      <a:lvl5pPr algn="l" rtl="0" eaLnBrk="0" fontAlgn="base" hangingPunct="0">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5E9EFF"/>
            </a:gs>
            <a:gs pos="39999">
              <a:srgbClr val="85C2FF"/>
            </a:gs>
            <a:gs pos="70000">
              <a:srgbClr val="C4D6EB"/>
            </a:gs>
            <a:gs pos="100000">
              <a:srgbClr val="FFEBFA"/>
            </a:gs>
          </a:gsLst>
          <a:lin ang="5400000" scaled="0"/>
          <a:tileRect/>
        </a:gradFill>
        <a:effectLst/>
      </p:bgPr>
    </p:bg>
    <p:spTree>
      <p:nvGrpSpPr>
        <p:cNvPr id="1" name=""/>
        <p:cNvGrpSpPr/>
        <p:nvPr/>
      </p:nvGrpSpPr>
      <p:grpSpPr>
        <a:xfrm>
          <a:off x="0" y="0"/>
          <a:ext cx="0" cy="0"/>
          <a:chOff x="0" y="0"/>
          <a:chExt cx="0" cy="0"/>
        </a:xfrm>
      </p:grpSpPr>
      <p:sp>
        <p:nvSpPr>
          <p:cNvPr id="62466" name="Title Placeholder 1"/>
          <p:cNvSpPr>
            <a:spLocks noGrp="1"/>
          </p:cNvSpPr>
          <p:nvPr>
            <p:ph type="title"/>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pt-BR" smtClean="0"/>
              <a:t>Clique para editar o título mestre</a:t>
            </a:r>
            <a:endParaRPr lang="en-US" smtClean="0"/>
          </a:p>
        </p:txBody>
      </p:sp>
      <p:sp>
        <p:nvSpPr>
          <p:cNvPr id="62467" name="Text Placeholder 2"/>
          <p:cNvSpPr>
            <a:spLocks noGrp="1"/>
          </p:cNvSpPr>
          <p:nvPr>
            <p:ph type="body" idx="1"/>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smtClean="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Calibri" panose="020F0502020204030204"/>
                <a:cs typeface="+mn-cs"/>
              </a:defRPr>
            </a:lvl1pPr>
          </a:lstStyle>
          <a:p>
            <a:pPr>
              <a:defRPr/>
            </a:pPr>
            <a:fld id="{99D1DD77-BD0D-43B6-8F96-37640CF9FFEC}" type="datetimeFigureOut">
              <a:rPr lang="pt-BR"/>
              <a:pPr>
                <a:defRPr/>
              </a:pPr>
              <a:t>22/06/2016</a:t>
            </a:fld>
            <a:endParaRPr lang="pt-B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Calibri" panose="020F0502020204030204"/>
                <a:cs typeface="+mn-cs"/>
              </a:defRPr>
            </a:lvl1pPr>
          </a:lstStyle>
          <a:p>
            <a:pPr>
              <a:defRPr/>
            </a:pPr>
            <a:endParaRPr lang="pt-B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itchFamily="34" charset="0"/>
                <a:cs typeface="Arial" charset="0"/>
              </a:defRPr>
            </a:lvl1pPr>
          </a:lstStyle>
          <a:p>
            <a:pPr>
              <a:defRPr/>
            </a:pPr>
            <a:fld id="{998455FA-66BE-4231-B773-D600C0EF07E4}" type="slidenum">
              <a:rPr lang="pt-BR"/>
              <a:pPr>
                <a:defRPr/>
              </a:pPr>
              <a:t>‹nº›</a:t>
            </a:fld>
            <a:endParaRPr lang="pt-BR"/>
          </a:p>
        </p:txBody>
      </p:sp>
    </p:spTree>
  </p:cSld>
  <p:clrMap bg1="lt1" tx1="dk1" bg2="lt2" tx2="dk2" accent1="accent1" accent2="accent2" accent3="accent3" accent4="accent4" accent5="accent5" accent6="accent6" hlink="hlink" folHlink="folHlink"/>
  <p:sldLayoutIdLst>
    <p:sldLayoutId id="2147483974" r:id="rId1"/>
    <p:sldLayoutId id="2147483975" r:id="rId2"/>
    <p:sldLayoutId id="2147483976" r:id="rId3"/>
    <p:sldLayoutId id="2147483977" r:id="rId4"/>
    <p:sldLayoutId id="2147483978" r:id="rId5"/>
    <p:sldLayoutId id="2147484049" r:id="rId6"/>
    <p:sldLayoutId id="2147483979" r:id="rId7"/>
    <p:sldLayoutId id="2147483980" r:id="rId8"/>
    <p:sldLayoutId id="2147483981" r:id="rId9"/>
    <p:sldLayoutId id="2147483982" r:id="rId10"/>
    <p:sldLayoutId id="2147483983" r:id="rId11"/>
  </p:sldLayoutIdLst>
  <p:transition spd="slow">
    <p:fade/>
  </p:transition>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defRPr>
      </a:lvl2pPr>
      <a:lvl3pPr algn="l" rtl="0" eaLnBrk="0" fontAlgn="base" hangingPunct="0">
        <a:lnSpc>
          <a:spcPct val="90000"/>
        </a:lnSpc>
        <a:spcBef>
          <a:spcPct val="0"/>
        </a:spcBef>
        <a:spcAft>
          <a:spcPct val="0"/>
        </a:spcAft>
        <a:defRPr sz="4400">
          <a:solidFill>
            <a:schemeClr val="tx1"/>
          </a:solidFill>
          <a:latin typeface="Calibri Light" pitchFamily="34" charset="0"/>
        </a:defRPr>
      </a:lvl3pPr>
      <a:lvl4pPr algn="l" rtl="0" eaLnBrk="0" fontAlgn="base" hangingPunct="0">
        <a:lnSpc>
          <a:spcPct val="90000"/>
        </a:lnSpc>
        <a:spcBef>
          <a:spcPct val="0"/>
        </a:spcBef>
        <a:spcAft>
          <a:spcPct val="0"/>
        </a:spcAft>
        <a:defRPr sz="4400">
          <a:solidFill>
            <a:schemeClr val="tx1"/>
          </a:solidFill>
          <a:latin typeface="Calibri Light" pitchFamily="34" charset="0"/>
        </a:defRPr>
      </a:lvl4pPr>
      <a:lvl5pPr algn="l" rtl="0" eaLnBrk="0" fontAlgn="base" hangingPunct="0">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5E9EFF"/>
            </a:gs>
            <a:gs pos="39999">
              <a:srgbClr val="85C2FF"/>
            </a:gs>
            <a:gs pos="70000">
              <a:srgbClr val="C4D6EB"/>
            </a:gs>
            <a:gs pos="100000">
              <a:srgbClr val="FFEBFA"/>
            </a:gs>
          </a:gsLst>
          <a:lin ang="5400000" scaled="0"/>
          <a:tileRect/>
        </a:gradFill>
        <a:effectLst/>
      </p:bgPr>
    </p:bg>
    <p:spTree>
      <p:nvGrpSpPr>
        <p:cNvPr id="1" name=""/>
        <p:cNvGrpSpPr/>
        <p:nvPr/>
      </p:nvGrpSpPr>
      <p:grpSpPr>
        <a:xfrm>
          <a:off x="0" y="0"/>
          <a:ext cx="0" cy="0"/>
          <a:chOff x="0" y="0"/>
          <a:chExt cx="0" cy="0"/>
        </a:xfrm>
      </p:grpSpPr>
      <p:sp>
        <p:nvSpPr>
          <p:cNvPr id="87042" name="Title Placeholder 1"/>
          <p:cNvSpPr>
            <a:spLocks noGrp="1"/>
          </p:cNvSpPr>
          <p:nvPr>
            <p:ph type="title"/>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pt-BR" smtClean="0"/>
              <a:t>Clique para editar o título mestre</a:t>
            </a:r>
            <a:endParaRPr lang="en-US" smtClean="0"/>
          </a:p>
        </p:txBody>
      </p:sp>
      <p:sp>
        <p:nvSpPr>
          <p:cNvPr id="87043" name="Text Placeholder 2"/>
          <p:cNvSpPr>
            <a:spLocks noGrp="1"/>
          </p:cNvSpPr>
          <p:nvPr>
            <p:ph type="body" idx="1"/>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smtClean="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0" hangingPunct="0">
              <a:defRPr sz="1200">
                <a:solidFill>
                  <a:schemeClr val="tx1">
                    <a:tint val="75000"/>
                  </a:schemeClr>
                </a:solidFill>
                <a:latin typeface="Arial" panose="020B0604020202020204" pitchFamily="34" charset="0"/>
                <a:cs typeface="Arial" panose="020B0604020202020204" pitchFamily="34" charset="0"/>
              </a:defRPr>
            </a:lvl1pPr>
          </a:lstStyle>
          <a:p>
            <a:pPr>
              <a:defRPr/>
            </a:pPr>
            <a:endParaRPr lang="en-US" altLang="pt-B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0" hangingPunct="0">
              <a:defRPr sz="1200">
                <a:solidFill>
                  <a:schemeClr val="tx1">
                    <a:tint val="75000"/>
                  </a:schemeClr>
                </a:solidFill>
                <a:latin typeface="Arial" panose="020B0604020202020204" pitchFamily="34" charset="0"/>
                <a:cs typeface="Arial" panose="020B0604020202020204" pitchFamily="34" charset="0"/>
              </a:defRPr>
            </a:lvl1pPr>
          </a:lstStyle>
          <a:p>
            <a:pPr>
              <a:defRPr/>
            </a:pPr>
            <a:endParaRPr lang="en-US" altLang="pt-B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0" hangingPunct="0">
              <a:defRPr sz="1200">
                <a:solidFill>
                  <a:srgbClr val="FFFFFF"/>
                </a:solidFill>
                <a:latin typeface="Arial" charset="0"/>
                <a:cs typeface="Arial" charset="0"/>
              </a:defRPr>
            </a:lvl1pPr>
          </a:lstStyle>
          <a:p>
            <a:pPr>
              <a:defRPr/>
            </a:pPr>
            <a:fld id="{64763D80-FD00-410E-8606-934956643B4A}" type="slidenum">
              <a:rPr lang="en-US" altLang="pt-BR"/>
              <a:pPr>
                <a:defRPr/>
              </a:pPr>
              <a:t>‹nº›</a:t>
            </a:fld>
            <a:endParaRPr lang="en-US" altLang="pt-BR"/>
          </a:p>
        </p:txBody>
      </p:sp>
    </p:spTree>
  </p:cSld>
  <p:clrMap bg1="dk1" tx1="lt1" bg2="dk2" tx2="lt2" accent1="accent1" accent2="accent2" accent3="accent3" accent4="accent4" accent5="accent5" accent6="accent6" hlink="hlink" folHlink="folHlink"/>
  <p:sldLayoutIdLst>
    <p:sldLayoutId id="2147484051" r:id="rId1"/>
    <p:sldLayoutId id="2147484052" r:id="rId2"/>
    <p:sldLayoutId id="2147484053" r:id="rId3"/>
    <p:sldLayoutId id="2147484054" r:id="rId4"/>
    <p:sldLayoutId id="2147484055" r:id="rId5"/>
    <p:sldLayoutId id="2147484056" r:id="rId6"/>
    <p:sldLayoutId id="2147484057" r:id="rId7"/>
    <p:sldLayoutId id="2147484058" r:id="rId8"/>
    <p:sldLayoutId id="2147484059" r:id="rId9"/>
    <p:sldLayoutId id="2147484060" r:id="rId10"/>
    <p:sldLayoutId id="2147484061" r:id="rId11"/>
  </p:sldLayoutIdLst>
  <p:transition spd="slow">
    <p:fade/>
  </p:transition>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defRPr>
      </a:lvl2pPr>
      <a:lvl3pPr algn="l" rtl="0" eaLnBrk="0" fontAlgn="base" hangingPunct="0">
        <a:lnSpc>
          <a:spcPct val="90000"/>
        </a:lnSpc>
        <a:spcBef>
          <a:spcPct val="0"/>
        </a:spcBef>
        <a:spcAft>
          <a:spcPct val="0"/>
        </a:spcAft>
        <a:defRPr sz="4400">
          <a:solidFill>
            <a:schemeClr val="tx1"/>
          </a:solidFill>
          <a:latin typeface="Calibri Light" pitchFamily="34" charset="0"/>
        </a:defRPr>
      </a:lvl3pPr>
      <a:lvl4pPr algn="l" rtl="0" eaLnBrk="0" fontAlgn="base" hangingPunct="0">
        <a:lnSpc>
          <a:spcPct val="90000"/>
        </a:lnSpc>
        <a:spcBef>
          <a:spcPct val="0"/>
        </a:spcBef>
        <a:spcAft>
          <a:spcPct val="0"/>
        </a:spcAft>
        <a:defRPr sz="4400">
          <a:solidFill>
            <a:schemeClr val="tx1"/>
          </a:solidFill>
          <a:latin typeface="Calibri Light" pitchFamily="34" charset="0"/>
        </a:defRPr>
      </a:lvl4pPr>
      <a:lvl5pPr algn="l" rtl="0" eaLnBrk="0" fontAlgn="base" hangingPunct="0">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8" Type="http://schemas.openxmlformats.org/officeDocument/2006/relationships/image" Target="../media/image20.jpeg"/><Relationship Id="rId13" Type="http://schemas.openxmlformats.org/officeDocument/2006/relationships/image" Target="../media/image25.png"/><Relationship Id="rId3" Type="http://schemas.openxmlformats.org/officeDocument/2006/relationships/image" Target="../media/image15.png"/><Relationship Id="rId7" Type="http://schemas.openxmlformats.org/officeDocument/2006/relationships/image" Target="../media/image19.jpeg"/><Relationship Id="rId12" Type="http://schemas.openxmlformats.org/officeDocument/2006/relationships/image" Target="../media/image24.png"/><Relationship Id="rId17" Type="http://schemas.openxmlformats.org/officeDocument/2006/relationships/image" Target="../media/image29.png"/><Relationship Id="rId2" Type="http://schemas.openxmlformats.org/officeDocument/2006/relationships/image" Target="../media/image14.jpeg"/><Relationship Id="rId16" Type="http://schemas.openxmlformats.org/officeDocument/2006/relationships/image" Target="../media/image28.jpeg"/><Relationship Id="rId1" Type="http://schemas.openxmlformats.org/officeDocument/2006/relationships/slideLayout" Target="../slideLayouts/slideLayout13.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jpeg"/><Relationship Id="rId10" Type="http://schemas.openxmlformats.org/officeDocument/2006/relationships/image" Target="../media/image22.jpe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6.jpeg"/></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8.xml"/><Relationship Id="rId6" Type="http://schemas.openxmlformats.org/officeDocument/2006/relationships/hyperlink" Target="http://legislacao.planalto.gov.br/legisla/legislacao.nsf/Viw_Identificacao/lei%2012.845-2013?OpenDocument" TargetMode="Externa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png"/><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39.png"/><Relationship Id="rId7" Type="http://schemas.openxmlformats.org/officeDocument/2006/relationships/image" Target="../media/image43.jpeg"/><Relationship Id="rId2" Type="http://schemas.openxmlformats.org/officeDocument/2006/relationships/notesSlide" Target="../notesSlides/notesSlide8.xml"/><Relationship Id="rId1" Type="http://schemas.openxmlformats.org/officeDocument/2006/relationships/slideLayout" Target="../slideLayouts/slideLayout18.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 Id="rId9" Type="http://schemas.openxmlformats.org/officeDocument/2006/relationships/image" Target="../media/image45.jpeg"/></Relationships>
</file>

<file path=ppt/slides/_rels/slide24.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9.xml"/><Relationship Id="rId1" Type="http://schemas.openxmlformats.org/officeDocument/2006/relationships/slideLayout" Target="../slideLayouts/slideLayout35.xml"/></Relationships>
</file>

<file path=ppt/slides/_rels/slide2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0.xml"/><Relationship Id="rId1" Type="http://schemas.openxmlformats.org/officeDocument/2006/relationships/slideLayout" Target="../slideLayouts/slideLayout35.xml"/></Relationships>
</file>

<file path=ppt/slides/_rels/slide27.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1.xml"/><Relationship Id="rId1" Type="http://schemas.openxmlformats.org/officeDocument/2006/relationships/slideLayout" Target="../slideLayouts/slideLayout35.xml"/></Relationships>
</file>

<file path=ppt/slides/_rels/slide2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2.xml"/><Relationship Id="rId1" Type="http://schemas.openxmlformats.org/officeDocument/2006/relationships/slideLayout" Target="../slideLayouts/slideLayout35.xml"/></Relationships>
</file>

<file path=ppt/slides/_rels/slide29.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3.xml"/><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4.xml"/><Relationship Id="rId1" Type="http://schemas.openxmlformats.org/officeDocument/2006/relationships/slideLayout" Target="../slideLayouts/slideLayout35.xml"/></Relationships>
</file>

<file path=ppt/slides/_rels/slide3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5.xml"/><Relationship Id="rId1" Type="http://schemas.openxmlformats.org/officeDocument/2006/relationships/slideLayout" Target="../slideLayouts/slideLayout35.xml"/></Relationships>
</file>

<file path=ppt/slides/_rels/slide32.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6.xml"/><Relationship Id="rId1" Type="http://schemas.openxmlformats.org/officeDocument/2006/relationships/slideLayout" Target="../slideLayouts/slideLayout35.xml"/></Relationships>
</file>

<file path=ppt/slides/_rels/slide3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7.xml"/><Relationship Id="rId1" Type="http://schemas.openxmlformats.org/officeDocument/2006/relationships/slideLayout" Target="../slideLayouts/slideLayout35.xml"/></Relationships>
</file>

<file path=ppt/slides/_rels/slide3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8.xml"/><Relationship Id="rId1" Type="http://schemas.openxmlformats.org/officeDocument/2006/relationships/slideLayout" Target="../slideLayouts/slideLayout35.xml"/></Relationships>
</file>

<file path=ppt/slides/_rels/slide35.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9.xml"/><Relationship Id="rId1" Type="http://schemas.openxmlformats.org/officeDocument/2006/relationships/slideLayout" Target="../slideLayouts/slideLayout35.xml"/></Relationships>
</file>

<file path=ppt/slides/_rels/slide36.xml.rels><?xml version="1.0" encoding="UTF-8" standalone="yes"?>
<Relationships xmlns="http://schemas.openxmlformats.org/package/2006/relationships"><Relationship Id="rId3" Type="http://schemas.openxmlformats.org/officeDocument/2006/relationships/image" Target="../media/image53.gif"/><Relationship Id="rId2" Type="http://schemas.openxmlformats.org/officeDocument/2006/relationships/notesSlide" Target="../notesSlides/notesSlide20.xml"/><Relationship Id="rId1" Type="http://schemas.openxmlformats.org/officeDocument/2006/relationships/slideLayout" Target="../slideLayouts/slideLayout35.xml"/></Relationships>
</file>

<file path=ppt/slides/_rels/slide37.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35.xml"/></Relationships>
</file>

<file path=ppt/slides/_rels/slide38.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46.xml"/></Relationships>
</file>

<file path=ppt/slides/_rels/slide39.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21.xml"/><Relationship Id="rId1" Type="http://schemas.openxmlformats.org/officeDocument/2006/relationships/slideLayout" Target="../slideLayouts/slideLayout61.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1.xml"/></Relationships>
</file>

<file path=ppt/slides/_rels/slide41.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57.xml"/></Relationships>
</file>

<file path=ppt/slides/_rels/slide42.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7.emf"/><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64.jpeg"/></Relationships>
</file>

<file path=ppt/slides/_rels/slide52.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71.emf"/><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72.emf"/><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73.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77.jpeg"/></Relationships>
</file>

<file path=ppt/slides/_rels/slide63.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73.xml"/></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Text Box 7"/>
          <p:cNvSpPr txBox="1">
            <a:spLocks noChangeArrowheads="1"/>
          </p:cNvSpPr>
          <p:nvPr/>
        </p:nvSpPr>
        <p:spPr bwMode="auto">
          <a:xfrm>
            <a:off x="7319963" y="5570538"/>
            <a:ext cx="3097212" cy="477837"/>
          </a:xfrm>
          <a:prstGeom prst="rect">
            <a:avLst/>
          </a:prstGeom>
          <a:noFill/>
          <a:ln w="9525">
            <a:noFill/>
            <a:miter lim="800000"/>
            <a:headEnd/>
            <a:tailEnd/>
          </a:ln>
        </p:spPr>
        <p:txBody>
          <a:bodyPr>
            <a:spAutoFit/>
          </a:bodyPr>
          <a:lstStyle/>
          <a:p>
            <a:pPr algn="r" eaLnBrk="0" hangingPunct="0">
              <a:lnSpc>
                <a:spcPct val="50000"/>
              </a:lnSpc>
              <a:spcBef>
                <a:spcPct val="50000"/>
              </a:spcBef>
            </a:pPr>
            <a:endParaRPr lang="pt-BR" b="1" dirty="0"/>
          </a:p>
          <a:p>
            <a:pPr algn="r" eaLnBrk="0" hangingPunct="0">
              <a:lnSpc>
                <a:spcPct val="50000"/>
              </a:lnSpc>
              <a:spcBef>
                <a:spcPct val="50000"/>
              </a:spcBef>
            </a:pPr>
            <a:endParaRPr lang="pt-BR" sz="1600" b="1" dirty="0"/>
          </a:p>
        </p:txBody>
      </p:sp>
      <p:pic>
        <p:nvPicPr>
          <p:cNvPr id="100355" name="Imagem 7" descr="PMC_Logo Oficial_2011.jpg"/>
          <p:cNvPicPr>
            <a:picLocks noChangeAspect="1"/>
          </p:cNvPicPr>
          <p:nvPr/>
        </p:nvPicPr>
        <p:blipFill>
          <a:blip r:embed="rId2"/>
          <a:srcRect/>
          <a:stretch>
            <a:fillRect/>
          </a:stretch>
        </p:blipFill>
        <p:spPr bwMode="auto">
          <a:xfrm>
            <a:off x="595274" y="285728"/>
            <a:ext cx="3760773" cy="1309675"/>
          </a:xfrm>
          <a:prstGeom prst="rect">
            <a:avLst/>
          </a:prstGeom>
          <a:noFill/>
          <a:ln w="9525">
            <a:noFill/>
            <a:miter lim="800000"/>
            <a:headEnd/>
            <a:tailEnd/>
          </a:ln>
        </p:spPr>
      </p:pic>
      <p:pic>
        <p:nvPicPr>
          <p:cNvPr id="3" name="Retângulo 2"/>
          <p:cNvPicPr>
            <a:picLocks noChangeArrowheads="1"/>
          </p:cNvPicPr>
          <p:nvPr/>
        </p:nvPicPr>
        <p:blipFill>
          <a:blip r:embed="rId3"/>
          <a:srcRect/>
          <a:stretch>
            <a:fillRect/>
          </a:stretch>
        </p:blipFill>
        <p:spPr bwMode="auto">
          <a:xfrm>
            <a:off x="2166910" y="2151063"/>
            <a:ext cx="8501122" cy="1728787"/>
          </a:xfrm>
          <a:prstGeom prst="rect">
            <a:avLst/>
          </a:prstGeom>
          <a:ln>
            <a:headEnd/>
            <a:tailEnd/>
          </a:ln>
        </p:spPr>
        <p:style>
          <a:lnRef idx="2">
            <a:schemeClr val="accent5">
              <a:shade val="50000"/>
            </a:schemeClr>
          </a:lnRef>
          <a:fillRef idx="1">
            <a:schemeClr val="accent5"/>
          </a:fillRef>
          <a:effectRef idx="0">
            <a:schemeClr val="accent5"/>
          </a:effectRef>
          <a:fontRef idx="minor">
            <a:schemeClr val="lt1"/>
          </a:fontRef>
        </p:style>
      </p:pic>
      <p:sp>
        <p:nvSpPr>
          <p:cNvPr id="2" name="CaixaDeTexto 1"/>
          <p:cNvSpPr txBox="1"/>
          <p:nvPr/>
        </p:nvSpPr>
        <p:spPr>
          <a:xfrm>
            <a:off x="9937750" y="5956300"/>
            <a:ext cx="1990725" cy="307777"/>
          </a:xfrm>
          <a:prstGeom prst="rect">
            <a:avLst/>
          </a:prstGeom>
          <a:noFill/>
        </p:spPr>
        <p:txBody>
          <a:bodyPr>
            <a:spAutoFit/>
          </a:bodyPr>
          <a:lstStyle/>
          <a:p>
            <a:pPr algn="ctr" eaLnBrk="0" hangingPunct="0"/>
            <a:r>
              <a:rPr lang="pt-BR" sz="1400" b="1" dirty="0">
                <a:solidFill>
                  <a:srgbClr val="1F4E79"/>
                </a:solidFill>
              </a:rPr>
              <a:t>SC </a:t>
            </a:r>
            <a:r>
              <a:rPr lang="pt-BR" sz="1400" b="1" dirty="0" smtClean="0">
                <a:solidFill>
                  <a:srgbClr val="1F4E79"/>
                </a:solidFill>
              </a:rPr>
              <a:t>Moreira</a:t>
            </a:r>
            <a:endParaRPr lang="pt-BR" sz="1400" b="1" dirty="0">
              <a:solidFill>
                <a:srgbClr val="1F4E79"/>
              </a:solidFill>
            </a:endParaRPr>
          </a:p>
        </p:txBody>
      </p:sp>
      <p:sp>
        <p:nvSpPr>
          <p:cNvPr id="100361" name="Text Box 9"/>
          <p:cNvSpPr txBox="1">
            <a:spLocks noChangeArrowheads="1"/>
          </p:cNvSpPr>
          <p:nvPr/>
        </p:nvSpPr>
        <p:spPr bwMode="auto">
          <a:xfrm>
            <a:off x="0" y="0"/>
            <a:ext cx="12192000" cy="1604963"/>
          </a:xfrm>
          <a:prstGeom prst="rect">
            <a:avLst/>
          </a:prstGeom>
          <a:noFill/>
          <a:ln w="9525">
            <a:noFill/>
            <a:miter lim="800000"/>
            <a:headEnd/>
            <a:tailEnd/>
          </a:ln>
          <a:effectLst/>
        </p:spPr>
        <p:txBody>
          <a:bodyPr>
            <a:spAutoFit/>
          </a:bodyPr>
          <a:lstStyle/>
          <a:p>
            <a:pPr>
              <a:spcBef>
                <a:spcPct val="50000"/>
              </a:spcBef>
            </a:pPr>
            <a:endParaRPr lang="pt-BR" dirty="0"/>
          </a:p>
          <a:p>
            <a:pPr>
              <a:spcBef>
                <a:spcPct val="50000"/>
              </a:spcBef>
            </a:pPr>
            <a:endParaRPr lang="pt-BR" dirty="0"/>
          </a:p>
          <a:p>
            <a:pPr>
              <a:spcBef>
                <a:spcPct val="50000"/>
              </a:spcBef>
            </a:pPr>
            <a:endParaRPr lang="pt-BR" dirty="0"/>
          </a:p>
          <a:p>
            <a:pPr>
              <a:spcBef>
                <a:spcPct val="50000"/>
              </a:spcBef>
            </a:pPr>
            <a:endParaRPr lang="pt-BR" dirty="0"/>
          </a:p>
        </p:txBody>
      </p:sp>
      <p:sp>
        <p:nvSpPr>
          <p:cNvPr id="10" name="CaixaDeTexto 9"/>
          <p:cNvSpPr txBox="1"/>
          <p:nvPr/>
        </p:nvSpPr>
        <p:spPr>
          <a:xfrm>
            <a:off x="952465" y="4000503"/>
            <a:ext cx="9929882" cy="1077218"/>
          </a:xfrm>
          <a:prstGeom prst="rect">
            <a:avLst/>
          </a:prstGeom>
          <a:noFill/>
        </p:spPr>
        <p:txBody>
          <a:bodyPr wrap="square">
            <a:spAutoFit/>
          </a:bodyPr>
          <a:lstStyle/>
          <a:p>
            <a:pPr algn="ctr" eaLnBrk="0" hangingPunct="0">
              <a:defRPr/>
            </a:pPr>
            <a:r>
              <a:rPr lang="pt-BR" sz="3200" b="1" dirty="0" smtClean="0">
                <a:solidFill>
                  <a:srgbClr val="0070C0"/>
                </a:solidFill>
              </a:rPr>
              <a:t>1º Relatório Detalhado do Quadrimestre Anterior</a:t>
            </a:r>
          </a:p>
          <a:p>
            <a:pPr algn="ctr" eaLnBrk="0" hangingPunct="0">
              <a:defRPr/>
            </a:pPr>
            <a:r>
              <a:rPr lang="pt-BR" sz="3200" b="1" dirty="0" smtClean="0">
                <a:solidFill>
                  <a:srgbClr val="0070C0"/>
                </a:solidFill>
              </a:rPr>
              <a:t> (RDQA) de 2016</a:t>
            </a:r>
            <a:endParaRPr lang="pt-BR" sz="2800" b="1" dirty="0">
              <a:solidFill>
                <a:srgbClr val="FF9900"/>
              </a:solidFill>
              <a:effectLst>
                <a:outerShdw blurRad="38100" dist="38100" dir="2700000" algn="tl">
                  <a:srgbClr val="000000">
                    <a:alpha val="43137"/>
                  </a:srgbClr>
                </a:outerShdw>
              </a:effectLst>
              <a:latin typeface="Arial Black" pitchFamily="34" charset="0"/>
            </a:endParaRPr>
          </a:p>
        </p:txBody>
      </p:sp>
      <p:pic>
        <p:nvPicPr>
          <p:cNvPr id="37890" name="Picture 2" descr="Displaying LOGO_prefeitura_de_campinas (horiz c assinatura).png"/>
          <p:cNvPicPr>
            <a:picLocks noChangeAspect="1" noChangeArrowheads="1"/>
          </p:cNvPicPr>
          <p:nvPr/>
        </p:nvPicPr>
        <p:blipFill>
          <a:blip r:embed="rId4"/>
          <a:srcRect/>
          <a:stretch>
            <a:fillRect/>
          </a:stretch>
        </p:blipFill>
        <p:spPr bwMode="auto">
          <a:xfrm>
            <a:off x="380960" y="5072074"/>
            <a:ext cx="3214710" cy="1317504"/>
          </a:xfrm>
          <a:prstGeom prst="rect">
            <a:avLst/>
          </a:prstGeom>
          <a:noFill/>
        </p:spPr>
      </p:pic>
      <p:pic>
        <p:nvPicPr>
          <p:cNvPr id="37892" name="Picture 4" descr="Displaying logo_sus.jpg"/>
          <p:cNvPicPr>
            <a:picLocks noChangeAspect="1" noChangeArrowheads="1"/>
          </p:cNvPicPr>
          <p:nvPr/>
        </p:nvPicPr>
        <p:blipFill>
          <a:blip r:embed="rId5" cstate="print"/>
          <a:srcRect/>
          <a:stretch>
            <a:fillRect/>
          </a:stretch>
        </p:blipFill>
        <p:spPr bwMode="auto">
          <a:xfrm>
            <a:off x="8239140" y="285728"/>
            <a:ext cx="3323328" cy="1328814"/>
          </a:xfrm>
          <a:prstGeom prst="rect">
            <a:avLst/>
          </a:prstGeom>
          <a:noFill/>
        </p:spPr>
      </p:pic>
    </p:spTree>
  </p:cSld>
  <p:clrMapOvr>
    <a:masterClrMapping/>
  </p:clrMapOvr>
  <p:transition spd="slow">
    <p:wedg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ço Reservado para Conteúdo 4"/>
          <p:cNvSpPr>
            <a:spLocks noGrp="1"/>
          </p:cNvSpPr>
          <p:nvPr>
            <p:ph idx="1"/>
          </p:nvPr>
        </p:nvSpPr>
        <p:spPr>
          <a:xfrm>
            <a:off x="2019300" y="2311400"/>
            <a:ext cx="4421188" cy="3262313"/>
          </a:xfrm>
        </p:spPr>
        <p:txBody>
          <a:bodyPr rtlCol="0">
            <a:normAutofit/>
          </a:bodyPr>
          <a:lstStyle/>
          <a:p>
            <a:pPr marL="0" indent="0" eaLnBrk="1" fontAlgn="auto" hangingPunct="1">
              <a:spcAft>
                <a:spcPts val="0"/>
              </a:spcAft>
              <a:buFont typeface="Arial" pitchFamily="34" charset="0"/>
              <a:buNone/>
              <a:defRPr/>
            </a:pPr>
            <a:endParaRPr lang="pt-BR" sz="1800" dirty="0"/>
          </a:p>
          <a:p>
            <a:pPr marL="0" indent="0" eaLnBrk="1" fontAlgn="auto" hangingPunct="1">
              <a:spcAft>
                <a:spcPts val="0"/>
              </a:spcAft>
              <a:buFont typeface="Arial" pitchFamily="34" charset="0"/>
              <a:buNone/>
              <a:defRPr/>
            </a:pPr>
            <a:endParaRPr lang="pt-BR" sz="1800" dirty="0"/>
          </a:p>
          <a:p>
            <a:pPr marL="0" indent="0" eaLnBrk="1" fontAlgn="auto" hangingPunct="1">
              <a:spcAft>
                <a:spcPts val="0"/>
              </a:spcAft>
              <a:buFont typeface="Arial" pitchFamily="34" charset="0"/>
              <a:buNone/>
              <a:defRPr/>
            </a:pPr>
            <a:endParaRPr lang="pt-BR" dirty="0"/>
          </a:p>
          <a:p>
            <a:pPr eaLnBrk="1" fontAlgn="auto" hangingPunct="1">
              <a:spcAft>
                <a:spcPts val="0"/>
              </a:spcAft>
              <a:defRPr/>
            </a:pPr>
            <a:endParaRPr lang="pt-BR" dirty="0"/>
          </a:p>
        </p:txBody>
      </p:sp>
      <p:pic>
        <p:nvPicPr>
          <p:cNvPr id="35842" name="Picture 2" descr="https://s-media-cache-ak0.pinimg.com/600x315/f9/ab/95/f9ab953be33d46d2cdcfd47a423e9489.jpg"/>
          <p:cNvPicPr>
            <a:picLocks noChangeAspect="1" noChangeArrowheads="1"/>
          </p:cNvPicPr>
          <p:nvPr/>
        </p:nvPicPr>
        <p:blipFill>
          <a:blip r:embed="rId3"/>
          <a:srcRect/>
          <a:stretch>
            <a:fillRect/>
          </a:stretch>
        </p:blipFill>
        <p:spPr bwMode="auto">
          <a:xfrm>
            <a:off x="595274" y="1071546"/>
            <a:ext cx="4857784" cy="2571768"/>
          </a:xfrm>
          <a:prstGeom prst="rect">
            <a:avLst/>
          </a:prstGeom>
          <a:noFill/>
        </p:spPr>
      </p:pic>
      <p:sp>
        <p:nvSpPr>
          <p:cNvPr id="13" name="Retângulo 12"/>
          <p:cNvSpPr/>
          <p:nvPr/>
        </p:nvSpPr>
        <p:spPr>
          <a:xfrm>
            <a:off x="238084" y="0"/>
            <a:ext cx="11953916" cy="1015663"/>
          </a:xfrm>
          <a:prstGeom prst="rect">
            <a:avLst/>
          </a:prstGeom>
          <a:noFill/>
        </p:spPr>
        <p:txBody>
          <a:bodyPr wrap="square">
            <a:spAutoFit/>
          </a:bodyPr>
          <a:lstStyle/>
          <a:p>
            <a:pPr algn="just" eaLnBrk="0" hangingPunct="0">
              <a:tabLst>
                <a:tab pos="87313" algn="l"/>
              </a:tabLst>
              <a:defRPr/>
            </a:pPr>
            <a:endParaRPr lang="pt-BR" b="1" dirty="0" smtClean="0"/>
          </a:p>
          <a:p>
            <a:pPr eaLnBrk="0" hangingPunct="0">
              <a:tabLst>
                <a:tab pos="87313" algn="l"/>
              </a:tabLst>
              <a:defRPr/>
            </a:pPr>
            <a:r>
              <a:rPr lang="pt-BR" sz="2400" b="1" dirty="0" smtClean="0">
                <a:solidFill>
                  <a:srgbClr val="FFFF00"/>
                </a:solidFill>
                <a:latin typeface="+mn-lt"/>
              </a:rPr>
              <a:t>4.Cobertura Populacional </a:t>
            </a:r>
            <a:r>
              <a:rPr lang="pt-BR" sz="2400" b="1" dirty="0">
                <a:solidFill>
                  <a:srgbClr val="FFFF00"/>
                </a:solidFill>
                <a:latin typeface="+mn-lt"/>
              </a:rPr>
              <a:t>estimada pelas Equipes de </a:t>
            </a:r>
            <a:r>
              <a:rPr lang="pt-BR" sz="2400" b="1" dirty="0" smtClean="0">
                <a:solidFill>
                  <a:srgbClr val="FFFF00"/>
                </a:solidFill>
                <a:latin typeface="+mn-lt"/>
              </a:rPr>
              <a:t>Saúde Bucal</a:t>
            </a:r>
            <a:r>
              <a:rPr lang="pt-BR" dirty="0" smtClean="0">
                <a:solidFill>
                  <a:srgbClr val="FFFF00"/>
                </a:solidFill>
              </a:rPr>
              <a:t>     </a:t>
            </a:r>
            <a:r>
              <a:rPr lang="pt-BR" b="1" dirty="0" smtClean="0">
                <a:solidFill>
                  <a:srgbClr val="FFFF00"/>
                </a:solidFill>
              </a:rPr>
              <a:t>Meta 2016: 39,62%</a:t>
            </a:r>
            <a:r>
              <a:rPr lang="pt-BR" sz="2000" b="1" dirty="0" smtClean="0">
                <a:solidFill>
                  <a:srgbClr val="FFFF00"/>
                </a:solidFill>
              </a:rPr>
              <a:t>  </a:t>
            </a:r>
          </a:p>
          <a:p>
            <a:pPr eaLnBrk="0" hangingPunct="0">
              <a:tabLst>
                <a:tab pos="87313" algn="l"/>
              </a:tabLst>
              <a:defRPr/>
            </a:pPr>
            <a:r>
              <a:rPr lang="pt-BR" dirty="0" smtClean="0"/>
              <a:t>                                                                                                                                                                     </a:t>
            </a:r>
          </a:p>
        </p:txBody>
      </p:sp>
      <p:sp>
        <p:nvSpPr>
          <p:cNvPr id="15" name="Espaço Reservado para Conteúdo 2"/>
          <p:cNvSpPr txBox="1">
            <a:spLocks/>
          </p:cNvSpPr>
          <p:nvPr/>
        </p:nvSpPr>
        <p:spPr>
          <a:xfrm>
            <a:off x="6881818" y="1357298"/>
            <a:ext cx="3881422" cy="1500198"/>
          </a:xfrm>
          <a:prstGeom prst="rect">
            <a:avLst/>
          </a:prstGeom>
          <a:solidFill>
            <a:schemeClr val="accent1">
              <a:lumMod val="20000"/>
              <a:lumOff val="80000"/>
            </a:schemeClr>
          </a:solidFill>
        </p:spPr>
        <p:txBody>
          <a:bodyPr rtlCol="0">
            <a:normAutofit/>
          </a:bodyPr>
          <a:lstStyle/>
          <a:p>
            <a:pPr marL="0" marR="0" lvl="0" indent="0" algn="ctr" defTabSz="914400" rtl="0" eaLnBrk="1" fontAlgn="auto" latinLnBrk="0" hangingPunct="1">
              <a:lnSpc>
                <a:spcPct val="90000"/>
              </a:lnSpc>
              <a:spcBef>
                <a:spcPts val="1000"/>
              </a:spcBef>
              <a:spcAft>
                <a:spcPts val="0"/>
              </a:spcAft>
              <a:buClrTx/>
              <a:buSzTx/>
              <a:buFont typeface="Arial" pitchFamily="34" charset="0"/>
              <a:buNone/>
              <a:tabLst/>
              <a:defRPr/>
            </a:pPr>
            <a:r>
              <a:rPr kumimoji="0" lang="pt-BR" sz="2800" b="1" i="0" u="none" strike="noStrike" kern="1200" cap="none" spc="0" normalizeH="0" baseline="0" noProof="0" dirty="0" smtClean="0">
                <a:ln>
                  <a:noFill/>
                </a:ln>
                <a:solidFill>
                  <a:schemeClr val="tx1"/>
                </a:solidFill>
                <a:effectLst/>
                <a:uLnTx/>
                <a:uFillTx/>
                <a:latin typeface="Arial" panose="020B0604020202020204" pitchFamily="34" charset="0"/>
                <a:ea typeface="+mn-ea"/>
                <a:cs typeface="Arial" panose="020B0604020202020204" pitchFamily="34" charset="0"/>
              </a:rPr>
              <a:t>1º  RDQA 2016:</a:t>
            </a:r>
          </a:p>
          <a:p>
            <a:pPr marL="0" marR="0" lvl="0" indent="0" algn="ctr" defTabSz="914400" rtl="0" eaLnBrk="1" fontAlgn="auto" latinLnBrk="0" hangingPunct="1">
              <a:lnSpc>
                <a:spcPct val="90000"/>
              </a:lnSpc>
              <a:spcBef>
                <a:spcPts val="1000"/>
              </a:spcBef>
              <a:spcAft>
                <a:spcPts val="0"/>
              </a:spcAft>
              <a:buClrTx/>
              <a:buSzTx/>
              <a:buFont typeface="Arial" pitchFamily="34" charset="0"/>
              <a:buNone/>
              <a:tabLst/>
              <a:defRPr/>
            </a:pPr>
            <a:r>
              <a:rPr kumimoji="0" lang="pt-BR" sz="2800" b="1" i="0" u="none" strike="noStrike" kern="1200" cap="none" spc="0" normalizeH="0" baseline="0" noProof="0" dirty="0" smtClean="0">
                <a:ln>
                  <a:noFill/>
                </a:ln>
                <a:solidFill>
                  <a:schemeClr val="tx1"/>
                </a:solidFill>
                <a:effectLst/>
                <a:uLnTx/>
                <a:uFillTx/>
                <a:latin typeface="Arial" panose="020B0604020202020204" pitchFamily="34" charset="0"/>
                <a:ea typeface="+mn-ea"/>
                <a:cs typeface="Arial" panose="020B0604020202020204" pitchFamily="34" charset="0"/>
              </a:rPr>
              <a:t> 41,8% </a:t>
            </a:r>
          </a:p>
          <a:p>
            <a:pPr marL="0" marR="0" lvl="0" indent="0" algn="ctr" defTabSz="914400" rtl="0" eaLnBrk="1" fontAlgn="auto" latinLnBrk="0" hangingPunct="1">
              <a:lnSpc>
                <a:spcPct val="90000"/>
              </a:lnSpc>
              <a:spcBef>
                <a:spcPts val="1000"/>
              </a:spcBef>
              <a:spcAft>
                <a:spcPts val="0"/>
              </a:spcAft>
              <a:buClrTx/>
              <a:buSzTx/>
              <a:buFont typeface="Arial" pitchFamily="34" charset="0"/>
              <a:buNone/>
              <a:tabLst/>
              <a:defRPr/>
            </a:pPr>
            <a:r>
              <a:rPr kumimoji="0" lang="pt-BR" sz="2800" b="1" i="0" u="none" strike="noStrike" kern="1200" cap="none" spc="0" normalizeH="0" baseline="0" noProof="0" dirty="0" smtClean="0">
                <a:ln>
                  <a:noFill/>
                </a:ln>
                <a:solidFill>
                  <a:schemeClr val="tx1"/>
                </a:solidFill>
                <a:effectLst/>
                <a:uLnTx/>
                <a:uFillTx/>
                <a:latin typeface="Arial" panose="020B0604020202020204" pitchFamily="34" charset="0"/>
                <a:ea typeface="+mn-ea"/>
                <a:cs typeface="Arial" panose="020B0604020202020204" pitchFamily="34" charset="0"/>
              </a:rPr>
              <a:t>(83 ESB)</a:t>
            </a:r>
          </a:p>
          <a:p>
            <a:pPr marL="0" marR="0" lvl="0" indent="0" algn="l" defTabSz="914400" rtl="0" eaLnBrk="1" fontAlgn="auto" latinLnBrk="0" hangingPunct="1">
              <a:lnSpc>
                <a:spcPct val="90000"/>
              </a:lnSpc>
              <a:spcBef>
                <a:spcPts val="1000"/>
              </a:spcBef>
              <a:spcAft>
                <a:spcPts val="0"/>
              </a:spcAft>
              <a:buClrTx/>
              <a:buSzTx/>
              <a:buFont typeface="Arial" pitchFamily="34" charset="0"/>
              <a:buNone/>
              <a:tabLst/>
              <a:defRPr/>
            </a:pPr>
            <a:endParaRPr kumimoji="0" lang="pt-BR" sz="1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18" name="CaixaDeTexto 17"/>
          <p:cNvSpPr txBox="1"/>
          <p:nvPr/>
        </p:nvSpPr>
        <p:spPr>
          <a:xfrm>
            <a:off x="10201275" y="6550223"/>
            <a:ext cx="1990725" cy="307777"/>
          </a:xfrm>
          <a:prstGeom prst="rect">
            <a:avLst/>
          </a:prstGeom>
          <a:noFill/>
        </p:spPr>
        <p:txBody>
          <a:bodyPr>
            <a:spAutoFit/>
          </a:bodyPr>
          <a:lstStyle/>
          <a:p>
            <a:pPr algn="ctr" eaLnBrk="0" hangingPunct="0"/>
            <a:r>
              <a:rPr lang="pt-BR" sz="1400" b="1" dirty="0">
                <a:solidFill>
                  <a:srgbClr val="1F4E79"/>
                </a:solidFill>
              </a:rPr>
              <a:t>SC </a:t>
            </a:r>
            <a:r>
              <a:rPr lang="pt-BR" sz="1400" b="1" dirty="0" smtClean="0">
                <a:solidFill>
                  <a:srgbClr val="1F4E79"/>
                </a:solidFill>
              </a:rPr>
              <a:t>Moreira</a:t>
            </a:r>
            <a:endParaRPr lang="pt-BR" sz="1400" b="1" dirty="0">
              <a:solidFill>
                <a:srgbClr val="1F4E79"/>
              </a:solidFill>
            </a:endParaRPr>
          </a:p>
        </p:txBody>
      </p:sp>
      <p:sp>
        <p:nvSpPr>
          <p:cNvPr id="10" name="Retângulo 9"/>
          <p:cNvSpPr/>
          <p:nvPr/>
        </p:nvSpPr>
        <p:spPr>
          <a:xfrm>
            <a:off x="1381092" y="4286256"/>
            <a:ext cx="9929882" cy="954107"/>
          </a:xfrm>
          <a:prstGeom prst="rect">
            <a:avLst/>
          </a:prstGeom>
          <a:solidFill>
            <a:schemeClr val="bg1"/>
          </a:solidFill>
        </p:spPr>
        <p:txBody>
          <a:bodyPr wrap="square">
            <a:spAutoFit/>
          </a:bodyPr>
          <a:lstStyle/>
          <a:p>
            <a:pPr>
              <a:buFont typeface="Wingdings" pitchFamily="2" charset="2"/>
              <a:buChar char="Ø"/>
            </a:pPr>
            <a:r>
              <a:rPr lang="pt-BR" sz="2800" dirty="0" smtClean="0"/>
              <a:t>Necessidade de contratação de dentistas e auxiliares de saúde bucal para ampliar ESB.</a:t>
            </a:r>
            <a:endParaRPr lang="pt-BR" sz="2800" dirty="0"/>
          </a:p>
        </p:txBody>
      </p:sp>
    </p:spTree>
  </p:cSld>
  <p:clrMapOvr>
    <a:masterClrMapping/>
  </p:clrMapOvr>
  <p:transition spd="slow">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Título 3"/>
          <p:cNvSpPr>
            <a:spLocks noGrp="1"/>
          </p:cNvSpPr>
          <p:nvPr>
            <p:ph type="title"/>
          </p:nvPr>
        </p:nvSpPr>
        <p:spPr>
          <a:xfrm>
            <a:off x="0" y="0"/>
            <a:ext cx="12192000" cy="1071546"/>
          </a:xfrm>
          <a:noFill/>
        </p:spPr>
        <p:txBody>
          <a:bodyPr/>
          <a:lstStyle/>
          <a:p>
            <a:pPr eaLnBrk="1" hangingPunct="1"/>
            <a:r>
              <a:rPr lang="pt-BR" sz="2400" b="1" i="1" dirty="0" smtClean="0">
                <a:solidFill>
                  <a:srgbClr val="FFFF00"/>
                </a:solidFill>
                <a:latin typeface="+mn-lt"/>
              </a:rPr>
              <a:t>6. Proporção de exodontia em relação aos procedimentos                        </a:t>
            </a:r>
            <a:r>
              <a:rPr lang="pt-BR" sz="2400" b="1" dirty="0" smtClean="0">
                <a:solidFill>
                  <a:srgbClr val="FFFF00"/>
                </a:solidFill>
                <a:latin typeface="+mn-lt"/>
              </a:rPr>
              <a:t>Meta 2016: 8,75 %</a:t>
            </a:r>
          </a:p>
        </p:txBody>
      </p:sp>
      <p:sp>
        <p:nvSpPr>
          <p:cNvPr id="5" name="Espaço Reservado para Conteúdo 4"/>
          <p:cNvSpPr>
            <a:spLocks noGrp="1"/>
          </p:cNvSpPr>
          <p:nvPr>
            <p:ph idx="1"/>
          </p:nvPr>
        </p:nvSpPr>
        <p:spPr>
          <a:xfrm>
            <a:off x="9525024" y="5715016"/>
            <a:ext cx="2416190" cy="715953"/>
          </a:xfrm>
        </p:spPr>
        <p:txBody>
          <a:bodyPr rtlCol="0">
            <a:normAutofit/>
          </a:bodyPr>
          <a:lstStyle/>
          <a:p>
            <a:pPr marL="0" indent="0" eaLnBrk="1" fontAlgn="auto" hangingPunct="1">
              <a:spcAft>
                <a:spcPts val="0"/>
              </a:spcAft>
              <a:buFont typeface="Arial" pitchFamily="34" charset="0"/>
              <a:buNone/>
              <a:defRPr/>
            </a:pPr>
            <a:endParaRPr lang="pt-BR" sz="1800" dirty="0"/>
          </a:p>
          <a:p>
            <a:pPr marL="0" indent="0" eaLnBrk="1" fontAlgn="auto" hangingPunct="1">
              <a:spcAft>
                <a:spcPts val="0"/>
              </a:spcAft>
              <a:buFont typeface="Arial" pitchFamily="34" charset="0"/>
              <a:buNone/>
              <a:defRPr/>
            </a:pPr>
            <a:endParaRPr lang="pt-BR" sz="1800" dirty="0"/>
          </a:p>
          <a:p>
            <a:pPr marL="0" indent="0" eaLnBrk="1" fontAlgn="auto" hangingPunct="1">
              <a:spcAft>
                <a:spcPts val="0"/>
              </a:spcAft>
              <a:buFont typeface="Arial" pitchFamily="34" charset="0"/>
              <a:buNone/>
              <a:defRPr/>
            </a:pPr>
            <a:endParaRPr lang="pt-BR" dirty="0"/>
          </a:p>
          <a:p>
            <a:pPr eaLnBrk="1" fontAlgn="auto" hangingPunct="1">
              <a:spcAft>
                <a:spcPts val="0"/>
              </a:spcAft>
              <a:defRPr/>
            </a:pPr>
            <a:endParaRPr lang="pt-BR" dirty="0"/>
          </a:p>
        </p:txBody>
      </p:sp>
      <p:sp>
        <p:nvSpPr>
          <p:cNvPr id="15" name="CaixaDeTexto 14"/>
          <p:cNvSpPr txBox="1"/>
          <p:nvPr/>
        </p:nvSpPr>
        <p:spPr>
          <a:xfrm>
            <a:off x="10025090" y="6215082"/>
            <a:ext cx="1990725" cy="307777"/>
          </a:xfrm>
          <a:prstGeom prst="rect">
            <a:avLst/>
          </a:prstGeom>
          <a:noFill/>
        </p:spPr>
        <p:txBody>
          <a:bodyPr>
            <a:spAutoFit/>
          </a:bodyPr>
          <a:lstStyle/>
          <a:p>
            <a:pPr algn="ctr" eaLnBrk="0" hangingPunct="0"/>
            <a:r>
              <a:rPr lang="pt-BR" sz="1400" b="1" dirty="0">
                <a:solidFill>
                  <a:srgbClr val="1F4E79"/>
                </a:solidFill>
              </a:rPr>
              <a:t>SC </a:t>
            </a:r>
            <a:r>
              <a:rPr lang="pt-BR" sz="1400" b="1" dirty="0" smtClean="0">
                <a:solidFill>
                  <a:srgbClr val="1F4E79"/>
                </a:solidFill>
              </a:rPr>
              <a:t>Moreira</a:t>
            </a:r>
            <a:endParaRPr lang="pt-BR" sz="1400" b="1" dirty="0">
              <a:solidFill>
                <a:srgbClr val="1F4E79"/>
              </a:solidFill>
            </a:endParaRPr>
          </a:p>
        </p:txBody>
      </p:sp>
      <p:graphicFrame>
        <p:nvGraphicFramePr>
          <p:cNvPr id="10" name="Gráfico 9"/>
          <p:cNvGraphicFramePr/>
          <p:nvPr/>
        </p:nvGraphicFramePr>
        <p:xfrm>
          <a:off x="0" y="1157288"/>
          <a:ext cx="11811040" cy="4986356"/>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spd="slow">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Título 3"/>
          <p:cNvSpPr>
            <a:spLocks noGrp="1"/>
          </p:cNvSpPr>
          <p:nvPr>
            <p:ph type="title"/>
          </p:nvPr>
        </p:nvSpPr>
        <p:spPr>
          <a:xfrm>
            <a:off x="0" y="0"/>
            <a:ext cx="12192000" cy="1071546"/>
          </a:xfrm>
          <a:noFill/>
        </p:spPr>
        <p:txBody>
          <a:bodyPr/>
          <a:lstStyle/>
          <a:p>
            <a:pPr eaLnBrk="1" hangingPunct="1"/>
            <a:r>
              <a:rPr lang="pt-BR" sz="2400" b="1" i="1" dirty="0" smtClean="0">
                <a:solidFill>
                  <a:srgbClr val="FFFF00"/>
                </a:solidFill>
                <a:latin typeface="+mn-lt"/>
              </a:rPr>
              <a:t>6. Proporção de exodontia em relação aos procedimentos                        </a:t>
            </a:r>
            <a:r>
              <a:rPr lang="pt-BR" sz="2400" b="1" dirty="0" smtClean="0">
                <a:solidFill>
                  <a:srgbClr val="FFFF00"/>
                </a:solidFill>
                <a:latin typeface="+mn-lt"/>
              </a:rPr>
              <a:t>Meta 2016: 8,75 %</a:t>
            </a:r>
          </a:p>
        </p:txBody>
      </p:sp>
      <p:sp>
        <p:nvSpPr>
          <p:cNvPr id="5" name="Espaço Reservado para Conteúdo 4"/>
          <p:cNvSpPr>
            <a:spLocks noGrp="1"/>
          </p:cNvSpPr>
          <p:nvPr>
            <p:ph idx="1"/>
          </p:nvPr>
        </p:nvSpPr>
        <p:spPr>
          <a:xfrm>
            <a:off x="9525024" y="5715016"/>
            <a:ext cx="2416190" cy="715953"/>
          </a:xfrm>
        </p:spPr>
        <p:txBody>
          <a:bodyPr rtlCol="0">
            <a:normAutofit/>
          </a:bodyPr>
          <a:lstStyle/>
          <a:p>
            <a:pPr marL="0" indent="0" eaLnBrk="1" fontAlgn="auto" hangingPunct="1">
              <a:spcAft>
                <a:spcPts val="0"/>
              </a:spcAft>
              <a:buFont typeface="Arial" pitchFamily="34" charset="0"/>
              <a:buNone/>
              <a:defRPr/>
            </a:pPr>
            <a:endParaRPr lang="pt-BR" sz="1800" dirty="0"/>
          </a:p>
          <a:p>
            <a:pPr marL="0" indent="0" eaLnBrk="1" fontAlgn="auto" hangingPunct="1">
              <a:spcAft>
                <a:spcPts val="0"/>
              </a:spcAft>
              <a:buFont typeface="Arial" pitchFamily="34" charset="0"/>
              <a:buNone/>
              <a:defRPr/>
            </a:pPr>
            <a:endParaRPr lang="pt-BR" sz="1800" dirty="0"/>
          </a:p>
          <a:p>
            <a:pPr marL="0" indent="0" eaLnBrk="1" fontAlgn="auto" hangingPunct="1">
              <a:spcAft>
                <a:spcPts val="0"/>
              </a:spcAft>
              <a:buFont typeface="Arial" pitchFamily="34" charset="0"/>
              <a:buNone/>
              <a:defRPr/>
            </a:pPr>
            <a:endParaRPr lang="pt-BR" dirty="0"/>
          </a:p>
          <a:p>
            <a:pPr eaLnBrk="1" fontAlgn="auto" hangingPunct="1">
              <a:spcAft>
                <a:spcPts val="0"/>
              </a:spcAft>
              <a:defRPr/>
            </a:pPr>
            <a:endParaRPr lang="pt-BR" dirty="0"/>
          </a:p>
        </p:txBody>
      </p:sp>
      <p:sp>
        <p:nvSpPr>
          <p:cNvPr id="11" name="Espaço Reservado para Conteúdo 2"/>
          <p:cNvSpPr txBox="1">
            <a:spLocks/>
          </p:cNvSpPr>
          <p:nvPr/>
        </p:nvSpPr>
        <p:spPr>
          <a:xfrm>
            <a:off x="6596066" y="1285860"/>
            <a:ext cx="4857784" cy="1357322"/>
          </a:xfrm>
          <a:prstGeom prst="rect">
            <a:avLst/>
          </a:prstGeom>
          <a:solidFill>
            <a:schemeClr val="accent1">
              <a:lumMod val="20000"/>
              <a:lumOff val="80000"/>
            </a:schemeClr>
          </a:solidFill>
        </p:spPr>
        <p:txBody>
          <a:bodyPr rtlCol="0">
            <a:normAutofit/>
          </a:bodyPr>
          <a:lstStyle/>
          <a:p>
            <a:pPr lvl="0" fontAlgn="auto">
              <a:lnSpc>
                <a:spcPct val="90000"/>
              </a:lnSpc>
              <a:spcBef>
                <a:spcPts val="1000"/>
              </a:spcBef>
              <a:spcAft>
                <a:spcPts val="0"/>
              </a:spcAft>
              <a:defRPr/>
            </a:pPr>
            <a:r>
              <a:rPr kumimoji="0" lang="pt-BR" sz="2400" b="1" i="0" u="none" strike="noStrike" kern="1200" cap="none" spc="0" normalizeH="0" baseline="0" noProof="0" dirty="0" smtClean="0">
                <a:ln>
                  <a:noFill/>
                </a:ln>
                <a:solidFill>
                  <a:schemeClr val="tx1"/>
                </a:solidFill>
                <a:effectLst/>
                <a:uLnTx/>
                <a:uFillTx/>
                <a:latin typeface="Arial" panose="020B0604020202020204" pitchFamily="34" charset="0"/>
                <a:ea typeface="+mn-ea"/>
                <a:cs typeface="Arial" panose="020B0604020202020204" pitchFamily="34" charset="0"/>
              </a:rPr>
              <a:t>1º  RDQA 2016: </a:t>
            </a:r>
            <a:r>
              <a:rPr lang="pt-BR" sz="2400" b="1" dirty="0" smtClean="0"/>
              <a:t>8,67%</a:t>
            </a:r>
            <a:endParaRPr kumimoji="0" lang="pt-BR" sz="2400" b="1" i="0" u="none" strike="noStrike" kern="1200" cap="none" spc="0" normalizeH="0" baseline="0" noProof="0" dirty="0" smtClean="0">
              <a:ln>
                <a:noFill/>
              </a:ln>
              <a:solidFill>
                <a:schemeClr val="tx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90000"/>
              </a:lnSpc>
              <a:spcBef>
                <a:spcPts val="1000"/>
              </a:spcBef>
              <a:spcAft>
                <a:spcPts val="0"/>
              </a:spcAft>
              <a:buClrTx/>
              <a:buSzTx/>
              <a:buFont typeface="Arial" pitchFamily="34" charset="0"/>
              <a:buNone/>
              <a:tabLst/>
              <a:defRPr/>
            </a:pPr>
            <a:endParaRPr kumimoji="0" lang="pt-BR" sz="2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146434" name="Picture 2" descr="http://png.clipart.me/graphics/previews/155/teeth-treatment-and-care-dental-collection-of-characters-for-your-design-illustrations-for-children-dentistry-and-kids-about_155561897.jpg"/>
          <p:cNvPicPr>
            <a:picLocks noChangeAspect="1" noChangeArrowheads="1"/>
          </p:cNvPicPr>
          <p:nvPr/>
        </p:nvPicPr>
        <p:blipFill>
          <a:blip r:embed="rId2"/>
          <a:srcRect/>
          <a:stretch>
            <a:fillRect/>
          </a:stretch>
        </p:blipFill>
        <p:spPr bwMode="auto">
          <a:xfrm>
            <a:off x="380960" y="1000108"/>
            <a:ext cx="2952728" cy="2286016"/>
          </a:xfrm>
          <a:prstGeom prst="rect">
            <a:avLst/>
          </a:prstGeom>
          <a:noFill/>
        </p:spPr>
      </p:pic>
      <p:sp>
        <p:nvSpPr>
          <p:cNvPr id="15" name="CaixaDeTexto 14"/>
          <p:cNvSpPr txBox="1"/>
          <p:nvPr/>
        </p:nvSpPr>
        <p:spPr>
          <a:xfrm>
            <a:off x="10025090" y="6215082"/>
            <a:ext cx="1990725" cy="307777"/>
          </a:xfrm>
          <a:prstGeom prst="rect">
            <a:avLst/>
          </a:prstGeom>
          <a:noFill/>
        </p:spPr>
        <p:txBody>
          <a:bodyPr>
            <a:spAutoFit/>
          </a:bodyPr>
          <a:lstStyle/>
          <a:p>
            <a:pPr algn="ctr" eaLnBrk="0" hangingPunct="0"/>
            <a:r>
              <a:rPr lang="pt-BR" sz="1400" b="1" dirty="0">
                <a:solidFill>
                  <a:srgbClr val="1F4E79"/>
                </a:solidFill>
              </a:rPr>
              <a:t>SC </a:t>
            </a:r>
            <a:r>
              <a:rPr lang="pt-BR" sz="1400" b="1" dirty="0" smtClean="0">
                <a:solidFill>
                  <a:srgbClr val="1F4E79"/>
                </a:solidFill>
              </a:rPr>
              <a:t>Moreira</a:t>
            </a:r>
            <a:endParaRPr lang="pt-BR" sz="1400" b="1" dirty="0">
              <a:solidFill>
                <a:srgbClr val="1F4E79"/>
              </a:solidFill>
            </a:endParaRPr>
          </a:p>
        </p:txBody>
      </p:sp>
      <p:sp>
        <p:nvSpPr>
          <p:cNvPr id="9" name="Retângulo 8"/>
          <p:cNvSpPr/>
          <p:nvPr/>
        </p:nvSpPr>
        <p:spPr>
          <a:xfrm>
            <a:off x="1738282" y="3571876"/>
            <a:ext cx="8286808" cy="2246769"/>
          </a:xfrm>
          <a:prstGeom prst="rect">
            <a:avLst/>
          </a:prstGeom>
        </p:spPr>
        <p:txBody>
          <a:bodyPr wrap="square">
            <a:spAutoFit/>
          </a:bodyPr>
          <a:lstStyle/>
          <a:p>
            <a:pPr>
              <a:buFont typeface="Wingdings" pitchFamily="2" charset="2"/>
              <a:buChar char="Ø"/>
            </a:pPr>
            <a:r>
              <a:rPr lang="pt-BR" sz="2800" dirty="0" smtClean="0"/>
              <a:t>Exodontia mantém-se reduzida</a:t>
            </a:r>
          </a:p>
          <a:p>
            <a:r>
              <a:rPr lang="pt-BR" sz="2800" dirty="0" smtClean="0"/>
              <a:t> </a:t>
            </a:r>
          </a:p>
          <a:p>
            <a:pPr>
              <a:buFont typeface="Wingdings" pitchFamily="2" charset="2"/>
              <a:buChar char="Ø"/>
            </a:pPr>
            <a:r>
              <a:rPr lang="pt-BR" sz="2800" dirty="0" smtClean="0"/>
              <a:t> Implantar CEO Leste em 2016</a:t>
            </a:r>
          </a:p>
          <a:p>
            <a:pPr>
              <a:buFont typeface="Wingdings" pitchFamily="2" charset="2"/>
              <a:buChar char="Ø"/>
            </a:pPr>
            <a:endParaRPr lang="pt-BR" sz="2800" dirty="0" smtClean="0"/>
          </a:p>
          <a:p>
            <a:pPr>
              <a:buFont typeface="Wingdings" pitchFamily="2" charset="2"/>
              <a:buChar char="Ø"/>
            </a:pPr>
            <a:r>
              <a:rPr lang="pt-BR" sz="2800" dirty="0" smtClean="0"/>
              <a:t> Manter ações para reduzir  </a:t>
            </a:r>
          </a:p>
        </p:txBody>
      </p:sp>
    </p:spTree>
  </p:cSld>
  <p:clrMapOvr>
    <a:masterClrMapping/>
  </p:clrMapOvr>
  <p:transition spd="slow">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ela 4"/>
          <p:cNvGraphicFramePr>
            <a:graphicFrameLocks noGrp="1"/>
          </p:cNvGraphicFramePr>
          <p:nvPr/>
        </p:nvGraphicFramePr>
        <p:xfrm>
          <a:off x="309522" y="-1"/>
          <a:ext cx="11644394" cy="6572273"/>
        </p:xfrm>
        <a:graphic>
          <a:graphicData uri="http://schemas.openxmlformats.org/drawingml/2006/table">
            <a:tbl>
              <a:tblPr/>
              <a:tblGrid>
                <a:gridCol w="1288707"/>
                <a:gridCol w="2416327"/>
                <a:gridCol w="7939360"/>
              </a:tblGrid>
              <a:tr h="434562">
                <a:tc>
                  <a:txBody>
                    <a:bodyPr/>
                    <a:lstStyle/>
                    <a:p>
                      <a:pPr algn="ctr" rtl="0" fontAlgn="ctr"/>
                      <a:r>
                        <a:rPr lang="pt-BR" sz="1800" b="1" i="0" u="none" strike="noStrike" dirty="0">
                          <a:solidFill>
                            <a:srgbClr val="000000"/>
                          </a:solidFill>
                          <a:latin typeface="Calibri"/>
                        </a:rPr>
                        <a:t>DISTRITO</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E8637"/>
                    </a:solidFill>
                  </a:tcPr>
                </a:tc>
                <a:tc>
                  <a:txBody>
                    <a:bodyPr/>
                    <a:lstStyle/>
                    <a:p>
                      <a:pPr algn="ctr" rtl="0" fontAlgn="ctr"/>
                      <a:r>
                        <a:rPr lang="pt-BR" sz="1800" b="1" i="0" u="none" strike="noStrike" dirty="0" smtClean="0">
                          <a:solidFill>
                            <a:srgbClr val="000000"/>
                          </a:solidFill>
                          <a:latin typeface="Calibri"/>
                        </a:rPr>
                        <a:t>UNID.</a:t>
                      </a:r>
                      <a:r>
                        <a:rPr lang="pt-BR" sz="1800" b="1" i="0" u="none" strike="noStrike" baseline="0" dirty="0" smtClean="0">
                          <a:solidFill>
                            <a:srgbClr val="000000"/>
                          </a:solidFill>
                          <a:latin typeface="Calibri"/>
                        </a:rPr>
                        <a:t> </a:t>
                      </a:r>
                      <a:r>
                        <a:rPr lang="pt-BR" sz="1800" b="1" i="0" u="none" strike="noStrike" dirty="0" smtClean="0">
                          <a:solidFill>
                            <a:srgbClr val="000000"/>
                          </a:solidFill>
                          <a:latin typeface="Calibri"/>
                        </a:rPr>
                        <a:t>CONSTRUÇÃO</a:t>
                      </a:r>
                      <a:endParaRPr lang="pt-BR" sz="1800" b="1" i="0" u="none" strike="noStrike" dirty="0">
                        <a:solidFill>
                          <a:srgbClr val="000000"/>
                        </a:solidFill>
                        <a:latin typeface="Calibri"/>
                      </a:endParaRPr>
                    </a:p>
                  </a:txBody>
                  <a:tcPr marL="9525" marR="9525" marT="9525" marB="0" anchor="ctr">
                    <a:lnL w="1270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E8637"/>
                    </a:solidFill>
                  </a:tcPr>
                </a:tc>
                <a:tc>
                  <a:txBody>
                    <a:bodyPr/>
                    <a:lstStyle/>
                    <a:p>
                      <a:pPr algn="ctr" rtl="0" fontAlgn="ctr"/>
                      <a:r>
                        <a:rPr lang="pt-BR" sz="1800" b="1" i="0" u="none" strike="noStrike" dirty="0">
                          <a:solidFill>
                            <a:srgbClr val="000000"/>
                          </a:solidFill>
                          <a:latin typeface="Calibri"/>
                        </a:rPr>
                        <a:t>STATUS ABR/16</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79646"/>
                    </a:solidFill>
                  </a:tcPr>
                </a:tc>
              </a:tr>
              <a:tr h="602286">
                <a:tc>
                  <a:txBody>
                    <a:bodyPr/>
                    <a:lstStyle/>
                    <a:p>
                      <a:pPr algn="ctr" rtl="0" fontAlgn="ctr"/>
                      <a:r>
                        <a:rPr lang="pt-BR" sz="1800" b="1" i="0" u="none" strike="noStrike">
                          <a:solidFill>
                            <a:srgbClr val="000000"/>
                          </a:solidFill>
                          <a:latin typeface="Calibri"/>
                        </a:rPr>
                        <a:t>LESTE</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c>
                  <a:txBody>
                    <a:bodyPr/>
                    <a:lstStyle/>
                    <a:p>
                      <a:pPr algn="ctr" rtl="0" fontAlgn="ctr"/>
                      <a:r>
                        <a:rPr lang="pt-BR" sz="1800" b="1" i="0" u="none" strike="noStrike" dirty="0">
                          <a:solidFill>
                            <a:srgbClr val="000000"/>
                          </a:solidFill>
                          <a:latin typeface="Calibri"/>
                        </a:rPr>
                        <a:t>ACADEMIA SOUSAS </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c>
                  <a:txBody>
                    <a:bodyPr/>
                    <a:lstStyle/>
                    <a:p>
                      <a:pPr algn="ctr" fontAlgn="ctr"/>
                      <a:r>
                        <a:rPr lang="pt-BR" sz="1800" b="1" i="0" u="none" strike="noStrike" dirty="0">
                          <a:solidFill>
                            <a:srgbClr val="000000"/>
                          </a:solidFill>
                          <a:latin typeface="Calibri"/>
                        </a:rPr>
                        <a:t>Encaminhado para elaboração do projeto pela SEINFRA.  Priorizada em reunião do dia 28/08/15 com a SEINFRA. PROT: 13/10/56600</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r>
              <a:tr h="602286">
                <a:tc>
                  <a:txBody>
                    <a:bodyPr/>
                    <a:lstStyle/>
                    <a:p>
                      <a:pPr algn="ctr" rtl="0" fontAlgn="ctr"/>
                      <a:r>
                        <a:rPr lang="pt-BR" sz="1800" b="1" i="0" u="none" strike="noStrike">
                          <a:solidFill>
                            <a:srgbClr val="000000"/>
                          </a:solidFill>
                          <a:latin typeface="Calibri"/>
                        </a:rPr>
                        <a:t>NOROESTE</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c>
                  <a:txBody>
                    <a:bodyPr/>
                    <a:lstStyle/>
                    <a:p>
                      <a:pPr algn="ctr" rtl="0" fontAlgn="ctr"/>
                      <a:r>
                        <a:rPr lang="pt-BR" sz="1800" b="1" i="0" u="none" strike="noStrike">
                          <a:solidFill>
                            <a:srgbClr val="000000"/>
                          </a:solidFill>
                          <a:latin typeface="Calibri"/>
                        </a:rPr>
                        <a:t>CS LISA</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c>
                  <a:txBody>
                    <a:bodyPr/>
                    <a:lstStyle/>
                    <a:p>
                      <a:pPr algn="ctr" fontAlgn="ctr"/>
                      <a:r>
                        <a:rPr lang="pt-BR" sz="1800" b="1" i="0" u="none" strike="noStrike" dirty="0">
                          <a:solidFill>
                            <a:srgbClr val="000000"/>
                          </a:solidFill>
                          <a:latin typeface="Calibri"/>
                        </a:rPr>
                        <a:t>SEINFRA adequando o projeto para utilizar, conforme pactuado em reunião. Prot. 13/10/29694</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r>
              <a:tr h="898289">
                <a:tc>
                  <a:txBody>
                    <a:bodyPr/>
                    <a:lstStyle/>
                    <a:p>
                      <a:pPr algn="ctr" rtl="0" fontAlgn="ctr"/>
                      <a:r>
                        <a:rPr lang="pt-BR" sz="1800" b="1" i="0" u="none" strike="noStrike">
                          <a:solidFill>
                            <a:srgbClr val="000000"/>
                          </a:solidFill>
                          <a:latin typeface="Calibri"/>
                        </a:rPr>
                        <a:t>NOROESTE</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c>
                  <a:txBody>
                    <a:bodyPr/>
                    <a:lstStyle/>
                    <a:p>
                      <a:pPr algn="ctr" rtl="0" fontAlgn="ctr"/>
                      <a:r>
                        <a:rPr lang="pt-BR" sz="1800" b="1" i="0" u="none" strike="noStrike">
                          <a:solidFill>
                            <a:srgbClr val="000000"/>
                          </a:solidFill>
                          <a:latin typeface="Calibri"/>
                        </a:rPr>
                        <a:t>CS SATÉLITE IRIS I </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c>
                  <a:txBody>
                    <a:bodyPr/>
                    <a:lstStyle/>
                    <a:p>
                      <a:pPr algn="ctr" fontAlgn="ctr"/>
                      <a:r>
                        <a:rPr lang="pt-BR" sz="1800" b="1" i="0" u="none" strike="noStrike" dirty="0">
                          <a:solidFill>
                            <a:srgbClr val="000000"/>
                          </a:solidFill>
                          <a:latin typeface="Calibri"/>
                        </a:rPr>
                        <a:t>Projeto já passou por análise da VISA. Estamos no aguardo do inicio da obra. Ainda precisa encaminhar a matrícula do terreno e o Termo de Permissão de Uso. </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r>
              <a:tr h="898289">
                <a:tc>
                  <a:txBody>
                    <a:bodyPr/>
                    <a:lstStyle/>
                    <a:p>
                      <a:pPr algn="ctr" rtl="0" fontAlgn="ctr"/>
                      <a:r>
                        <a:rPr lang="pt-BR" sz="1800" b="1" i="0" u="none" strike="noStrike">
                          <a:solidFill>
                            <a:srgbClr val="000000"/>
                          </a:solidFill>
                          <a:latin typeface="Calibri"/>
                        </a:rPr>
                        <a:t>NOROESTE</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c>
                  <a:txBody>
                    <a:bodyPr/>
                    <a:lstStyle/>
                    <a:p>
                      <a:pPr algn="ctr" rtl="0" fontAlgn="ctr"/>
                      <a:r>
                        <a:rPr lang="pt-BR" sz="1800" b="1" i="0" u="none" strike="noStrike">
                          <a:solidFill>
                            <a:srgbClr val="000000"/>
                          </a:solidFill>
                          <a:latin typeface="Calibri"/>
                        </a:rPr>
                        <a:t>CS SATÉLITE IRIS II </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c>
                  <a:txBody>
                    <a:bodyPr/>
                    <a:lstStyle/>
                    <a:p>
                      <a:pPr algn="ctr" fontAlgn="ctr"/>
                      <a:r>
                        <a:rPr lang="pt-BR" sz="1800" b="1" i="0" u="none" strike="noStrike" dirty="0">
                          <a:solidFill>
                            <a:srgbClr val="000000"/>
                          </a:solidFill>
                          <a:latin typeface="Calibri"/>
                        </a:rPr>
                        <a:t>Encaminhada parte da documentação do terreno ao Estado.  Falta a matrícula e o Termo de Permissão de Uso. Estado encaminhou processo para contratação do projeto.</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r>
              <a:tr h="727419">
                <a:tc>
                  <a:txBody>
                    <a:bodyPr/>
                    <a:lstStyle/>
                    <a:p>
                      <a:pPr algn="ctr" rtl="0" fontAlgn="ctr"/>
                      <a:r>
                        <a:rPr lang="pt-BR" sz="1800" b="1" i="0" u="none" strike="noStrike">
                          <a:solidFill>
                            <a:srgbClr val="000000"/>
                          </a:solidFill>
                          <a:latin typeface="Calibri"/>
                        </a:rPr>
                        <a:t>NOROESTE</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c>
                  <a:txBody>
                    <a:bodyPr/>
                    <a:lstStyle/>
                    <a:p>
                      <a:pPr algn="ctr" rtl="0" fontAlgn="ctr"/>
                      <a:r>
                        <a:rPr lang="pt-BR" sz="1800" b="1" i="0" u="none" strike="noStrike">
                          <a:solidFill>
                            <a:srgbClr val="000000"/>
                          </a:solidFill>
                          <a:latin typeface="Calibri"/>
                        </a:rPr>
                        <a:t>CS BASSOLI </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c>
                  <a:txBody>
                    <a:bodyPr/>
                    <a:lstStyle/>
                    <a:p>
                      <a:pPr algn="ctr" fontAlgn="ctr"/>
                      <a:r>
                        <a:rPr lang="pt-BR" sz="1800" b="1" i="0" u="none" strike="noStrike" dirty="0">
                          <a:solidFill>
                            <a:srgbClr val="000000"/>
                          </a:solidFill>
                          <a:latin typeface="Calibri"/>
                        </a:rPr>
                        <a:t>Indicada no Projeto FAR - Minha Casa Minha Visa - CEF. Sugerida a utilização do projeto do Lisa. </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r>
              <a:tr h="602286">
                <a:tc>
                  <a:txBody>
                    <a:bodyPr/>
                    <a:lstStyle/>
                    <a:p>
                      <a:pPr algn="ctr" rtl="0" fontAlgn="ctr"/>
                      <a:r>
                        <a:rPr lang="pt-BR" sz="1800" b="1" i="0" u="none" strike="noStrike">
                          <a:solidFill>
                            <a:srgbClr val="000000"/>
                          </a:solidFill>
                          <a:latin typeface="Calibri"/>
                        </a:rPr>
                        <a:t>NOROESTE</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c>
                  <a:txBody>
                    <a:bodyPr/>
                    <a:lstStyle/>
                    <a:p>
                      <a:pPr algn="ctr" rtl="0" fontAlgn="ctr"/>
                      <a:r>
                        <a:rPr lang="pt-BR" sz="1800" b="1" i="0" u="none" strike="noStrike">
                          <a:solidFill>
                            <a:srgbClr val="000000"/>
                          </a:solidFill>
                          <a:latin typeface="Calibri"/>
                        </a:rPr>
                        <a:t>CS PERSEU </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c>
                  <a:txBody>
                    <a:bodyPr/>
                    <a:lstStyle/>
                    <a:p>
                      <a:pPr algn="ctr" fontAlgn="ctr"/>
                      <a:r>
                        <a:rPr lang="pt-BR" sz="1800" b="1" i="0" u="none" strike="noStrike" dirty="0">
                          <a:solidFill>
                            <a:srgbClr val="000000"/>
                          </a:solidFill>
                          <a:latin typeface="Calibri"/>
                        </a:rPr>
                        <a:t>Projeto já passou por análise da VISA. Estamos no aguardo do inicio da obra. Encaminhada documentação do terreno ao Estado.</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r>
              <a:tr h="602286">
                <a:tc>
                  <a:txBody>
                    <a:bodyPr/>
                    <a:lstStyle/>
                    <a:p>
                      <a:pPr algn="ctr" rtl="0" fontAlgn="ctr"/>
                      <a:r>
                        <a:rPr lang="pt-BR" sz="1800" b="1" i="0" u="none" strike="noStrike">
                          <a:solidFill>
                            <a:srgbClr val="000000"/>
                          </a:solidFill>
                          <a:latin typeface="Calibri"/>
                        </a:rPr>
                        <a:t>NOROESTE</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c>
                  <a:txBody>
                    <a:bodyPr/>
                    <a:lstStyle/>
                    <a:p>
                      <a:pPr algn="ctr" rtl="0" fontAlgn="ctr"/>
                      <a:r>
                        <a:rPr lang="pt-BR" sz="1800" b="1" i="0" u="none" strike="noStrike">
                          <a:solidFill>
                            <a:srgbClr val="000000"/>
                          </a:solidFill>
                          <a:latin typeface="Calibri"/>
                        </a:rPr>
                        <a:t>CS CAMPINA GRANDE </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c>
                  <a:txBody>
                    <a:bodyPr/>
                    <a:lstStyle/>
                    <a:p>
                      <a:pPr algn="ctr" fontAlgn="ctr"/>
                      <a:r>
                        <a:rPr lang="pt-BR" sz="1800" b="1" i="0" u="none" strike="noStrike" dirty="0">
                          <a:solidFill>
                            <a:srgbClr val="000000"/>
                          </a:solidFill>
                          <a:latin typeface="Calibri"/>
                        </a:rPr>
                        <a:t>SEINFRA adequando o projeto para utilizar, conforme pactuado em reunião. Prot. 13/10/48136.</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r>
              <a:tr h="898289">
                <a:tc>
                  <a:txBody>
                    <a:bodyPr/>
                    <a:lstStyle/>
                    <a:p>
                      <a:pPr algn="ctr" rtl="0" fontAlgn="ctr"/>
                      <a:r>
                        <a:rPr lang="pt-BR" sz="1800" b="1" i="0" u="none" strike="noStrike">
                          <a:solidFill>
                            <a:srgbClr val="000000"/>
                          </a:solidFill>
                          <a:latin typeface="Calibri"/>
                        </a:rPr>
                        <a:t>NOROESTE</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c>
                  <a:txBody>
                    <a:bodyPr/>
                    <a:lstStyle/>
                    <a:p>
                      <a:pPr algn="ctr" rtl="0" fontAlgn="ctr"/>
                      <a:r>
                        <a:rPr lang="pt-BR" sz="1800" b="1" i="0" u="none" strike="noStrike">
                          <a:solidFill>
                            <a:srgbClr val="000000"/>
                          </a:solidFill>
                          <a:latin typeface="Calibri"/>
                        </a:rPr>
                        <a:t>CS FLORENCE </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c>
                  <a:txBody>
                    <a:bodyPr/>
                    <a:lstStyle/>
                    <a:p>
                      <a:pPr algn="ctr" fontAlgn="ctr"/>
                      <a:r>
                        <a:rPr lang="pt-BR" sz="1800" b="1" i="0" u="none" strike="noStrike" dirty="0">
                          <a:solidFill>
                            <a:srgbClr val="000000"/>
                          </a:solidFill>
                          <a:latin typeface="Calibri"/>
                        </a:rPr>
                        <a:t>Aguardando regularização do terreno. Área já </a:t>
                      </a:r>
                      <a:r>
                        <a:rPr lang="pt-BR" sz="1800" b="1" i="0" u="none" strike="noStrike" dirty="0" err="1">
                          <a:solidFill>
                            <a:srgbClr val="000000"/>
                          </a:solidFill>
                          <a:latin typeface="Calibri"/>
                        </a:rPr>
                        <a:t>desafetada</a:t>
                      </a:r>
                      <a:r>
                        <a:rPr lang="pt-BR" sz="1800" b="1" i="0" u="none" strike="noStrike" dirty="0">
                          <a:solidFill>
                            <a:srgbClr val="000000"/>
                          </a:solidFill>
                          <a:latin typeface="Calibri"/>
                        </a:rPr>
                        <a:t>, só falta a matrícula. Obra foi incluída no Projeto Saúde em Ação e está sendo realizada a contratação do projeto.</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r>
              <a:tr h="306281">
                <a:tc>
                  <a:txBody>
                    <a:bodyPr/>
                    <a:lstStyle/>
                    <a:p>
                      <a:pPr algn="ctr" rtl="0" fontAlgn="ctr"/>
                      <a:r>
                        <a:rPr lang="pt-BR" sz="1800" b="1" i="0" u="none" strike="noStrike">
                          <a:solidFill>
                            <a:srgbClr val="000000"/>
                          </a:solidFill>
                          <a:latin typeface="Calibri"/>
                        </a:rPr>
                        <a:t>NOROESTE</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c>
                  <a:txBody>
                    <a:bodyPr/>
                    <a:lstStyle/>
                    <a:p>
                      <a:pPr algn="ctr" rtl="0" fontAlgn="ctr"/>
                      <a:r>
                        <a:rPr lang="pt-BR" sz="1800" b="1" i="0" u="none" strike="noStrike">
                          <a:solidFill>
                            <a:srgbClr val="000000"/>
                          </a:solidFill>
                          <a:latin typeface="Calibri"/>
                        </a:rPr>
                        <a:t>CS COSMO </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c>
                  <a:txBody>
                    <a:bodyPr/>
                    <a:lstStyle/>
                    <a:p>
                      <a:pPr algn="ctr" fontAlgn="ctr"/>
                      <a:r>
                        <a:rPr lang="pt-BR" sz="1800" b="1" i="0" u="none" strike="noStrike" dirty="0">
                          <a:solidFill>
                            <a:srgbClr val="000000"/>
                          </a:solidFill>
                          <a:latin typeface="Calibri"/>
                        </a:rPr>
                        <a:t>Indicada no Projeto FAR - Minha Casa Minha Visa - CEF </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r>
            </a:tbl>
          </a:graphicData>
        </a:graphic>
      </p:graphicFrame>
    </p:spTree>
  </p:cSld>
  <p:clrMapOvr>
    <a:masterClrMapping/>
  </p:clrMapOvr>
  <p:transition spd="slow">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a 1"/>
          <p:cNvGraphicFramePr>
            <a:graphicFrameLocks noGrp="1"/>
          </p:cNvGraphicFramePr>
          <p:nvPr/>
        </p:nvGraphicFramePr>
        <p:xfrm>
          <a:off x="380960" y="0"/>
          <a:ext cx="11501518" cy="6500836"/>
        </p:xfrm>
        <a:graphic>
          <a:graphicData uri="http://schemas.openxmlformats.org/drawingml/2006/table">
            <a:tbl>
              <a:tblPr/>
              <a:tblGrid>
                <a:gridCol w="1272895"/>
                <a:gridCol w="2386679"/>
                <a:gridCol w="7841944"/>
              </a:tblGrid>
              <a:tr h="651185">
                <a:tc>
                  <a:txBody>
                    <a:bodyPr/>
                    <a:lstStyle/>
                    <a:p>
                      <a:pPr algn="ctr" rtl="0" fontAlgn="ctr"/>
                      <a:r>
                        <a:rPr lang="pt-BR" sz="1800" b="1" i="0" u="none" strike="noStrike" dirty="0">
                          <a:solidFill>
                            <a:srgbClr val="000000"/>
                          </a:solidFill>
                          <a:latin typeface="Calibri"/>
                        </a:rPr>
                        <a:t>DISTRITO</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FE8637"/>
                    </a:solidFill>
                  </a:tcPr>
                </a:tc>
                <a:tc>
                  <a:txBody>
                    <a:bodyPr/>
                    <a:lstStyle/>
                    <a:p>
                      <a:pPr algn="ctr" rtl="0" fontAlgn="ctr"/>
                      <a:r>
                        <a:rPr lang="pt-BR" sz="1800" b="1" i="0" u="none" strike="noStrike">
                          <a:solidFill>
                            <a:srgbClr val="000000"/>
                          </a:solidFill>
                          <a:latin typeface="Calibri"/>
                        </a:rPr>
                        <a:t>UNIDADE</a:t>
                      </a:r>
                    </a:p>
                  </a:txBody>
                  <a:tcPr marL="9525" marR="9525" marT="9525" marB="0" anchor="ctr">
                    <a:lnL w="1270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FE8637"/>
                    </a:solidFill>
                  </a:tcPr>
                </a:tc>
                <a:tc>
                  <a:txBody>
                    <a:bodyPr/>
                    <a:lstStyle/>
                    <a:p>
                      <a:pPr algn="ctr" rtl="0" fontAlgn="ctr"/>
                      <a:r>
                        <a:rPr lang="pt-BR" sz="1600" b="1" i="0" u="none" strike="noStrike" dirty="0">
                          <a:solidFill>
                            <a:srgbClr val="000000"/>
                          </a:solidFill>
                          <a:latin typeface="Calibri"/>
                        </a:rPr>
                        <a:t>STATUS ABR/16</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79646"/>
                    </a:solidFill>
                  </a:tcPr>
                </a:tc>
              </a:tr>
              <a:tr h="346698">
                <a:tc>
                  <a:txBody>
                    <a:bodyPr/>
                    <a:lstStyle/>
                    <a:p>
                      <a:pPr algn="ctr" rtl="0" fontAlgn="ctr"/>
                      <a:r>
                        <a:rPr lang="pt-BR" sz="1800" b="1" i="0" u="none" strike="noStrike">
                          <a:solidFill>
                            <a:srgbClr val="000000"/>
                          </a:solidFill>
                          <a:latin typeface="Calibri"/>
                        </a:rPr>
                        <a:t>NORTE</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w="6350" cap="flat" cmpd="sng" algn="ctr">
                      <a:solidFill>
                        <a:srgbClr val="FFFFFF"/>
                      </a:solidFill>
                      <a:prstDash val="solid"/>
                      <a:round/>
                      <a:headEnd type="none" w="med" len="med"/>
                      <a:tailEnd type="none" w="med" len="med"/>
                    </a:lnB>
                    <a:solidFill>
                      <a:srgbClr val="FAC090"/>
                    </a:solidFill>
                  </a:tcPr>
                </a:tc>
                <a:tc>
                  <a:txBody>
                    <a:bodyPr/>
                    <a:lstStyle/>
                    <a:p>
                      <a:pPr algn="ctr" rtl="0" fontAlgn="ctr"/>
                      <a:r>
                        <a:rPr lang="pt-BR" sz="1800" b="1" i="0" u="none" strike="noStrike" dirty="0">
                          <a:solidFill>
                            <a:srgbClr val="000000"/>
                          </a:solidFill>
                          <a:latin typeface="Calibri"/>
                        </a:rPr>
                        <a:t>CS SAN MARTIN</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w="6350" cap="flat" cmpd="sng" algn="ctr">
                      <a:solidFill>
                        <a:srgbClr val="FFFFFF"/>
                      </a:solidFill>
                      <a:prstDash val="solid"/>
                      <a:round/>
                      <a:headEnd type="none" w="med" len="med"/>
                      <a:tailEnd type="none" w="med" len="med"/>
                    </a:lnB>
                    <a:solidFill>
                      <a:srgbClr val="FAC090"/>
                    </a:solidFill>
                  </a:tcPr>
                </a:tc>
                <a:tc>
                  <a:txBody>
                    <a:bodyPr/>
                    <a:lstStyle/>
                    <a:p>
                      <a:pPr algn="ctr" fontAlgn="ctr"/>
                      <a:r>
                        <a:rPr lang="pt-BR" sz="1800" b="1" i="0" u="none" strike="noStrike" dirty="0">
                          <a:solidFill>
                            <a:srgbClr val="000000"/>
                          </a:solidFill>
                          <a:latin typeface="Calibri"/>
                        </a:rPr>
                        <a:t>Obra concluída </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r>
              <a:tr h="607302">
                <a:tc>
                  <a:txBody>
                    <a:bodyPr/>
                    <a:lstStyle/>
                    <a:p>
                      <a:pPr algn="ctr" rtl="0" fontAlgn="ctr"/>
                      <a:r>
                        <a:rPr lang="pt-BR" sz="1800" b="1" i="0" u="none" strike="noStrike">
                          <a:solidFill>
                            <a:srgbClr val="000000"/>
                          </a:solidFill>
                          <a:latin typeface="Calibri"/>
                        </a:rPr>
                        <a:t>NORTE</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c>
                  <a:txBody>
                    <a:bodyPr/>
                    <a:lstStyle/>
                    <a:p>
                      <a:pPr algn="ctr" rtl="0" fontAlgn="ctr"/>
                      <a:r>
                        <a:rPr lang="pt-BR" sz="1800" b="1" i="0" u="none" strike="noStrike" dirty="0">
                          <a:solidFill>
                            <a:srgbClr val="000000"/>
                          </a:solidFill>
                          <a:latin typeface="Calibri"/>
                        </a:rPr>
                        <a:t>CS VILLAGE </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c>
                  <a:txBody>
                    <a:bodyPr/>
                    <a:lstStyle/>
                    <a:p>
                      <a:pPr algn="ctr" fontAlgn="ctr"/>
                      <a:r>
                        <a:rPr lang="pt-BR" sz="1800" b="1" i="0" u="none" strike="noStrike" dirty="0">
                          <a:solidFill>
                            <a:srgbClr val="000000"/>
                          </a:solidFill>
                          <a:latin typeface="Calibri"/>
                        </a:rPr>
                        <a:t>Encaminhada solicitação de elaboração do Projeto. Prot.  15/10/37730. Priorizado em reunião do dia 28/08/15 com a SEINFRA.</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r>
              <a:tr h="681762">
                <a:tc>
                  <a:txBody>
                    <a:bodyPr/>
                    <a:lstStyle/>
                    <a:p>
                      <a:pPr algn="ctr" rtl="0" fontAlgn="ctr"/>
                      <a:r>
                        <a:rPr lang="pt-BR" sz="1800" b="1" i="0" u="none" strike="noStrike">
                          <a:solidFill>
                            <a:srgbClr val="000000"/>
                          </a:solidFill>
                          <a:latin typeface="Calibri"/>
                        </a:rPr>
                        <a:t>SUDOESTE</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c>
                  <a:txBody>
                    <a:bodyPr/>
                    <a:lstStyle/>
                    <a:p>
                      <a:pPr algn="ctr" rtl="0" fontAlgn="ctr"/>
                      <a:r>
                        <a:rPr lang="pt-BR" sz="1800" b="1" i="0" u="none" strike="noStrike" dirty="0">
                          <a:solidFill>
                            <a:srgbClr val="000000"/>
                          </a:solidFill>
                          <a:latin typeface="Calibri"/>
                        </a:rPr>
                        <a:t>CS SANTOS DUMONT</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c>
                  <a:txBody>
                    <a:bodyPr/>
                    <a:lstStyle/>
                    <a:p>
                      <a:pPr algn="ctr" fontAlgn="ctr"/>
                      <a:r>
                        <a:rPr lang="pt-BR" sz="1800" b="1" i="0" u="none" strike="noStrike" dirty="0">
                          <a:solidFill>
                            <a:srgbClr val="000000"/>
                          </a:solidFill>
                          <a:latin typeface="Calibri"/>
                        </a:rPr>
                        <a:t>Projeto já passou por análise da VISA. Estamos no aguardo do inicio da obra. Ainda precisa encaminhar o Termo de Permissão de Uso. </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r>
              <a:tr h="1016825">
                <a:tc>
                  <a:txBody>
                    <a:bodyPr/>
                    <a:lstStyle/>
                    <a:p>
                      <a:pPr algn="ctr" rtl="0" fontAlgn="ctr"/>
                      <a:r>
                        <a:rPr lang="pt-BR" sz="1800" b="1" i="0" u="none" strike="noStrike">
                          <a:solidFill>
                            <a:srgbClr val="000000"/>
                          </a:solidFill>
                          <a:latin typeface="Calibri"/>
                        </a:rPr>
                        <a:t>SUDOESTE</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c>
                  <a:txBody>
                    <a:bodyPr/>
                    <a:lstStyle/>
                    <a:p>
                      <a:pPr algn="ctr" rtl="0" fontAlgn="ctr"/>
                      <a:r>
                        <a:rPr lang="pt-BR" sz="1800" b="1" i="0" u="none" strike="noStrike" dirty="0">
                          <a:solidFill>
                            <a:srgbClr val="000000"/>
                          </a:solidFill>
                          <a:latin typeface="Calibri"/>
                        </a:rPr>
                        <a:t>CS SÃO CRISTÓVÃO (BARRACÃO LIAN GONG) </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c>
                  <a:txBody>
                    <a:bodyPr/>
                    <a:lstStyle/>
                    <a:p>
                      <a:pPr algn="ctr" fontAlgn="ctr"/>
                      <a:r>
                        <a:rPr lang="pt-BR" sz="1800" b="1" i="0" u="none" strike="noStrike" dirty="0">
                          <a:solidFill>
                            <a:srgbClr val="000000"/>
                          </a:solidFill>
                          <a:latin typeface="Calibri"/>
                        </a:rPr>
                        <a:t>Aguardando conclusão do projeto na SEINFRA. PROT: 13/10/51386</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r>
              <a:tr h="681762">
                <a:tc>
                  <a:txBody>
                    <a:bodyPr/>
                    <a:lstStyle/>
                    <a:p>
                      <a:pPr algn="ctr" rtl="0" fontAlgn="ctr"/>
                      <a:r>
                        <a:rPr lang="pt-BR" sz="1800" b="1" i="0" u="none" strike="noStrike">
                          <a:solidFill>
                            <a:srgbClr val="000000"/>
                          </a:solidFill>
                          <a:latin typeface="Calibri"/>
                        </a:rPr>
                        <a:t>SUDOESTE</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c>
                  <a:txBody>
                    <a:bodyPr/>
                    <a:lstStyle/>
                    <a:p>
                      <a:pPr algn="ctr" rtl="0" fontAlgn="ctr"/>
                      <a:r>
                        <a:rPr lang="pt-BR" sz="1800" b="1" i="0" u="none" strike="noStrike" dirty="0">
                          <a:solidFill>
                            <a:srgbClr val="000000"/>
                          </a:solidFill>
                          <a:latin typeface="Calibri"/>
                        </a:rPr>
                        <a:t>CS DIC VI </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c>
                  <a:txBody>
                    <a:bodyPr/>
                    <a:lstStyle/>
                    <a:p>
                      <a:pPr algn="ctr" fontAlgn="ctr"/>
                      <a:r>
                        <a:rPr lang="pt-BR" sz="1800" b="1" i="0" u="none" strike="noStrike" dirty="0">
                          <a:solidFill>
                            <a:srgbClr val="000000"/>
                          </a:solidFill>
                          <a:latin typeface="Calibri"/>
                        </a:rPr>
                        <a:t>Encaminhada documentação do terreno ao Estado, falta Termo de Permissão de Uso. Estado encaminhou a contratação do projeto.</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r>
              <a:tr h="346698">
                <a:tc>
                  <a:txBody>
                    <a:bodyPr/>
                    <a:lstStyle/>
                    <a:p>
                      <a:pPr algn="ctr" rtl="0" fontAlgn="ctr"/>
                      <a:r>
                        <a:rPr lang="pt-BR" sz="1800" b="1" i="0" u="none" strike="noStrike">
                          <a:solidFill>
                            <a:srgbClr val="000000"/>
                          </a:solidFill>
                          <a:latin typeface="Calibri"/>
                        </a:rPr>
                        <a:t>SUL</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c>
                  <a:txBody>
                    <a:bodyPr/>
                    <a:lstStyle/>
                    <a:p>
                      <a:pPr algn="ctr" rtl="0" fontAlgn="ctr"/>
                      <a:r>
                        <a:rPr lang="pt-BR" sz="1800" b="1" i="0" u="none" strike="noStrike" dirty="0">
                          <a:solidFill>
                            <a:srgbClr val="000000"/>
                          </a:solidFill>
                          <a:latin typeface="Calibri"/>
                        </a:rPr>
                        <a:t>CS SAN DIEGO</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c>
                  <a:txBody>
                    <a:bodyPr/>
                    <a:lstStyle/>
                    <a:p>
                      <a:pPr algn="ctr" fontAlgn="ctr"/>
                      <a:r>
                        <a:rPr lang="pt-BR" sz="1800" b="1" i="0" u="none" strike="noStrike" dirty="0">
                          <a:solidFill>
                            <a:srgbClr val="000000"/>
                          </a:solidFill>
                          <a:latin typeface="Calibri"/>
                        </a:rPr>
                        <a:t>Obra em andamento pela construtora </a:t>
                      </a:r>
                      <a:r>
                        <a:rPr lang="pt-BR" sz="1800" b="1" i="0" u="none" strike="noStrike" dirty="0" err="1">
                          <a:solidFill>
                            <a:srgbClr val="000000"/>
                          </a:solidFill>
                          <a:latin typeface="Calibri"/>
                        </a:rPr>
                        <a:t>Alpha</a:t>
                      </a:r>
                      <a:r>
                        <a:rPr lang="pt-BR" sz="1800" b="1" i="0" u="none" strike="noStrike" dirty="0">
                          <a:solidFill>
                            <a:srgbClr val="000000"/>
                          </a:solidFill>
                          <a:latin typeface="Calibri"/>
                        </a:rPr>
                        <a:t> Vitória</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r>
              <a:tr h="607302">
                <a:tc>
                  <a:txBody>
                    <a:bodyPr/>
                    <a:lstStyle/>
                    <a:p>
                      <a:pPr algn="ctr" rtl="0" fontAlgn="ctr"/>
                      <a:r>
                        <a:rPr lang="pt-BR" sz="1800" b="1" i="0" u="none" strike="noStrike">
                          <a:solidFill>
                            <a:srgbClr val="000000"/>
                          </a:solidFill>
                          <a:latin typeface="Calibri"/>
                        </a:rPr>
                        <a:t>SUL</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c>
                  <a:txBody>
                    <a:bodyPr/>
                    <a:lstStyle/>
                    <a:p>
                      <a:pPr algn="ctr" rtl="0" fontAlgn="ctr"/>
                      <a:r>
                        <a:rPr lang="pt-BR" sz="1800" b="1" i="0" u="none" strike="noStrike" dirty="0">
                          <a:solidFill>
                            <a:srgbClr val="000000"/>
                          </a:solidFill>
                          <a:latin typeface="Calibri"/>
                        </a:rPr>
                        <a:t>CS SÃO BERNARDO</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c>
                  <a:txBody>
                    <a:bodyPr/>
                    <a:lstStyle/>
                    <a:p>
                      <a:pPr algn="ctr" fontAlgn="ctr"/>
                      <a:r>
                        <a:rPr lang="pt-BR" sz="1800" b="1" i="0" u="none" strike="noStrike" dirty="0">
                          <a:solidFill>
                            <a:srgbClr val="000000"/>
                          </a:solidFill>
                          <a:latin typeface="Calibri"/>
                        </a:rPr>
                        <a:t>Concluído o projeto e será dado encaminhamento a obra pela São Leopoldo </a:t>
                      </a:r>
                      <a:r>
                        <a:rPr lang="pt-BR" sz="1800" b="1" i="0" u="none" strike="noStrike" dirty="0" err="1">
                          <a:solidFill>
                            <a:srgbClr val="000000"/>
                          </a:solidFill>
                          <a:latin typeface="Calibri"/>
                        </a:rPr>
                        <a:t>Mandic</a:t>
                      </a:r>
                      <a:endParaRPr lang="pt-BR" sz="1800" b="1" i="0" u="none" strike="noStrike" dirty="0">
                        <a:solidFill>
                          <a:srgbClr val="000000"/>
                        </a:solidFill>
                        <a:latin typeface="Calibri"/>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r>
              <a:tr h="607302">
                <a:tc>
                  <a:txBody>
                    <a:bodyPr/>
                    <a:lstStyle/>
                    <a:p>
                      <a:pPr algn="ctr" rtl="0" fontAlgn="ctr"/>
                      <a:r>
                        <a:rPr lang="pt-BR" sz="1800" b="1" i="0" u="none" strike="noStrike">
                          <a:solidFill>
                            <a:srgbClr val="000000"/>
                          </a:solidFill>
                          <a:latin typeface="Calibri"/>
                        </a:rPr>
                        <a:t>SUL</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c>
                  <a:txBody>
                    <a:bodyPr/>
                    <a:lstStyle/>
                    <a:p>
                      <a:pPr algn="ctr" rtl="0" fontAlgn="ctr"/>
                      <a:r>
                        <a:rPr lang="pt-BR" sz="1800" b="1" i="0" u="none" strike="noStrike" dirty="0">
                          <a:solidFill>
                            <a:srgbClr val="000000"/>
                          </a:solidFill>
                          <a:latin typeface="Calibri"/>
                        </a:rPr>
                        <a:t>CS VILA RICA</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c>
                  <a:txBody>
                    <a:bodyPr/>
                    <a:lstStyle/>
                    <a:p>
                      <a:pPr algn="ctr" fontAlgn="ctr"/>
                      <a:r>
                        <a:rPr lang="pt-BR" sz="1800" b="1" i="0" u="none" strike="noStrike" dirty="0">
                          <a:solidFill>
                            <a:srgbClr val="000000"/>
                          </a:solidFill>
                          <a:latin typeface="Calibri"/>
                        </a:rPr>
                        <a:t>Concluído o projeto pela SEINFRA. Precisa buscar recurso para construção</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r>
              <a:tr h="346698">
                <a:tc>
                  <a:txBody>
                    <a:bodyPr/>
                    <a:lstStyle/>
                    <a:p>
                      <a:pPr algn="ctr" rtl="0" fontAlgn="ctr"/>
                      <a:r>
                        <a:rPr lang="pt-BR" sz="1800" b="1" i="0" u="none" strike="noStrike">
                          <a:solidFill>
                            <a:srgbClr val="000000"/>
                          </a:solidFill>
                          <a:latin typeface="Calibri"/>
                        </a:rPr>
                        <a:t>SUL</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c>
                  <a:txBody>
                    <a:bodyPr/>
                    <a:lstStyle/>
                    <a:p>
                      <a:pPr algn="ctr" rtl="0" fontAlgn="ctr"/>
                      <a:r>
                        <a:rPr lang="pt-BR" sz="1800" b="1" i="0" u="none" strike="noStrike" dirty="0">
                          <a:solidFill>
                            <a:srgbClr val="000000"/>
                          </a:solidFill>
                          <a:latin typeface="Calibri"/>
                        </a:rPr>
                        <a:t>CS OZIEL </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c>
                  <a:txBody>
                    <a:bodyPr/>
                    <a:lstStyle/>
                    <a:p>
                      <a:pPr algn="ctr" fontAlgn="ctr"/>
                      <a:r>
                        <a:rPr lang="pt-BR" sz="1800" b="1" i="0" u="none" strike="noStrike" dirty="0">
                          <a:solidFill>
                            <a:srgbClr val="000000"/>
                          </a:solidFill>
                          <a:latin typeface="Calibri"/>
                        </a:rPr>
                        <a:t>Obra concluída </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r>
              <a:tr h="607302">
                <a:tc>
                  <a:txBody>
                    <a:bodyPr/>
                    <a:lstStyle/>
                    <a:p>
                      <a:pPr algn="ctr" rtl="0" fontAlgn="ctr"/>
                      <a:r>
                        <a:rPr lang="pt-BR" sz="1800" b="1" i="0" u="none" strike="noStrike">
                          <a:solidFill>
                            <a:srgbClr val="000000"/>
                          </a:solidFill>
                          <a:latin typeface="Calibri"/>
                        </a:rPr>
                        <a:t>SUL</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c>
                  <a:txBody>
                    <a:bodyPr/>
                    <a:lstStyle/>
                    <a:p>
                      <a:pPr algn="ctr" rtl="0" fontAlgn="ctr"/>
                      <a:r>
                        <a:rPr lang="pt-BR" sz="1800" b="1" i="0" u="none" strike="noStrike" dirty="0">
                          <a:solidFill>
                            <a:srgbClr val="000000"/>
                          </a:solidFill>
                          <a:latin typeface="Calibri"/>
                        </a:rPr>
                        <a:t>CS NOVA AMÉRICA </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c>
                  <a:txBody>
                    <a:bodyPr/>
                    <a:lstStyle/>
                    <a:p>
                      <a:pPr algn="ctr" fontAlgn="ctr"/>
                      <a:r>
                        <a:rPr lang="pt-BR" sz="1800" b="1" i="0" u="none" strike="noStrike" dirty="0">
                          <a:solidFill>
                            <a:srgbClr val="000000"/>
                          </a:solidFill>
                          <a:latin typeface="Calibri"/>
                        </a:rPr>
                        <a:t>Encaminhada documentação do terreno ao Estado, falta Termo de Permissão de Uso. Estado encaminhou a contratação do projeto.</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a 1"/>
          <p:cNvGraphicFramePr>
            <a:graphicFrameLocks noGrp="1"/>
          </p:cNvGraphicFramePr>
          <p:nvPr/>
        </p:nvGraphicFramePr>
        <p:xfrm>
          <a:off x="238084" y="0"/>
          <a:ext cx="11644394" cy="6743366"/>
        </p:xfrm>
        <a:graphic>
          <a:graphicData uri="http://schemas.openxmlformats.org/drawingml/2006/table">
            <a:tbl>
              <a:tblPr/>
              <a:tblGrid>
                <a:gridCol w="1249685"/>
                <a:gridCol w="2343161"/>
                <a:gridCol w="8051548"/>
              </a:tblGrid>
              <a:tr h="577714">
                <a:tc>
                  <a:txBody>
                    <a:bodyPr/>
                    <a:lstStyle/>
                    <a:p>
                      <a:pPr algn="ctr" rtl="0" fontAlgn="ctr"/>
                      <a:r>
                        <a:rPr lang="pt-BR" sz="1800" b="1" i="0" u="none" strike="noStrike" dirty="0">
                          <a:solidFill>
                            <a:srgbClr val="000000"/>
                          </a:solidFill>
                          <a:latin typeface="Calibri"/>
                        </a:rPr>
                        <a:t>DISTRITO</a:t>
                      </a:r>
                    </a:p>
                  </a:txBody>
                  <a:tcPr marL="9350" marR="9350" marT="9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E8637"/>
                    </a:solidFill>
                  </a:tcPr>
                </a:tc>
                <a:tc>
                  <a:txBody>
                    <a:bodyPr/>
                    <a:lstStyle/>
                    <a:p>
                      <a:pPr algn="ctr" rtl="0" fontAlgn="ctr"/>
                      <a:r>
                        <a:rPr lang="pt-BR" sz="1800" b="1" i="0" u="none" strike="noStrike" dirty="0">
                          <a:solidFill>
                            <a:srgbClr val="000000"/>
                          </a:solidFill>
                          <a:latin typeface="Calibri"/>
                        </a:rPr>
                        <a:t>UNID. REF/AMPLIAÇÃO</a:t>
                      </a:r>
                    </a:p>
                  </a:txBody>
                  <a:tcPr marL="9350" marR="9350" marT="9350" marB="0" anchor="ctr">
                    <a:lnL w="1270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E8637"/>
                    </a:solidFill>
                  </a:tcPr>
                </a:tc>
                <a:tc>
                  <a:txBody>
                    <a:bodyPr/>
                    <a:lstStyle/>
                    <a:p>
                      <a:pPr algn="ctr" rtl="0" fontAlgn="ctr"/>
                      <a:r>
                        <a:rPr lang="pt-BR" sz="1200" b="1" i="0" u="none" strike="noStrike">
                          <a:solidFill>
                            <a:srgbClr val="000000"/>
                          </a:solidFill>
                          <a:latin typeface="Calibri"/>
                        </a:rPr>
                        <a:t>STATUS ABR/16</a:t>
                      </a:r>
                    </a:p>
                  </a:txBody>
                  <a:tcPr marL="9350" marR="9350" marT="9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79646"/>
                    </a:solidFill>
                  </a:tcPr>
                </a:tc>
              </a:tr>
              <a:tr h="791217">
                <a:tc>
                  <a:txBody>
                    <a:bodyPr/>
                    <a:lstStyle/>
                    <a:p>
                      <a:pPr algn="ctr" rtl="0" fontAlgn="ctr"/>
                      <a:r>
                        <a:rPr lang="pt-BR" sz="1800" b="1" i="0" u="none" strike="noStrike" dirty="0">
                          <a:solidFill>
                            <a:srgbClr val="000000"/>
                          </a:solidFill>
                          <a:latin typeface="Calibri"/>
                        </a:rPr>
                        <a:t>LESTE</a:t>
                      </a:r>
                    </a:p>
                  </a:txBody>
                  <a:tcPr marL="9350" marR="9350" marT="9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c>
                  <a:txBody>
                    <a:bodyPr/>
                    <a:lstStyle/>
                    <a:p>
                      <a:pPr algn="ctr" rtl="0" fontAlgn="ctr"/>
                      <a:r>
                        <a:rPr lang="pt-BR" sz="1800" b="1" i="0" u="none" strike="noStrike" dirty="0">
                          <a:solidFill>
                            <a:srgbClr val="000000"/>
                          </a:solidFill>
                          <a:latin typeface="Calibri"/>
                        </a:rPr>
                        <a:t>CS CONCEIÇÃO </a:t>
                      </a:r>
                    </a:p>
                  </a:txBody>
                  <a:tcPr marL="9350" marR="9350" marT="9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c>
                  <a:txBody>
                    <a:bodyPr/>
                    <a:lstStyle/>
                    <a:p>
                      <a:pPr algn="ctr" fontAlgn="ctr"/>
                      <a:r>
                        <a:rPr lang="pt-BR" sz="1600" b="1" i="0" u="none" strike="noStrike" dirty="0">
                          <a:solidFill>
                            <a:srgbClr val="000000"/>
                          </a:solidFill>
                          <a:latin typeface="Calibri"/>
                        </a:rPr>
                        <a:t>Encaminhada parte da documentação do terreno ao Estado, falta matrícula e Termo de Permissão de Uso. Está em fase de contratação do projeto pelo Governo do Estado.  </a:t>
                      </a:r>
                    </a:p>
                  </a:txBody>
                  <a:tcPr marL="9350" marR="9350" marT="9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r>
              <a:tr h="263739">
                <a:tc>
                  <a:txBody>
                    <a:bodyPr/>
                    <a:lstStyle/>
                    <a:p>
                      <a:pPr algn="ctr" rtl="0" fontAlgn="ctr"/>
                      <a:r>
                        <a:rPr lang="pt-BR" sz="1800" b="1" i="0" u="none" strike="noStrike">
                          <a:solidFill>
                            <a:srgbClr val="000000"/>
                          </a:solidFill>
                          <a:latin typeface="Calibri"/>
                        </a:rPr>
                        <a:t>LESTE</a:t>
                      </a:r>
                    </a:p>
                  </a:txBody>
                  <a:tcPr marL="9350" marR="9350" marT="9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c>
                  <a:txBody>
                    <a:bodyPr/>
                    <a:lstStyle/>
                    <a:p>
                      <a:pPr algn="ctr" rtl="0" fontAlgn="ctr"/>
                      <a:r>
                        <a:rPr lang="pt-BR" sz="1800" b="1" i="0" u="none" strike="noStrike" dirty="0">
                          <a:solidFill>
                            <a:srgbClr val="000000"/>
                          </a:solidFill>
                          <a:latin typeface="Calibri"/>
                        </a:rPr>
                        <a:t>CS SOUSAS</a:t>
                      </a:r>
                    </a:p>
                  </a:txBody>
                  <a:tcPr marL="9350" marR="9350" marT="9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c>
                  <a:txBody>
                    <a:bodyPr/>
                    <a:lstStyle/>
                    <a:p>
                      <a:pPr algn="ctr" fontAlgn="ctr"/>
                      <a:r>
                        <a:rPr lang="pt-BR" sz="1600" b="1" i="0" u="none" strike="noStrike" dirty="0">
                          <a:solidFill>
                            <a:srgbClr val="000000"/>
                          </a:solidFill>
                          <a:latin typeface="Calibri"/>
                        </a:rPr>
                        <a:t>Aguardando SEINFRA concluir projeto.  PROT: 13/10/29696</a:t>
                      </a:r>
                    </a:p>
                  </a:txBody>
                  <a:tcPr marL="9350" marR="9350" marT="9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r>
              <a:tr h="263739">
                <a:tc>
                  <a:txBody>
                    <a:bodyPr/>
                    <a:lstStyle/>
                    <a:p>
                      <a:pPr algn="ctr" rtl="0" fontAlgn="ctr"/>
                      <a:r>
                        <a:rPr lang="pt-BR" sz="1800" b="1" i="0" u="none" strike="noStrike">
                          <a:solidFill>
                            <a:srgbClr val="000000"/>
                          </a:solidFill>
                          <a:latin typeface="Calibri"/>
                        </a:rPr>
                        <a:t>LESTE</a:t>
                      </a:r>
                    </a:p>
                  </a:txBody>
                  <a:tcPr marL="9350" marR="9350" marT="9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c>
                  <a:txBody>
                    <a:bodyPr/>
                    <a:lstStyle/>
                    <a:p>
                      <a:pPr algn="ctr" rtl="0" fontAlgn="ctr"/>
                      <a:r>
                        <a:rPr lang="pt-BR" sz="1800" b="1" i="0" u="none" strike="noStrike" dirty="0">
                          <a:solidFill>
                            <a:srgbClr val="000000"/>
                          </a:solidFill>
                          <a:latin typeface="Calibri"/>
                        </a:rPr>
                        <a:t>CS TAQUARAL </a:t>
                      </a:r>
                    </a:p>
                  </a:txBody>
                  <a:tcPr marL="9350" marR="9350" marT="9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c>
                  <a:txBody>
                    <a:bodyPr/>
                    <a:lstStyle/>
                    <a:p>
                      <a:pPr algn="ctr" fontAlgn="ctr"/>
                      <a:r>
                        <a:rPr lang="pt-BR" sz="1600" b="1" i="0" u="none" strike="noStrike" dirty="0">
                          <a:solidFill>
                            <a:srgbClr val="000000"/>
                          </a:solidFill>
                          <a:latin typeface="Calibri"/>
                        </a:rPr>
                        <a:t>Em execução com contrapartida de empreendimento </a:t>
                      </a:r>
                      <a:r>
                        <a:rPr lang="pt-BR" sz="1600" b="1" i="0" u="none" strike="noStrike" dirty="0" err="1">
                          <a:solidFill>
                            <a:srgbClr val="000000"/>
                          </a:solidFill>
                          <a:latin typeface="Calibri"/>
                        </a:rPr>
                        <a:t>imolibiliário</a:t>
                      </a:r>
                      <a:r>
                        <a:rPr lang="pt-BR" sz="1600" b="1" i="0" u="none" strike="noStrike" dirty="0">
                          <a:solidFill>
                            <a:srgbClr val="000000"/>
                          </a:solidFill>
                          <a:latin typeface="Calibri"/>
                        </a:rPr>
                        <a:t> (TAC MRV)</a:t>
                      </a:r>
                    </a:p>
                  </a:txBody>
                  <a:tcPr marL="9350" marR="9350" marT="9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r>
              <a:tr h="791217">
                <a:tc>
                  <a:txBody>
                    <a:bodyPr/>
                    <a:lstStyle/>
                    <a:p>
                      <a:pPr algn="ctr" rtl="0" fontAlgn="ctr"/>
                      <a:r>
                        <a:rPr lang="pt-BR" sz="1800" b="1" i="0" u="none" strike="noStrike">
                          <a:solidFill>
                            <a:srgbClr val="000000"/>
                          </a:solidFill>
                          <a:latin typeface="Calibri"/>
                        </a:rPr>
                        <a:t>LESTE</a:t>
                      </a:r>
                    </a:p>
                  </a:txBody>
                  <a:tcPr marL="9350" marR="9350" marT="9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c>
                  <a:txBody>
                    <a:bodyPr/>
                    <a:lstStyle/>
                    <a:p>
                      <a:pPr algn="ctr" rtl="0" fontAlgn="ctr"/>
                      <a:r>
                        <a:rPr lang="pt-BR" sz="1800" b="1" i="0" u="none" strike="noStrike" dirty="0">
                          <a:solidFill>
                            <a:srgbClr val="000000"/>
                          </a:solidFill>
                          <a:latin typeface="Calibri"/>
                        </a:rPr>
                        <a:t>CS COSTA E SILVA </a:t>
                      </a:r>
                    </a:p>
                  </a:txBody>
                  <a:tcPr marL="9350" marR="9350" marT="9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c>
                  <a:txBody>
                    <a:bodyPr/>
                    <a:lstStyle/>
                    <a:p>
                      <a:pPr algn="ctr" fontAlgn="ctr"/>
                      <a:r>
                        <a:rPr lang="pt-BR" sz="1600" b="1" i="0" u="none" strike="noStrike" dirty="0">
                          <a:solidFill>
                            <a:srgbClr val="000000"/>
                          </a:solidFill>
                          <a:latin typeface="Calibri"/>
                        </a:rPr>
                        <a:t>Encaminhada parte da documentação do terreno ao Estado, falta matrícula e Termo de Permissão de Uso. Está em fase de contratação do projeto pelo Governo do Estado.  </a:t>
                      </a:r>
                    </a:p>
                  </a:txBody>
                  <a:tcPr marL="9350" marR="9350" marT="9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r>
              <a:tr h="791217">
                <a:tc>
                  <a:txBody>
                    <a:bodyPr/>
                    <a:lstStyle/>
                    <a:p>
                      <a:pPr algn="ctr" rtl="0" fontAlgn="ctr"/>
                      <a:r>
                        <a:rPr lang="pt-BR" sz="1800" b="1" i="0" u="none" strike="noStrike">
                          <a:solidFill>
                            <a:srgbClr val="000000"/>
                          </a:solidFill>
                          <a:latin typeface="Calibri"/>
                        </a:rPr>
                        <a:t>LESTE</a:t>
                      </a:r>
                    </a:p>
                  </a:txBody>
                  <a:tcPr marL="9350" marR="9350" marT="9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c>
                  <a:txBody>
                    <a:bodyPr/>
                    <a:lstStyle/>
                    <a:p>
                      <a:pPr algn="ctr" rtl="0" fontAlgn="ctr"/>
                      <a:r>
                        <a:rPr lang="pt-BR" sz="1800" b="1" i="0" u="none" strike="noStrike" dirty="0">
                          <a:solidFill>
                            <a:srgbClr val="000000"/>
                          </a:solidFill>
                          <a:latin typeface="Calibri"/>
                        </a:rPr>
                        <a:t>CS SÃO QUIRINO</a:t>
                      </a:r>
                    </a:p>
                  </a:txBody>
                  <a:tcPr marL="9350" marR="9350" marT="9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c>
                  <a:txBody>
                    <a:bodyPr/>
                    <a:lstStyle/>
                    <a:p>
                      <a:pPr algn="ctr" fontAlgn="ctr"/>
                      <a:r>
                        <a:rPr lang="pt-BR" sz="1600" b="1" i="0" u="none" strike="noStrike" dirty="0">
                          <a:solidFill>
                            <a:srgbClr val="000000"/>
                          </a:solidFill>
                          <a:latin typeface="Calibri"/>
                        </a:rPr>
                        <a:t>Encaminhada parte da documentação do terreno ao Estado, falta matrícula e Termo de Permissão de Uso. Está em fase de contratação do projeto pelo Governo do Estado.  </a:t>
                      </a:r>
                    </a:p>
                  </a:txBody>
                  <a:tcPr marL="9350" marR="9350" marT="9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r>
              <a:tr h="263739">
                <a:tc>
                  <a:txBody>
                    <a:bodyPr/>
                    <a:lstStyle/>
                    <a:p>
                      <a:pPr algn="ctr" rtl="0" fontAlgn="ctr"/>
                      <a:r>
                        <a:rPr lang="pt-BR" sz="1800" b="1" i="0" u="none" strike="noStrike">
                          <a:solidFill>
                            <a:srgbClr val="000000"/>
                          </a:solidFill>
                          <a:latin typeface="Calibri"/>
                        </a:rPr>
                        <a:t>LESTE</a:t>
                      </a:r>
                    </a:p>
                  </a:txBody>
                  <a:tcPr marL="9350" marR="9350" marT="9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c>
                  <a:txBody>
                    <a:bodyPr/>
                    <a:lstStyle/>
                    <a:p>
                      <a:pPr algn="ctr" rtl="0" fontAlgn="ctr"/>
                      <a:r>
                        <a:rPr lang="pt-BR" sz="1800" b="1" i="0" u="none" strike="noStrike" dirty="0">
                          <a:solidFill>
                            <a:srgbClr val="000000"/>
                          </a:solidFill>
                          <a:latin typeface="Calibri"/>
                        </a:rPr>
                        <a:t>CS 31 DE MARÇO </a:t>
                      </a:r>
                    </a:p>
                  </a:txBody>
                  <a:tcPr marL="9350" marR="9350" marT="9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c>
                  <a:txBody>
                    <a:bodyPr/>
                    <a:lstStyle/>
                    <a:p>
                      <a:pPr algn="ctr" fontAlgn="ctr"/>
                      <a:r>
                        <a:rPr lang="pt-BR" sz="1600" b="1" i="0" u="none" strike="noStrike" dirty="0">
                          <a:solidFill>
                            <a:srgbClr val="000000"/>
                          </a:solidFill>
                          <a:latin typeface="Calibri"/>
                        </a:rPr>
                        <a:t>Foi realizada manutenção da Unidade através do contrato de manutenção predial.</a:t>
                      </a:r>
                    </a:p>
                  </a:txBody>
                  <a:tcPr marL="9350" marR="9350" marT="9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r>
              <a:tr h="263739">
                <a:tc>
                  <a:txBody>
                    <a:bodyPr/>
                    <a:lstStyle/>
                    <a:p>
                      <a:pPr algn="ctr" rtl="0" fontAlgn="ctr"/>
                      <a:r>
                        <a:rPr lang="pt-BR" sz="1800" b="1" i="0" u="none" strike="noStrike">
                          <a:solidFill>
                            <a:srgbClr val="000000"/>
                          </a:solidFill>
                          <a:latin typeface="Calibri"/>
                        </a:rPr>
                        <a:t>NOROESTE</a:t>
                      </a:r>
                    </a:p>
                  </a:txBody>
                  <a:tcPr marL="9350" marR="9350" marT="9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c>
                  <a:txBody>
                    <a:bodyPr/>
                    <a:lstStyle/>
                    <a:p>
                      <a:pPr algn="ctr" rtl="0" fontAlgn="ctr"/>
                      <a:r>
                        <a:rPr lang="pt-BR" sz="1800" b="1" i="0" u="none" strike="noStrike" dirty="0">
                          <a:solidFill>
                            <a:srgbClr val="000000"/>
                          </a:solidFill>
                          <a:latin typeface="Calibri"/>
                        </a:rPr>
                        <a:t>CS PQ VALENÇA</a:t>
                      </a:r>
                    </a:p>
                  </a:txBody>
                  <a:tcPr marL="9350" marR="9350" marT="9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c>
                  <a:txBody>
                    <a:bodyPr/>
                    <a:lstStyle/>
                    <a:p>
                      <a:pPr algn="ctr" fontAlgn="ctr"/>
                      <a:r>
                        <a:rPr lang="pt-BR" sz="1600" b="1" i="0" u="none" strike="noStrike" dirty="0">
                          <a:solidFill>
                            <a:srgbClr val="000000"/>
                          </a:solidFill>
                          <a:latin typeface="Calibri"/>
                        </a:rPr>
                        <a:t>Em execução de manutenção com empresa contratada pelo DA. </a:t>
                      </a:r>
                    </a:p>
                  </a:txBody>
                  <a:tcPr marL="9350" marR="9350" marT="9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r>
              <a:tr h="263739">
                <a:tc>
                  <a:txBody>
                    <a:bodyPr/>
                    <a:lstStyle/>
                    <a:p>
                      <a:pPr algn="ctr" rtl="0" fontAlgn="ctr"/>
                      <a:r>
                        <a:rPr lang="pt-BR" sz="1800" b="1" i="0" u="none" strike="noStrike">
                          <a:solidFill>
                            <a:srgbClr val="000000"/>
                          </a:solidFill>
                          <a:latin typeface="Calibri"/>
                        </a:rPr>
                        <a:t>NOROESTE</a:t>
                      </a:r>
                    </a:p>
                  </a:txBody>
                  <a:tcPr marL="9350" marR="9350" marT="9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c>
                  <a:txBody>
                    <a:bodyPr/>
                    <a:lstStyle/>
                    <a:p>
                      <a:pPr algn="ctr" rtl="0" fontAlgn="ctr"/>
                      <a:r>
                        <a:rPr lang="pt-BR" sz="1800" b="1" i="0" u="none" strike="noStrike" dirty="0">
                          <a:solidFill>
                            <a:srgbClr val="000000"/>
                          </a:solidFill>
                          <a:latin typeface="Calibri"/>
                        </a:rPr>
                        <a:t>CS PQ. ITAJAÍ</a:t>
                      </a:r>
                    </a:p>
                  </a:txBody>
                  <a:tcPr marL="9350" marR="9350" marT="9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c>
                  <a:txBody>
                    <a:bodyPr/>
                    <a:lstStyle/>
                    <a:p>
                      <a:pPr algn="ctr" fontAlgn="ctr"/>
                      <a:r>
                        <a:rPr lang="pt-BR" sz="1600" b="1" i="0" u="none" strike="noStrike" dirty="0">
                          <a:solidFill>
                            <a:srgbClr val="000000"/>
                          </a:solidFill>
                          <a:latin typeface="Calibri"/>
                        </a:rPr>
                        <a:t>Obra concluída </a:t>
                      </a:r>
                    </a:p>
                  </a:txBody>
                  <a:tcPr marL="9350" marR="9350" marT="9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r>
              <a:tr h="791217">
                <a:tc>
                  <a:txBody>
                    <a:bodyPr/>
                    <a:lstStyle/>
                    <a:p>
                      <a:pPr algn="ctr" rtl="0" fontAlgn="ctr"/>
                      <a:r>
                        <a:rPr lang="pt-BR" sz="1800" b="1" i="0" u="none" strike="noStrike">
                          <a:solidFill>
                            <a:srgbClr val="000000"/>
                          </a:solidFill>
                          <a:latin typeface="Calibri"/>
                        </a:rPr>
                        <a:t>NOROESTE</a:t>
                      </a:r>
                    </a:p>
                  </a:txBody>
                  <a:tcPr marL="9350" marR="9350" marT="9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c>
                  <a:txBody>
                    <a:bodyPr/>
                    <a:lstStyle/>
                    <a:p>
                      <a:pPr algn="ctr" rtl="0" fontAlgn="ctr"/>
                      <a:r>
                        <a:rPr lang="pt-BR" sz="1800" b="1" i="0" u="none" strike="noStrike" dirty="0">
                          <a:solidFill>
                            <a:srgbClr val="000000"/>
                          </a:solidFill>
                          <a:latin typeface="Calibri"/>
                        </a:rPr>
                        <a:t>CS INTEGRAÇÃO </a:t>
                      </a:r>
                    </a:p>
                  </a:txBody>
                  <a:tcPr marL="9350" marR="9350" marT="9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c>
                  <a:txBody>
                    <a:bodyPr/>
                    <a:lstStyle/>
                    <a:p>
                      <a:pPr algn="ctr" fontAlgn="ctr"/>
                      <a:r>
                        <a:rPr lang="pt-BR" sz="1600" b="1" i="0" u="none" strike="noStrike" dirty="0">
                          <a:solidFill>
                            <a:srgbClr val="000000"/>
                          </a:solidFill>
                          <a:latin typeface="Calibri"/>
                        </a:rPr>
                        <a:t>Encaminhada parte da documentação do terreno ao Estado, falta matrícula e Termo de Permissão de Uso. Está em fase de contratação do projeto pelo Governo do Estado.  </a:t>
                      </a:r>
                    </a:p>
                  </a:txBody>
                  <a:tcPr marL="9350" marR="9350" marT="9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r>
              <a:tr h="791217">
                <a:tc>
                  <a:txBody>
                    <a:bodyPr/>
                    <a:lstStyle/>
                    <a:p>
                      <a:pPr algn="ctr" rtl="0" fontAlgn="ctr"/>
                      <a:r>
                        <a:rPr lang="pt-BR" sz="1800" b="1" i="0" u="none" strike="noStrike">
                          <a:solidFill>
                            <a:srgbClr val="000000"/>
                          </a:solidFill>
                          <a:latin typeface="Calibri"/>
                        </a:rPr>
                        <a:t>NOROESTE</a:t>
                      </a:r>
                    </a:p>
                  </a:txBody>
                  <a:tcPr marL="9350" marR="9350" marT="9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c>
                  <a:txBody>
                    <a:bodyPr/>
                    <a:lstStyle/>
                    <a:p>
                      <a:pPr algn="ctr" rtl="0" fontAlgn="ctr"/>
                      <a:r>
                        <a:rPr lang="pt-BR" sz="1800" b="1" i="0" u="none" strike="noStrike" dirty="0">
                          <a:solidFill>
                            <a:srgbClr val="000000"/>
                          </a:solidFill>
                          <a:latin typeface="Calibri"/>
                        </a:rPr>
                        <a:t>CS IPAUSSURAMA </a:t>
                      </a:r>
                    </a:p>
                  </a:txBody>
                  <a:tcPr marL="9350" marR="9350" marT="9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c>
                  <a:txBody>
                    <a:bodyPr/>
                    <a:lstStyle/>
                    <a:p>
                      <a:pPr algn="ctr" fontAlgn="ctr"/>
                      <a:r>
                        <a:rPr lang="pt-BR" sz="1600" b="1" i="0" u="none" strike="noStrike" dirty="0">
                          <a:solidFill>
                            <a:srgbClr val="000000"/>
                          </a:solidFill>
                          <a:latin typeface="Calibri"/>
                        </a:rPr>
                        <a:t>Encaminhada parte da documentação do terreno ao Estado, falta matrícula e Termo de Permissão de Uso. Está em fase de contratação do projeto pelo Governo do Estado.  </a:t>
                      </a:r>
                    </a:p>
                  </a:txBody>
                  <a:tcPr marL="9350" marR="9350" marT="9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r>
              <a:tr h="791217">
                <a:tc>
                  <a:txBody>
                    <a:bodyPr/>
                    <a:lstStyle/>
                    <a:p>
                      <a:pPr algn="ctr" rtl="0" fontAlgn="ctr"/>
                      <a:r>
                        <a:rPr lang="pt-BR" sz="1800" b="1" i="0" u="none" strike="noStrike">
                          <a:solidFill>
                            <a:srgbClr val="000000"/>
                          </a:solidFill>
                          <a:latin typeface="Calibri"/>
                        </a:rPr>
                        <a:t>NOROESTE</a:t>
                      </a:r>
                    </a:p>
                  </a:txBody>
                  <a:tcPr marL="9350" marR="9350" marT="9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c>
                  <a:txBody>
                    <a:bodyPr/>
                    <a:lstStyle/>
                    <a:p>
                      <a:pPr algn="ctr" rtl="0" fontAlgn="ctr"/>
                      <a:r>
                        <a:rPr lang="pt-BR" sz="1800" b="1" i="0" u="none" strike="noStrike" dirty="0">
                          <a:solidFill>
                            <a:srgbClr val="000000"/>
                          </a:solidFill>
                          <a:latin typeface="Calibri"/>
                        </a:rPr>
                        <a:t>CS FLORESTA </a:t>
                      </a:r>
                    </a:p>
                  </a:txBody>
                  <a:tcPr marL="9350" marR="9350" marT="9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c>
                  <a:txBody>
                    <a:bodyPr/>
                    <a:lstStyle/>
                    <a:p>
                      <a:pPr algn="ctr" fontAlgn="ctr"/>
                      <a:r>
                        <a:rPr lang="pt-BR" sz="1600" b="1" i="0" u="none" strike="noStrike" dirty="0">
                          <a:solidFill>
                            <a:srgbClr val="000000"/>
                          </a:solidFill>
                          <a:latin typeface="Calibri"/>
                        </a:rPr>
                        <a:t>Encaminhada parte da documentação do terreno ao Estado, falta matrícula e Termo de Permissão de Uso. Está em fase de contratação do projeto pelo Governo do Estado.  </a:t>
                      </a:r>
                    </a:p>
                  </a:txBody>
                  <a:tcPr marL="9350" marR="9350" marT="9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a 1"/>
          <p:cNvGraphicFramePr>
            <a:graphicFrameLocks noGrp="1"/>
          </p:cNvGraphicFramePr>
          <p:nvPr/>
        </p:nvGraphicFramePr>
        <p:xfrm>
          <a:off x="166646" y="3"/>
          <a:ext cx="12025353" cy="6808236"/>
        </p:xfrm>
        <a:graphic>
          <a:graphicData uri="http://schemas.openxmlformats.org/drawingml/2006/table">
            <a:tbl>
              <a:tblPr/>
              <a:tblGrid>
                <a:gridCol w="1290569"/>
                <a:gridCol w="2419821"/>
                <a:gridCol w="8314963"/>
              </a:tblGrid>
              <a:tr h="340466">
                <a:tc>
                  <a:txBody>
                    <a:bodyPr/>
                    <a:lstStyle/>
                    <a:p>
                      <a:pPr algn="ctr" rtl="0" fontAlgn="ctr"/>
                      <a:r>
                        <a:rPr lang="pt-BR" sz="1600" b="1" i="0" u="none" strike="noStrike" dirty="0">
                          <a:solidFill>
                            <a:srgbClr val="000000"/>
                          </a:solidFill>
                          <a:latin typeface="Calibri"/>
                        </a:rPr>
                        <a:t>DISTRITO</a:t>
                      </a:r>
                    </a:p>
                  </a:txBody>
                  <a:tcPr marL="7362" marR="7362" marT="736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FE8637"/>
                    </a:solidFill>
                  </a:tcPr>
                </a:tc>
                <a:tc>
                  <a:txBody>
                    <a:bodyPr/>
                    <a:lstStyle/>
                    <a:p>
                      <a:pPr algn="ctr" rtl="0" fontAlgn="ctr"/>
                      <a:r>
                        <a:rPr lang="pt-BR" sz="1600" b="1" i="0" u="none" strike="noStrike" dirty="0">
                          <a:solidFill>
                            <a:srgbClr val="000000"/>
                          </a:solidFill>
                          <a:latin typeface="Calibri"/>
                        </a:rPr>
                        <a:t>UNID. REF/AMPLIAÇÃO</a:t>
                      </a:r>
                    </a:p>
                  </a:txBody>
                  <a:tcPr marL="7362" marR="7362" marT="7362" marB="0" anchor="ctr">
                    <a:lnL w="1270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FE8637"/>
                    </a:solidFill>
                  </a:tcPr>
                </a:tc>
                <a:tc>
                  <a:txBody>
                    <a:bodyPr/>
                    <a:lstStyle/>
                    <a:p>
                      <a:pPr algn="ctr" rtl="0" fontAlgn="ctr"/>
                      <a:r>
                        <a:rPr lang="pt-BR" sz="1800" b="1" i="0" u="none" strike="noStrike" dirty="0">
                          <a:solidFill>
                            <a:srgbClr val="000000"/>
                          </a:solidFill>
                          <a:latin typeface="Calibri"/>
                        </a:rPr>
                        <a:t>STATUS ABR/16</a:t>
                      </a:r>
                    </a:p>
                  </a:txBody>
                  <a:tcPr marL="7362" marR="7362" marT="7362"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79646"/>
                    </a:solidFill>
                  </a:tcPr>
                </a:tc>
              </a:tr>
              <a:tr h="252537">
                <a:tc>
                  <a:txBody>
                    <a:bodyPr/>
                    <a:lstStyle/>
                    <a:p>
                      <a:pPr algn="ctr" rtl="0" fontAlgn="ctr"/>
                      <a:r>
                        <a:rPr lang="pt-BR" sz="1600" b="1" i="0" u="none" strike="noStrike">
                          <a:solidFill>
                            <a:srgbClr val="000000"/>
                          </a:solidFill>
                          <a:latin typeface="Calibri"/>
                        </a:rPr>
                        <a:t>NORTE</a:t>
                      </a:r>
                    </a:p>
                  </a:txBody>
                  <a:tcPr marL="7362" marR="7362" marT="7362"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w="6350" cap="flat" cmpd="sng" algn="ctr">
                      <a:solidFill>
                        <a:srgbClr val="FFFFFF"/>
                      </a:solidFill>
                      <a:prstDash val="solid"/>
                      <a:round/>
                      <a:headEnd type="none" w="med" len="med"/>
                      <a:tailEnd type="none" w="med" len="med"/>
                    </a:lnB>
                    <a:solidFill>
                      <a:srgbClr val="FDE9D9"/>
                    </a:solidFill>
                  </a:tcPr>
                </a:tc>
                <a:tc>
                  <a:txBody>
                    <a:bodyPr/>
                    <a:lstStyle/>
                    <a:p>
                      <a:pPr algn="ctr" rtl="0" fontAlgn="ctr"/>
                      <a:r>
                        <a:rPr lang="pt-BR" sz="1600" b="1" i="0" u="none" strike="noStrike" dirty="0">
                          <a:solidFill>
                            <a:srgbClr val="000000"/>
                          </a:solidFill>
                          <a:latin typeface="Calibri"/>
                        </a:rPr>
                        <a:t>CS BARÃO GERALDO</a:t>
                      </a:r>
                    </a:p>
                  </a:txBody>
                  <a:tcPr marL="7362" marR="7362" marT="7362"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w="6350" cap="flat" cmpd="sng" algn="ctr">
                      <a:solidFill>
                        <a:srgbClr val="FFFFFF"/>
                      </a:solidFill>
                      <a:prstDash val="solid"/>
                      <a:round/>
                      <a:headEnd type="none" w="med" len="med"/>
                      <a:tailEnd type="none" w="med" len="med"/>
                    </a:lnB>
                    <a:solidFill>
                      <a:srgbClr val="FDE9D9"/>
                    </a:solidFill>
                  </a:tcPr>
                </a:tc>
                <a:tc>
                  <a:txBody>
                    <a:bodyPr/>
                    <a:lstStyle/>
                    <a:p>
                      <a:pPr algn="ctr" fontAlgn="ctr"/>
                      <a:r>
                        <a:rPr lang="pt-BR" sz="1500" b="1" i="0" u="none" strike="noStrike" dirty="0">
                          <a:solidFill>
                            <a:srgbClr val="000000"/>
                          </a:solidFill>
                          <a:latin typeface="Calibri"/>
                        </a:rPr>
                        <a:t>Obra de manutenção executada com empresa contratada pelo DA.</a:t>
                      </a:r>
                    </a:p>
                  </a:txBody>
                  <a:tcPr marL="7362" marR="7362" marT="7362"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r>
              <a:tr h="497673">
                <a:tc>
                  <a:txBody>
                    <a:bodyPr/>
                    <a:lstStyle/>
                    <a:p>
                      <a:pPr algn="ctr" rtl="0" fontAlgn="ctr"/>
                      <a:r>
                        <a:rPr lang="pt-BR" sz="1600" b="1" i="0" u="none" strike="noStrike">
                          <a:solidFill>
                            <a:srgbClr val="000000"/>
                          </a:solidFill>
                          <a:latin typeface="Calibri"/>
                        </a:rPr>
                        <a:t>NORTE</a:t>
                      </a:r>
                    </a:p>
                  </a:txBody>
                  <a:tcPr marL="7362" marR="7362" marT="7362"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c>
                  <a:txBody>
                    <a:bodyPr/>
                    <a:lstStyle/>
                    <a:p>
                      <a:pPr algn="ctr" rtl="0" fontAlgn="ctr"/>
                      <a:r>
                        <a:rPr lang="pt-BR" sz="1600" b="1" i="0" u="none" strike="noStrike" dirty="0">
                          <a:solidFill>
                            <a:srgbClr val="000000"/>
                          </a:solidFill>
                          <a:latin typeface="Calibri"/>
                        </a:rPr>
                        <a:t>CS CASSIO RAPOSO DO AMARAL</a:t>
                      </a:r>
                    </a:p>
                  </a:txBody>
                  <a:tcPr marL="7362" marR="7362" marT="7362"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c>
                  <a:txBody>
                    <a:bodyPr/>
                    <a:lstStyle/>
                    <a:p>
                      <a:pPr algn="ctr" fontAlgn="ctr"/>
                      <a:r>
                        <a:rPr lang="pt-BR" sz="1500" b="1" i="0" u="none" strike="noStrike" dirty="0">
                          <a:solidFill>
                            <a:srgbClr val="000000"/>
                          </a:solidFill>
                          <a:latin typeface="Calibri"/>
                        </a:rPr>
                        <a:t>Obra em andamento pela empresa TESLA</a:t>
                      </a:r>
                    </a:p>
                  </a:txBody>
                  <a:tcPr marL="7362" marR="7362" marT="7362"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r>
              <a:tr h="310860">
                <a:tc>
                  <a:txBody>
                    <a:bodyPr/>
                    <a:lstStyle/>
                    <a:p>
                      <a:pPr algn="ctr" rtl="0" fontAlgn="ctr"/>
                      <a:r>
                        <a:rPr lang="pt-BR" sz="1600" b="1" i="0" u="none" strike="noStrike">
                          <a:solidFill>
                            <a:srgbClr val="000000"/>
                          </a:solidFill>
                          <a:latin typeface="Calibri"/>
                        </a:rPr>
                        <a:t>NORTE</a:t>
                      </a:r>
                    </a:p>
                  </a:txBody>
                  <a:tcPr marL="7362" marR="7362" marT="7362"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c>
                  <a:txBody>
                    <a:bodyPr/>
                    <a:lstStyle/>
                    <a:p>
                      <a:pPr algn="ctr" rtl="0" fontAlgn="ctr"/>
                      <a:r>
                        <a:rPr lang="pt-BR" sz="1600" b="1" i="0" u="none" strike="noStrike" dirty="0">
                          <a:solidFill>
                            <a:srgbClr val="000000"/>
                          </a:solidFill>
                          <a:latin typeface="Calibri"/>
                        </a:rPr>
                        <a:t>CS SÃO MARCOS</a:t>
                      </a:r>
                    </a:p>
                  </a:txBody>
                  <a:tcPr marL="7362" marR="7362" marT="7362"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c>
                  <a:txBody>
                    <a:bodyPr/>
                    <a:lstStyle/>
                    <a:p>
                      <a:pPr algn="ctr" fontAlgn="ctr"/>
                      <a:r>
                        <a:rPr lang="pt-BR" sz="1500" b="1" i="0" u="none" strike="noStrike" dirty="0">
                          <a:solidFill>
                            <a:srgbClr val="000000"/>
                          </a:solidFill>
                          <a:latin typeface="Calibri"/>
                        </a:rPr>
                        <a:t>Ampliação: Aguardando finalização pela SEINFRA. Prot. 13/10/34327 – 13/10/35022. Priorizado em reunião do dia 28/08/15 com a SEINFRA. </a:t>
                      </a:r>
                    </a:p>
                  </a:txBody>
                  <a:tcPr marL="7362" marR="7362" marT="7362"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r>
              <a:tr h="252537">
                <a:tc>
                  <a:txBody>
                    <a:bodyPr/>
                    <a:lstStyle/>
                    <a:p>
                      <a:pPr algn="ctr" rtl="0" fontAlgn="ctr"/>
                      <a:r>
                        <a:rPr lang="pt-BR" sz="1600" b="1" i="0" u="none" strike="noStrike">
                          <a:solidFill>
                            <a:srgbClr val="000000"/>
                          </a:solidFill>
                          <a:latin typeface="Calibri"/>
                        </a:rPr>
                        <a:t>NORTE</a:t>
                      </a:r>
                    </a:p>
                  </a:txBody>
                  <a:tcPr marL="7362" marR="7362" marT="7362"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c>
                  <a:txBody>
                    <a:bodyPr/>
                    <a:lstStyle/>
                    <a:p>
                      <a:pPr algn="ctr" rtl="0" fontAlgn="ctr"/>
                      <a:r>
                        <a:rPr lang="pt-BR" sz="1600" b="1" i="0" u="none" strike="noStrike" dirty="0">
                          <a:solidFill>
                            <a:srgbClr val="000000"/>
                          </a:solidFill>
                          <a:latin typeface="Calibri"/>
                        </a:rPr>
                        <a:t>CS SANTA BARBARA </a:t>
                      </a:r>
                    </a:p>
                  </a:txBody>
                  <a:tcPr marL="7362" marR="7362" marT="7362"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c>
                  <a:txBody>
                    <a:bodyPr/>
                    <a:lstStyle/>
                    <a:p>
                      <a:pPr algn="ctr" fontAlgn="ctr"/>
                      <a:r>
                        <a:rPr lang="pt-BR" sz="1500" b="1" i="0" u="none" strike="noStrike" dirty="0">
                          <a:solidFill>
                            <a:srgbClr val="000000"/>
                          </a:solidFill>
                          <a:latin typeface="Calibri"/>
                        </a:rPr>
                        <a:t>Reforma concluída com contrapartida de empreendimento imobiliário. </a:t>
                      </a:r>
                    </a:p>
                  </a:txBody>
                  <a:tcPr marL="7362" marR="7362" marT="7362"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r>
              <a:tr h="599517">
                <a:tc>
                  <a:txBody>
                    <a:bodyPr/>
                    <a:lstStyle/>
                    <a:p>
                      <a:pPr algn="ctr" rtl="0" fontAlgn="ctr"/>
                      <a:r>
                        <a:rPr lang="pt-BR" sz="1600" b="1" i="0" u="none" strike="noStrike">
                          <a:solidFill>
                            <a:srgbClr val="000000"/>
                          </a:solidFill>
                          <a:latin typeface="Calibri"/>
                        </a:rPr>
                        <a:t>NORTE</a:t>
                      </a:r>
                    </a:p>
                  </a:txBody>
                  <a:tcPr marL="7362" marR="7362" marT="7362"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c>
                  <a:txBody>
                    <a:bodyPr/>
                    <a:lstStyle/>
                    <a:p>
                      <a:pPr algn="ctr" rtl="0" fontAlgn="ctr"/>
                      <a:r>
                        <a:rPr lang="pt-BR" sz="1600" b="1" i="0" u="none" strike="noStrike" dirty="0">
                          <a:solidFill>
                            <a:srgbClr val="000000"/>
                          </a:solidFill>
                          <a:latin typeface="Calibri"/>
                        </a:rPr>
                        <a:t>CS BOA VISTA </a:t>
                      </a:r>
                    </a:p>
                  </a:txBody>
                  <a:tcPr marL="7362" marR="7362" marT="7362"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c>
                  <a:txBody>
                    <a:bodyPr/>
                    <a:lstStyle/>
                    <a:p>
                      <a:pPr algn="ctr" fontAlgn="ctr"/>
                      <a:r>
                        <a:rPr lang="pt-BR" sz="1500" b="1" i="0" u="none" strike="noStrike" dirty="0">
                          <a:solidFill>
                            <a:srgbClr val="000000"/>
                          </a:solidFill>
                          <a:latin typeface="Calibri"/>
                        </a:rPr>
                        <a:t>Encaminhada parte da documentação do terreno ao Estado, falta matrícula e Termo de Permissão de Uso. Está em fase de contratação do projeto pelo Governo do Estado.  </a:t>
                      </a:r>
                    </a:p>
                  </a:txBody>
                  <a:tcPr marL="7362" marR="7362" marT="7362"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r>
              <a:tr h="252537">
                <a:tc>
                  <a:txBody>
                    <a:bodyPr/>
                    <a:lstStyle/>
                    <a:p>
                      <a:pPr algn="ctr" rtl="0" fontAlgn="ctr"/>
                      <a:r>
                        <a:rPr lang="pt-BR" sz="1600" b="1" i="0" u="none" strike="noStrike">
                          <a:solidFill>
                            <a:srgbClr val="000000"/>
                          </a:solidFill>
                          <a:latin typeface="Calibri"/>
                        </a:rPr>
                        <a:t>SUDOESTE</a:t>
                      </a:r>
                    </a:p>
                  </a:txBody>
                  <a:tcPr marL="7362" marR="7362" marT="7362"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c>
                  <a:txBody>
                    <a:bodyPr/>
                    <a:lstStyle/>
                    <a:p>
                      <a:pPr algn="ctr" rtl="0" fontAlgn="ctr"/>
                      <a:r>
                        <a:rPr lang="pt-BR" sz="1600" b="1" i="0" u="none" strike="noStrike" dirty="0">
                          <a:solidFill>
                            <a:srgbClr val="000000"/>
                          </a:solidFill>
                          <a:latin typeface="Calibri"/>
                        </a:rPr>
                        <a:t>CS CAPIVARI </a:t>
                      </a:r>
                    </a:p>
                  </a:txBody>
                  <a:tcPr marL="7362" marR="7362" marT="7362"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c>
                  <a:txBody>
                    <a:bodyPr/>
                    <a:lstStyle/>
                    <a:p>
                      <a:pPr algn="ctr" fontAlgn="ctr"/>
                      <a:r>
                        <a:rPr lang="pt-BR" sz="1500" b="1" i="0" u="none" strike="noStrike" dirty="0">
                          <a:solidFill>
                            <a:srgbClr val="000000"/>
                          </a:solidFill>
                          <a:latin typeface="Calibri"/>
                        </a:rPr>
                        <a:t>Em execução pela empresa TESLA</a:t>
                      </a:r>
                    </a:p>
                  </a:txBody>
                  <a:tcPr marL="7362" marR="7362" marT="7362"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r>
              <a:tr h="310860">
                <a:tc>
                  <a:txBody>
                    <a:bodyPr/>
                    <a:lstStyle/>
                    <a:p>
                      <a:pPr algn="ctr" rtl="0" fontAlgn="ctr"/>
                      <a:r>
                        <a:rPr lang="pt-BR" sz="1600" b="1" i="0" u="none" strike="noStrike">
                          <a:solidFill>
                            <a:srgbClr val="000000"/>
                          </a:solidFill>
                          <a:latin typeface="Calibri"/>
                        </a:rPr>
                        <a:t>SUDOESTE</a:t>
                      </a:r>
                    </a:p>
                  </a:txBody>
                  <a:tcPr marL="7362" marR="7362" marT="7362"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c>
                  <a:txBody>
                    <a:bodyPr/>
                    <a:lstStyle/>
                    <a:p>
                      <a:pPr algn="ctr" rtl="0" fontAlgn="ctr"/>
                      <a:r>
                        <a:rPr lang="pt-BR" sz="1600" b="1" i="0" u="none" strike="noStrike" dirty="0">
                          <a:solidFill>
                            <a:srgbClr val="000000"/>
                          </a:solidFill>
                          <a:latin typeface="Calibri"/>
                        </a:rPr>
                        <a:t>CS SANTO ANTÔNIO</a:t>
                      </a:r>
                    </a:p>
                  </a:txBody>
                  <a:tcPr marL="7362" marR="7362" marT="7362"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c>
                  <a:txBody>
                    <a:bodyPr/>
                    <a:lstStyle/>
                    <a:p>
                      <a:pPr algn="ctr" fontAlgn="ctr"/>
                      <a:r>
                        <a:rPr lang="pt-BR" sz="1500" b="1" i="0" u="none" strike="noStrike" dirty="0">
                          <a:solidFill>
                            <a:srgbClr val="000000"/>
                          </a:solidFill>
                          <a:latin typeface="Calibri"/>
                        </a:rPr>
                        <a:t>Encaminhado para elaboração do projeto pela SEINFRA. Prot. 13/10/12867 e 13/10/31177. Priorizado em reunião do 28/08/15 com a SEINFRA.</a:t>
                      </a:r>
                    </a:p>
                  </a:txBody>
                  <a:tcPr marL="7362" marR="7362" marT="7362"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r>
              <a:tr h="252537">
                <a:tc>
                  <a:txBody>
                    <a:bodyPr/>
                    <a:lstStyle/>
                    <a:p>
                      <a:pPr algn="ctr" rtl="0" fontAlgn="ctr"/>
                      <a:r>
                        <a:rPr lang="pt-BR" sz="1600" b="1" i="0" u="none" strike="noStrike">
                          <a:solidFill>
                            <a:srgbClr val="000000"/>
                          </a:solidFill>
                          <a:latin typeface="Calibri"/>
                        </a:rPr>
                        <a:t>SUDOESTE</a:t>
                      </a:r>
                    </a:p>
                  </a:txBody>
                  <a:tcPr marL="7362" marR="7362" marT="7362"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c>
                  <a:txBody>
                    <a:bodyPr/>
                    <a:lstStyle/>
                    <a:p>
                      <a:pPr algn="ctr" rtl="0" fontAlgn="ctr"/>
                      <a:r>
                        <a:rPr lang="pt-BR" sz="1600" b="1" i="0" u="none" strike="noStrike">
                          <a:solidFill>
                            <a:srgbClr val="000000"/>
                          </a:solidFill>
                          <a:latin typeface="Calibri"/>
                        </a:rPr>
                        <a:t>CS VISTA ALEGRE </a:t>
                      </a:r>
                    </a:p>
                  </a:txBody>
                  <a:tcPr marL="7362" marR="7362" marT="7362"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c>
                  <a:txBody>
                    <a:bodyPr/>
                    <a:lstStyle/>
                    <a:p>
                      <a:pPr algn="ctr" fontAlgn="ctr"/>
                      <a:r>
                        <a:rPr lang="pt-BR" sz="1500" b="1" i="0" u="none" strike="noStrike" dirty="0">
                          <a:solidFill>
                            <a:srgbClr val="000000"/>
                          </a:solidFill>
                          <a:latin typeface="Calibri"/>
                        </a:rPr>
                        <a:t> Ampliação: indicada para empresa  FYP 02 FPE </a:t>
                      </a:r>
                    </a:p>
                  </a:txBody>
                  <a:tcPr marL="7362" marR="7362" marT="7362"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r>
              <a:tr h="310860">
                <a:tc>
                  <a:txBody>
                    <a:bodyPr/>
                    <a:lstStyle/>
                    <a:p>
                      <a:pPr algn="ctr" rtl="0" fontAlgn="ctr"/>
                      <a:r>
                        <a:rPr lang="pt-BR" sz="1600" b="1" i="0" u="none" strike="noStrike">
                          <a:solidFill>
                            <a:srgbClr val="000000"/>
                          </a:solidFill>
                          <a:latin typeface="Calibri"/>
                        </a:rPr>
                        <a:t>SUDOESTE</a:t>
                      </a:r>
                    </a:p>
                  </a:txBody>
                  <a:tcPr marL="7362" marR="7362" marT="7362"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c>
                  <a:txBody>
                    <a:bodyPr/>
                    <a:lstStyle/>
                    <a:p>
                      <a:pPr algn="ctr" rtl="0" fontAlgn="ctr"/>
                      <a:r>
                        <a:rPr lang="pt-BR" sz="1600" b="1" i="0" u="none" strike="noStrike" dirty="0">
                          <a:solidFill>
                            <a:srgbClr val="000000"/>
                          </a:solidFill>
                          <a:latin typeface="Calibri"/>
                        </a:rPr>
                        <a:t>CS  TANCREDO NEVES </a:t>
                      </a:r>
                    </a:p>
                  </a:txBody>
                  <a:tcPr marL="7362" marR="7362" marT="7362"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c>
                  <a:txBody>
                    <a:bodyPr/>
                    <a:lstStyle/>
                    <a:p>
                      <a:pPr algn="ctr" fontAlgn="ctr"/>
                      <a:r>
                        <a:rPr lang="pt-BR" sz="1500" b="1" i="0" u="none" strike="noStrike" dirty="0">
                          <a:solidFill>
                            <a:srgbClr val="000000"/>
                          </a:solidFill>
                          <a:latin typeface="Calibri"/>
                        </a:rPr>
                        <a:t>Ampliação: Em elaboração de projeto pela SEINFRA. Prot. 13/10/26219. Reforma: Obra  concluída </a:t>
                      </a:r>
                    </a:p>
                  </a:txBody>
                  <a:tcPr marL="7362" marR="7362" marT="7362"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r>
              <a:tr h="466291">
                <a:tc>
                  <a:txBody>
                    <a:bodyPr/>
                    <a:lstStyle/>
                    <a:p>
                      <a:pPr algn="ctr" rtl="0" fontAlgn="ctr"/>
                      <a:r>
                        <a:rPr lang="pt-BR" sz="1600" b="1" i="0" u="none" strike="noStrike">
                          <a:solidFill>
                            <a:srgbClr val="000000"/>
                          </a:solidFill>
                          <a:latin typeface="Calibri"/>
                        </a:rPr>
                        <a:t>SUDOESTE</a:t>
                      </a:r>
                    </a:p>
                  </a:txBody>
                  <a:tcPr marL="7362" marR="7362" marT="7362"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c>
                  <a:txBody>
                    <a:bodyPr/>
                    <a:lstStyle/>
                    <a:p>
                      <a:pPr algn="ctr" rtl="0" fontAlgn="ctr"/>
                      <a:r>
                        <a:rPr lang="pt-BR" sz="1600" b="1" i="0" u="none" strike="noStrike" dirty="0">
                          <a:solidFill>
                            <a:srgbClr val="000000"/>
                          </a:solidFill>
                          <a:latin typeface="Calibri"/>
                        </a:rPr>
                        <a:t>CS SÃO CRISTÓVÃO</a:t>
                      </a:r>
                    </a:p>
                  </a:txBody>
                  <a:tcPr marL="7362" marR="7362" marT="7362"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c>
                  <a:txBody>
                    <a:bodyPr/>
                    <a:lstStyle/>
                    <a:p>
                      <a:pPr algn="ctr" fontAlgn="ctr"/>
                      <a:r>
                        <a:rPr lang="pt-BR" sz="1500" b="1" i="0" u="none" strike="noStrike" dirty="0">
                          <a:solidFill>
                            <a:srgbClr val="000000"/>
                          </a:solidFill>
                          <a:latin typeface="Calibri"/>
                        </a:rPr>
                        <a:t>Encaminhada parte da documentação do terreno ao Estado, falta matrícula e Termo de Permissão de Uso. Está em fase de contratação do projeto pelo Governo do Estado.  </a:t>
                      </a:r>
                    </a:p>
                  </a:txBody>
                  <a:tcPr marL="7362" marR="7362" marT="7362"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r>
              <a:tr h="252537">
                <a:tc>
                  <a:txBody>
                    <a:bodyPr/>
                    <a:lstStyle/>
                    <a:p>
                      <a:pPr algn="ctr" rtl="0" fontAlgn="ctr"/>
                      <a:r>
                        <a:rPr lang="pt-BR" sz="1600" b="1" i="0" u="none" strike="noStrike">
                          <a:solidFill>
                            <a:srgbClr val="000000"/>
                          </a:solidFill>
                          <a:latin typeface="Calibri"/>
                        </a:rPr>
                        <a:t>SUDOESTE</a:t>
                      </a:r>
                    </a:p>
                  </a:txBody>
                  <a:tcPr marL="7362" marR="7362" marT="7362"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c>
                  <a:txBody>
                    <a:bodyPr/>
                    <a:lstStyle/>
                    <a:p>
                      <a:pPr algn="ctr" rtl="0" fontAlgn="ctr"/>
                      <a:r>
                        <a:rPr lang="pt-BR" sz="1600" b="1" i="0" u="none" strike="noStrike">
                          <a:solidFill>
                            <a:srgbClr val="000000"/>
                          </a:solidFill>
                          <a:latin typeface="Calibri"/>
                        </a:rPr>
                        <a:t>C.S. VILA UNIÃO </a:t>
                      </a:r>
                    </a:p>
                  </a:txBody>
                  <a:tcPr marL="7362" marR="7362" marT="7362"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c>
                  <a:txBody>
                    <a:bodyPr/>
                    <a:lstStyle/>
                    <a:p>
                      <a:pPr algn="ctr" fontAlgn="ctr"/>
                      <a:r>
                        <a:rPr lang="pt-BR" sz="1500" b="1" i="0" u="none" strike="noStrike" dirty="0">
                          <a:solidFill>
                            <a:srgbClr val="000000"/>
                          </a:solidFill>
                          <a:latin typeface="Calibri"/>
                        </a:rPr>
                        <a:t>Executada reforma com empresa de manutenção contratada pelo DA.</a:t>
                      </a:r>
                    </a:p>
                  </a:txBody>
                  <a:tcPr marL="7362" marR="7362" marT="7362"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r>
              <a:tr h="252537">
                <a:tc>
                  <a:txBody>
                    <a:bodyPr/>
                    <a:lstStyle/>
                    <a:p>
                      <a:pPr algn="ctr" rtl="0" fontAlgn="ctr"/>
                      <a:r>
                        <a:rPr lang="pt-BR" sz="1600" b="1" i="0" u="none" strike="noStrike">
                          <a:solidFill>
                            <a:srgbClr val="000000"/>
                          </a:solidFill>
                          <a:latin typeface="Calibri"/>
                        </a:rPr>
                        <a:t>SUDOESTE</a:t>
                      </a:r>
                    </a:p>
                  </a:txBody>
                  <a:tcPr marL="7362" marR="7362" marT="7362"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c>
                  <a:txBody>
                    <a:bodyPr/>
                    <a:lstStyle/>
                    <a:p>
                      <a:pPr algn="ctr" rtl="0" fontAlgn="ctr"/>
                      <a:r>
                        <a:rPr lang="pt-BR" sz="1600" b="1" i="0" u="none" strike="noStrike" dirty="0">
                          <a:solidFill>
                            <a:srgbClr val="000000"/>
                          </a:solidFill>
                          <a:latin typeface="Calibri"/>
                        </a:rPr>
                        <a:t>CS  DIC III</a:t>
                      </a:r>
                    </a:p>
                  </a:txBody>
                  <a:tcPr marL="7362" marR="7362" marT="7362"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c>
                  <a:txBody>
                    <a:bodyPr/>
                    <a:lstStyle/>
                    <a:p>
                      <a:pPr algn="ctr" fontAlgn="ctr"/>
                      <a:r>
                        <a:rPr lang="pt-BR" sz="1500" b="1" i="0" u="none" strike="noStrike" dirty="0">
                          <a:solidFill>
                            <a:srgbClr val="000000"/>
                          </a:solidFill>
                          <a:latin typeface="Calibri"/>
                        </a:rPr>
                        <a:t>Obra concluída. </a:t>
                      </a:r>
                    </a:p>
                  </a:txBody>
                  <a:tcPr marL="7362" marR="7362" marT="7362"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r>
              <a:tr h="466291">
                <a:tc>
                  <a:txBody>
                    <a:bodyPr/>
                    <a:lstStyle/>
                    <a:p>
                      <a:pPr algn="ctr" rtl="0" fontAlgn="ctr"/>
                      <a:r>
                        <a:rPr lang="pt-BR" sz="1600" b="1" i="0" u="none" strike="noStrike">
                          <a:solidFill>
                            <a:srgbClr val="000000"/>
                          </a:solidFill>
                          <a:latin typeface="Calibri"/>
                        </a:rPr>
                        <a:t>SUDOESTE</a:t>
                      </a:r>
                    </a:p>
                  </a:txBody>
                  <a:tcPr marL="7362" marR="7362" marT="7362"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c>
                  <a:txBody>
                    <a:bodyPr/>
                    <a:lstStyle/>
                    <a:p>
                      <a:pPr algn="ctr" rtl="0" fontAlgn="ctr"/>
                      <a:r>
                        <a:rPr lang="pt-BR" sz="1600" b="1" i="0" u="none" strike="noStrike" dirty="0">
                          <a:solidFill>
                            <a:srgbClr val="000000"/>
                          </a:solidFill>
                          <a:latin typeface="Calibri"/>
                        </a:rPr>
                        <a:t>CS AEROPORTO </a:t>
                      </a:r>
                    </a:p>
                  </a:txBody>
                  <a:tcPr marL="7362" marR="7362" marT="7362"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c>
                  <a:txBody>
                    <a:bodyPr/>
                    <a:lstStyle/>
                    <a:p>
                      <a:pPr algn="ctr" fontAlgn="ctr"/>
                      <a:r>
                        <a:rPr lang="pt-BR" sz="1500" b="1" i="0" u="none" strike="noStrike" dirty="0">
                          <a:solidFill>
                            <a:srgbClr val="000000"/>
                          </a:solidFill>
                          <a:latin typeface="Calibri"/>
                        </a:rPr>
                        <a:t>Encaminhada parte da documentação do terreno ao Estado, falta matrícula e Termo de Permissão de Uso. Está em fase de contratação do projeto pelo Governo do Estado.  </a:t>
                      </a:r>
                    </a:p>
                  </a:txBody>
                  <a:tcPr marL="7362" marR="7362" marT="7362"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r>
              <a:tr h="252537">
                <a:tc>
                  <a:txBody>
                    <a:bodyPr/>
                    <a:lstStyle/>
                    <a:p>
                      <a:pPr algn="ctr" rtl="0" fontAlgn="ctr"/>
                      <a:r>
                        <a:rPr lang="pt-BR" sz="1600" b="1" i="0" u="none" strike="noStrike">
                          <a:solidFill>
                            <a:srgbClr val="000000"/>
                          </a:solidFill>
                          <a:latin typeface="Calibri"/>
                        </a:rPr>
                        <a:t>SUL</a:t>
                      </a:r>
                    </a:p>
                  </a:txBody>
                  <a:tcPr marL="7362" marR="7362" marT="7362"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c>
                  <a:txBody>
                    <a:bodyPr/>
                    <a:lstStyle/>
                    <a:p>
                      <a:pPr algn="ctr" rtl="0" fontAlgn="ctr"/>
                      <a:r>
                        <a:rPr lang="pt-BR" sz="1600" b="1" i="0" u="none" strike="noStrike" dirty="0">
                          <a:solidFill>
                            <a:srgbClr val="000000"/>
                          </a:solidFill>
                          <a:latin typeface="Calibri"/>
                        </a:rPr>
                        <a:t>CS SANTA ODILA</a:t>
                      </a:r>
                    </a:p>
                  </a:txBody>
                  <a:tcPr marL="7362" marR="7362" marT="7362"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c>
                  <a:txBody>
                    <a:bodyPr/>
                    <a:lstStyle/>
                    <a:p>
                      <a:pPr algn="ctr" fontAlgn="ctr"/>
                      <a:r>
                        <a:rPr lang="pt-BR" sz="1500" b="1" i="0" u="none" strike="noStrike" dirty="0">
                          <a:solidFill>
                            <a:srgbClr val="000000"/>
                          </a:solidFill>
                          <a:latin typeface="Calibri"/>
                        </a:rPr>
                        <a:t>Projeto concluído e será encaminhado para análise do LTA.</a:t>
                      </a:r>
                    </a:p>
                  </a:txBody>
                  <a:tcPr marL="7362" marR="7362" marT="7362"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r>
              <a:tr h="497673">
                <a:tc>
                  <a:txBody>
                    <a:bodyPr/>
                    <a:lstStyle/>
                    <a:p>
                      <a:pPr algn="ctr" rtl="0" fontAlgn="ctr"/>
                      <a:r>
                        <a:rPr lang="pt-BR" sz="1600" b="1" i="0" u="none" strike="noStrike">
                          <a:solidFill>
                            <a:srgbClr val="000000"/>
                          </a:solidFill>
                          <a:latin typeface="Calibri"/>
                        </a:rPr>
                        <a:t>SUL</a:t>
                      </a:r>
                    </a:p>
                  </a:txBody>
                  <a:tcPr marL="7362" marR="7362" marT="7362"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c>
                  <a:txBody>
                    <a:bodyPr/>
                    <a:lstStyle/>
                    <a:p>
                      <a:pPr algn="ctr" rtl="0" fontAlgn="ctr"/>
                      <a:r>
                        <a:rPr lang="pt-BR" sz="1600" b="1" i="0" u="none" strike="noStrike" dirty="0">
                          <a:solidFill>
                            <a:srgbClr val="000000"/>
                          </a:solidFill>
                          <a:latin typeface="Calibri"/>
                        </a:rPr>
                        <a:t>CS  CARVALHO DE MOURA</a:t>
                      </a:r>
                    </a:p>
                  </a:txBody>
                  <a:tcPr marL="7362" marR="7362" marT="7362"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c>
                  <a:txBody>
                    <a:bodyPr/>
                    <a:lstStyle/>
                    <a:p>
                      <a:pPr algn="ctr" fontAlgn="ctr"/>
                      <a:r>
                        <a:rPr lang="pt-BR" sz="1500" b="1" i="0" u="none" strike="noStrike" dirty="0">
                          <a:solidFill>
                            <a:srgbClr val="000000"/>
                          </a:solidFill>
                          <a:latin typeface="Calibri"/>
                        </a:rPr>
                        <a:t>Obra concluída </a:t>
                      </a:r>
                    </a:p>
                  </a:txBody>
                  <a:tcPr marL="7362" marR="7362" marT="7362"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r>
              <a:tr h="466291">
                <a:tc>
                  <a:txBody>
                    <a:bodyPr/>
                    <a:lstStyle/>
                    <a:p>
                      <a:pPr algn="ctr" rtl="0" fontAlgn="ctr"/>
                      <a:r>
                        <a:rPr lang="pt-BR" sz="1600" b="1" i="0" u="none" strike="noStrike">
                          <a:solidFill>
                            <a:srgbClr val="000000"/>
                          </a:solidFill>
                          <a:latin typeface="Calibri"/>
                        </a:rPr>
                        <a:t>SUL</a:t>
                      </a:r>
                    </a:p>
                  </a:txBody>
                  <a:tcPr marL="7362" marR="7362" marT="7362"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c>
                  <a:txBody>
                    <a:bodyPr/>
                    <a:lstStyle/>
                    <a:p>
                      <a:pPr algn="ctr" rtl="0" fontAlgn="ctr"/>
                      <a:r>
                        <a:rPr lang="pt-BR" sz="1600" b="1" i="0" u="none" strike="noStrike" dirty="0">
                          <a:solidFill>
                            <a:srgbClr val="000000"/>
                          </a:solidFill>
                          <a:latin typeface="Calibri"/>
                        </a:rPr>
                        <a:t>CS SÃO JOSÉ </a:t>
                      </a:r>
                    </a:p>
                  </a:txBody>
                  <a:tcPr marL="7362" marR="7362" marT="7362"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c>
                  <a:txBody>
                    <a:bodyPr/>
                    <a:lstStyle/>
                    <a:p>
                      <a:pPr algn="ctr" fontAlgn="ctr"/>
                      <a:r>
                        <a:rPr lang="pt-BR" sz="1500" b="1" i="0" u="none" strike="noStrike" dirty="0">
                          <a:solidFill>
                            <a:srgbClr val="000000"/>
                          </a:solidFill>
                          <a:latin typeface="Calibri"/>
                        </a:rPr>
                        <a:t>Encaminhada parte da documentação do terreno ao Estado, falta matrícula e Termo de Permissão de Uso. Está em fase de contratação do projeto pelo Governo do Estado.  </a:t>
                      </a:r>
                    </a:p>
                  </a:txBody>
                  <a:tcPr marL="7362" marR="7362" marT="7362"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C090"/>
                    </a:solidFill>
                  </a:tcPr>
                </a:tc>
              </a:tr>
              <a:tr h="466291">
                <a:tc>
                  <a:txBody>
                    <a:bodyPr/>
                    <a:lstStyle/>
                    <a:p>
                      <a:pPr algn="ctr" rtl="0" fontAlgn="ctr"/>
                      <a:r>
                        <a:rPr lang="pt-BR" sz="1600" b="1" i="0" u="none" strike="noStrike">
                          <a:solidFill>
                            <a:srgbClr val="000000"/>
                          </a:solidFill>
                          <a:latin typeface="Calibri"/>
                        </a:rPr>
                        <a:t>SUL</a:t>
                      </a:r>
                    </a:p>
                  </a:txBody>
                  <a:tcPr marL="7362" marR="7362" marT="7362"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c>
                  <a:txBody>
                    <a:bodyPr/>
                    <a:lstStyle/>
                    <a:p>
                      <a:pPr algn="ctr" rtl="0" fontAlgn="ctr"/>
                      <a:r>
                        <a:rPr lang="pt-BR" sz="1600" b="1" i="0" u="none" strike="noStrike" dirty="0">
                          <a:solidFill>
                            <a:srgbClr val="000000"/>
                          </a:solidFill>
                          <a:latin typeface="Calibri"/>
                        </a:rPr>
                        <a:t>CS ESMERALDINA </a:t>
                      </a:r>
                    </a:p>
                  </a:txBody>
                  <a:tcPr marL="7362" marR="7362" marT="7362"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c>
                  <a:txBody>
                    <a:bodyPr/>
                    <a:lstStyle/>
                    <a:p>
                      <a:pPr algn="ctr" fontAlgn="ctr"/>
                      <a:r>
                        <a:rPr lang="pt-BR" sz="1500" b="1" i="0" u="none" strike="noStrike" dirty="0">
                          <a:solidFill>
                            <a:srgbClr val="000000"/>
                          </a:solidFill>
                          <a:latin typeface="Calibri"/>
                        </a:rPr>
                        <a:t>Encaminhada parte da documentação do terreno ao Estado, falta matrícula e Termo de Permissão de Uso. Está em fase de contratação do projeto pelo Governo do Estado.  </a:t>
                      </a:r>
                    </a:p>
                  </a:txBody>
                  <a:tcPr marL="7362" marR="7362" marT="7362"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9D9"/>
                    </a:solidFill>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Text Box 7"/>
          <p:cNvSpPr txBox="1">
            <a:spLocks noChangeArrowheads="1"/>
          </p:cNvSpPr>
          <p:nvPr/>
        </p:nvSpPr>
        <p:spPr bwMode="auto">
          <a:xfrm>
            <a:off x="7319963" y="5570538"/>
            <a:ext cx="3097212" cy="477837"/>
          </a:xfrm>
          <a:prstGeom prst="rect">
            <a:avLst/>
          </a:prstGeom>
          <a:noFill/>
          <a:ln w="9525">
            <a:noFill/>
            <a:miter lim="800000"/>
            <a:headEnd/>
            <a:tailEnd/>
          </a:ln>
        </p:spPr>
        <p:txBody>
          <a:bodyPr>
            <a:spAutoFit/>
          </a:bodyPr>
          <a:lstStyle/>
          <a:p>
            <a:pPr algn="r" eaLnBrk="0" hangingPunct="0">
              <a:lnSpc>
                <a:spcPct val="50000"/>
              </a:lnSpc>
              <a:spcBef>
                <a:spcPct val="50000"/>
              </a:spcBef>
            </a:pPr>
            <a:endParaRPr lang="pt-BR" b="1" dirty="0"/>
          </a:p>
          <a:p>
            <a:pPr algn="r" eaLnBrk="0" hangingPunct="0">
              <a:lnSpc>
                <a:spcPct val="50000"/>
              </a:lnSpc>
              <a:spcBef>
                <a:spcPct val="50000"/>
              </a:spcBef>
            </a:pPr>
            <a:endParaRPr lang="pt-BR" sz="1600" b="1" dirty="0"/>
          </a:p>
        </p:txBody>
      </p:sp>
      <p:sp>
        <p:nvSpPr>
          <p:cNvPr id="2" name="CaixaDeTexto 1"/>
          <p:cNvSpPr txBox="1"/>
          <p:nvPr/>
        </p:nvSpPr>
        <p:spPr>
          <a:xfrm>
            <a:off x="10201275" y="6550223"/>
            <a:ext cx="1990725" cy="307777"/>
          </a:xfrm>
          <a:prstGeom prst="rect">
            <a:avLst/>
          </a:prstGeom>
          <a:noFill/>
        </p:spPr>
        <p:txBody>
          <a:bodyPr>
            <a:spAutoFit/>
          </a:bodyPr>
          <a:lstStyle/>
          <a:p>
            <a:pPr algn="ctr" eaLnBrk="0" hangingPunct="0"/>
            <a:r>
              <a:rPr lang="pt-BR" sz="1400" b="1" dirty="0">
                <a:solidFill>
                  <a:srgbClr val="1F4E79"/>
                </a:solidFill>
              </a:rPr>
              <a:t>SC </a:t>
            </a:r>
            <a:r>
              <a:rPr lang="pt-BR" sz="1400" b="1" dirty="0" smtClean="0">
                <a:solidFill>
                  <a:srgbClr val="1F4E79"/>
                </a:solidFill>
              </a:rPr>
              <a:t>Moreira</a:t>
            </a:r>
            <a:endParaRPr lang="pt-BR" sz="1400" b="1" dirty="0">
              <a:solidFill>
                <a:srgbClr val="1F4E79"/>
              </a:solidFill>
            </a:endParaRPr>
          </a:p>
        </p:txBody>
      </p:sp>
      <p:sp>
        <p:nvSpPr>
          <p:cNvPr id="100361" name="Text Box 9"/>
          <p:cNvSpPr txBox="1">
            <a:spLocks noChangeArrowheads="1"/>
          </p:cNvSpPr>
          <p:nvPr/>
        </p:nvSpPr>
        <p:spPr bwMode="auto">
          <a:xfrm>
            <a:off x="0" y="0"/>
            <a:ext cx="12192000" cy="1604963"/>
          </a:xfrm>
          <a:prstGeom prst="rect">
            <a:avLst/>
          </a:prstGeom>
          <a:noFill/>
          <a:ln w="9525">
            <a:noFill/>
            <a:miter lim="800000"/>
            <a:headEnd/>
            <a:tailEnd/>
          </a:ln>
          <a:effectLst/>
        </p:spPr>
        <p:txBody>
          <a:bodyPr>
            <a:spAutoFit/>
          </a:bodyPr>
          <a:lstStyle/>
          <a:p>
            <a:pPr>
              <a:spcBef>
                <a:spcPct val="50000"/>
              </a:spcBef>
            </a:pPr>
            <a:endParaRPr lang="pt-BR" dirty="0"/>
          </a:p>
          <a:p>
            <a:pPr>
              <a:spcBef>
                <a:spcPct val="50000"/>
              </a:spcBef>
            </a:pPr>
            <a:endParaRPr lang="pt-BR" dirty="0"/>
          </a:p>
          <a:p>
            <a:pPr>
              <a:spcBef>
                <a:spcPct val="50000"/>
              </a:spcBef>
            </a:pPr>
            <a:endParaRPr lang="pt-BR" dirty="0"/>
          </a:p>
          <a:p>
            <a:pPr>
              <a:spcBef>
                <a:spcPct val="50000"/>
              </a:spcBef>
            </a:pPr>
            <a:endParaRPr lang="pt-BR" dirty="0"/>
          </a:p>
        </p:txBody>
      </p:sp>
      <p:sp>
        <p:nvSpPr>
          <p:cNvPr id="9" name="Título 8"/>
          <p:cNvSpPr>
            <a:spLocks noGrp="1"/>
          </p:cNvSpPr>
          <p:nvPr>
            <p:ph type="title"/>
          </p:nvPr>
        </p:nvSpPr>
        <p:spPr>
          <a:xfrm>
            <a:off x="309522" y="0"/>
            <a:ext cx="11644394" cy="1571612"/>
          </a:xfrm>
        </p:spPr>
        <p:txBody>
          <a:bodyPr/>
          <a:lstStyle/>
          <a:p>
            <a:pPr algn="just"/>
            <a:r>
              <a:rPr lang="pt-BR" sz="3200" b="1" kern="0" dirty="0" smtClean="0">
                <a:solidFill>
                  <a:srgbClr val="000000"/>
                </a:solidFill>
                <a:cs typeface="Arial"/>
              </a:rPr>
              <a:t/>
            </a:r>
            <a:br>
              <a:rPr lang="pt-BR" sz="3200" b="1" kern="0" dirty="0" smtClean="0">
                <a:solidFill>
                  <a:srgbClr val="000000"/>
                </a:solidFill>
                <a:cs typeface="Arial"/>
              </a:rPr>
            </a:br>
            <a:r>
              <a:rPr lang="pt-BR" sz="2400" b="1" i="1" kern="0" dirty="0" smtClean="0">
                <a:solidFill>
                  <a:srgbClr val="000000"/>
                </a:solidFill>
                <a:cs typeface="Arial"/>
              </a:rPr>
              <a:t>Diretriz 2- Aprimoramento da Rede de Atenção às Urgências, com expansão e adequação de Unidades de Pronto Atendimento (UPA), de Serviços de Atendimento Móvel de Urgência (SAMU), de pronto-socorros e centrais de regulação articulada às outras redes de atenção.</a:t>
            </a:r>
            <a:r>
              <a:rPr lang="pt-BR" sz="2800" b="1" i="1" kern="0" dirty="0" smtClean="0">
                <a:solidFill>
                  <a:prstClr val="black"/>
                </a:solidFill>
                <a:cs typeface="Arial"/>
              </a:rPr>
              <a:t>    </a:t>
            </a:r>
            <a:r>
              <a:rPr lang="pt-BR" sz="4000" b="1" kern="0" dirty="0" smtClean="0">
                <a:solidFill>
                  <a:prstClr val="black"/>
                </a:solidFill>
                <a:cs typeface="Arial"/>
              </a:rPr>
              <a:t/>
            </a:r>
            <a:br>
              <a:rPr lang="pt-BR" sz="4000" b="1" kern="0" dirty="0" smtClean="0">
                <a:solidFill>
                  <a:prstClr val="black"/>
                </a:solidFill>
                <a:cs typeface="Arial"/>
              </a:rPr>
            </a:br>
            <a:endParaRPr lang="pt-BR" sz="4000" b="1" dirty="0">
              <a:effectLst>
                <a:outerShdw blurRad="38100" dist="38100" dir="2700000" algn="tl">
                  <a:srgbClr val="000000">
                    <a:alpha val="43137"/>
                  </a:srgbClr>
                </a:outerShdw>
              </a:effectLst>
            </a:endParaRPr>
          </a:p>
        </p:txBody>
      </p:sp>
      <p:sp>
        <p:nvSpPr>
          <p:cNvPr id="11" name="Espaço Reservado para Conteúdo 10"/>
          <p:cNvSpPr>
            <a:spLocks noGrp="1"/>
          </p:cNvSpPr>
          <p:nvPr>
            <p:ph idx="1"/>
          </p:nvPr>
        </p:nvSpPr>
        <p:spPr>
          <a:xfrm>
            <a:off x="666712" y="3786190"/>
            <a:ext cx="11072890" cy="1000132"/>
          </a:xfrm>
          <a:noFill/>
        </p:spPr>
        <p:txBody>
          <a:bodyPr/>
          <a:lstStyle/>
          <a:p>
            <a:pPr algn="just">
              <a:buFont typeface="Wingdings" pitchFamily="2" charset="2"/>
              <a:buChar char="Ø"/>
            </a:pPr>
            <a:r>
              <a:rPr lang="pt-BR" sz="2400" b="1" i="1" dirty="0" smtClean="0"/>
              <a:t>Ind. 14. Número de Unidades de Saúde com serviço de notificação de violência doméstica, sexual e outras violências</a:t>
            </a:r>
          </a:p>
          <a:p>
            <a:pPr marL="144000" algn="just">
              <a:lnSpc>
                <a:spcPct val="100000"/>
              </a:lnSpc>
              <a:buFont typeface="Wingdings" pitchFamily="2" charset="2"/>
              <a:buChar char="Ø"/>
            </a:pPr>
            <a:endParaRPr lang="pt-BR" i="1" dirty="0" smtClean="0"/>
          </a:p>
          <a:p>
            <a:pPr>
              <a:buNone/>
            </a:pPr>
            <a:endParaRPr lang="pt-BR" dirty="0" smtClean="0"/>
          </a:p>
          <a:p>
            <a:endParaRPr lang="pt-BR" dirty="0" smtClean="0"/>
          </a:p>
        </p:txBody>
      </p:sp>
      <p:pic>
        <p:nvPicPr>
          <p:cNvPr id="32" name="Imagem 22" descr="iluminar_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38084" y="1428736"/>
            <a:ext cx="5485418" cy="1785950"/>
          </a:xfrm>
          <a:prstGeom prst="rect">
            <a:avLst/>
          </a:prstGeom>
          <a:solidFill>
            <a:schemeClr val="bg1"/>
          </a:solid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 name="Picture 3" descr="C:\Users\User\Documents\VIVA 2014\logos\sus.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381884" y="1571613"/>
            <a:ext cx="3357586" cy="13932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slow">
    <p:wedg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Text Box 7"/>
          <p:cNvSpPr txBox="1">
            <a:spLocks noChangeArrowheads="1"/>
          </p:cNvSpPr>
          <p:nvPr/>
        </p:nvSpPr>
        <p:spPr bwMode="auto">
          <a:xfrm>
            <a:off x="7319963" y="5570538"/>
            <a:ext cx="3097212" cy="477837"/>
          </a:xfrm>
          <a:prstGeom prst="rect">
            <a:avLst/>
          </a:prstGeom>
          <a:noFill/>
          <a:ln w="9525">
            <a:noFill/>
            <a:miter lim="800000"/>
            <a:headEnd/>
            <a:tailEnd/>
          </a:ln>
        </p:spPr>
        <p:txBody>
          <a:bodyPr>
            <a:spAutoFit/>
          </a:bodyPr>
          <a:lstStyle/>
          <a:p>
            <a:pPr algn="r" eaLnBrk="0" hangingPunct="0">
              <a:lnSpc>
                <a:spcPct val="50000"/>
              </a:lnSpc>
              <a:spcBef>
                <a:spcPct val="50000"/>
              </a:spcBef>
            </a:pPr>
            <a:endParaRPr lang="pt-BR" b="1" dirty="0"/>
          </a:p>
          <a:p>
            <a:pPr algn="r" eaLnBrk="0" hangingPunct="0">
              <a:lnSpc>
                <a:spcPct val="50000"/>
              </a:lnSpc>
              <a:spcBef>
                <a:spcPct val="50000"/>
              </a:spcBef>
            </a:pPr>
            <a:endParaRPr lang="pt-BR" sz="1600" b="1" dirty="0"/>
          </a:p>
        </p:txBody>
      </p:sp>
      <p:sp>
        <p:nvSpPr>
          <p:cNvPr id="2" name="CaixaDeTexto 1"/>
          <p:cNvSpPr txBox="1"/>
          <p:nvPr/>
        </p:nvSpPr>
        <p:spPr>
          <a:xfrm>
            <a:off x="10201275" y="6550223"/>
            <a:ext cx="1990725" cy="307777"/>
          </a:xfrm>
          <a:prstGeom prst="rect">
            <a:avLst/>
          </a:prstGeom>
          <a:noFill/>
        </p:spPr>
        <p:txBody>
          <a:bodyPr>
            <a:spAutoFit/>
          </a:bodyPr>
          <a:lstStyle/>
          <a:p>
            <a:pPr algn="ctr" eaLnBrk="0" hangingPunct="0"/>
            <a:r>
              <a:rPr lang="pt-BR" sz="1400" b="1" dirty="0">
                <a:solidFill>
                  <a:srgbClr val="1F4E79"/>
                </a:solidFill>
              </a:rPr>
              <a:t>SC </a:t>
            </a:r>
            <a:r>
              <a:rPr lang="pt-BR" sz="1400" b="1" dirty="0" smtClean="0">
                <a:solidFill>
                  <a:srgbClr val="1F4E79"/>
                </a:solidFill>
              </a:rPr>
              <a:t>Moreira</a:t>
            </a:r>
            <a:endParaRPr lang="pt-BR" sz="1400" b="1" dirty="0">
              <a:solidFill>
                <a:srgbClr val="1F4E79"/>
              </a:solidFill>
            </a:endParaRPr>
          </a:p>
        </p:txBody>
      </p:sp>
      <p:sp>
        <p:nvSpPr>
          <p:cNvPr id="100361" name="Text Box 9"/>
          <p:cNvSpPr txBox="1">
            <a:spLocks noChangeArrowheads="1"/>
          </p:cNvSpPr>
          <p:nvPr/>
        </p:nvSpPr>
        <p:spPr bwMode="auto">
          <a:xfrm>
            <a:off x="0" y="0"/>
            <a:ext cx="12192000" cy="1604963"/>
          </a:xfrm>
          <a:prstGeom prst="rect">
            <a:avLst/>
          </a:prstGeom>
          <a:noFill/>
          <a:ln w="9525">
            <a:noFill/>
            <a:miter lim="800000"/>
            <a:headEnd/>
            <a:tailEnd/>
          </a:ln>
          <a:effectLst/>
        </p:spPr>
        <p:txBody>
          <a:bodyPr>
            <a:spAutoFit/>
          </a:bodyPr>
          <a:lstStyle/>
          <a:p>
            <a:pPr>
              <a:spcBef>
                <a:spcPct val="50000"/>
              </a:spcBef>
            </a:pPr>
            <a:endParaRPr lang="pt-BR" dirty="0"/>
          </a:p>
          <a:p>
            <a:pPr>
              <a:spcBef>
                <a:spcPct val="50000"/>
              </a:spcBef>
            </a:pPr>
            <a:endParaRPr lang="pt-BR" dirty="0"/>
          </a:p>
          <a:p>
            <a:pPr>
              <a:spcBef>
                <a:spcPct val="50000"/>
              </a:spcBef>
            </a:pPr>
            <a:endParaRPr lang="pt-BR" dirty="0"/>
          </a:p>
          <a:p>
            <a:pPr>
              <a:spcBef>
                <a:spcPct val="50000"/>
              </a:spcBef>
            </a:pPr>
            <a:endParaRPr lang="pt-BR" dirty="0"/>
          </a:p>
        </p:txBody>
      </p:sp>
      <p:sp>
        <p:nvSpPr>
          <p:cNvPr id="11" name="Espaço Reservado para Conteúdo 10"/>
          <p:cNvSpPr>
            <a:spLocks noGrp="1"/>
          </p:cNvSpPr>
          <p:nvPr>
            <p:ph idx="1"/>
          </p:nvPr>
        </p:nvSpPr>
        <p:spPr>
          <a:xfrm>
            <a:off x="0" y="0"/>
            <a:ext cx="12192000" cy="785794"/>
          </a:xfrm>
          <a:noFill/>
        </p:spPr>
        <p:txBody>
          <a:bodyPr/>
          <a:lstStyle/>
          <a:p>
            <a:pPr algn="just">
              <a:buFont typeface="Wingdings" pitchFamily="2" charset="2"/>
              <a:buChar char="Ø"/>
            </a:pPr>
            <a:r>
              <a:rPr lang="pt-BR" sz="2400" b="1" i="1" dirty="0" smtClean="0">
                <a:solidFill>
                  <a:srgbClr val="FFFF00"/>
                </a:solidFill>
              </a:rPr>
              <a:t>Ind. 14. Número de Unidades de Saúde com serviço de notificação de violência doméstica, sexual e outras violências</a:t>
            </a:r>
          </a:p>
          <a:p>
            <a:pPr marL="144000" algn="just">
              <a:lnSpc>
                <a:spcPct val="100000"/>
              </a:lnSpc>
              <a:buFont typeface="Wingdings" pitchFamily="2" charset="2"/>
              <a:buChar char="Ø"/>
            </a:pPr>
            <a:endParaRPr lang="pt-BR" i="1" dirty="0" smtClean="0"/>
          </a:p>
          <a:p>
            <a:pPr>
              <a:buNone/>
            </a:pPr>
            <a:endParaRPr lang="pt-BR" dirty="0" smtClean="0"/>
          </a:p>
          <a:p>
            <a:endParaRPr lang="pt-BR" dirty="0" smtClean="0"/>
          </a:p>
        </p:txBody>
      </p:sp>
      <p:pic>
        <p:nvPicPr>
          <p:cNvPr id="10" name="Picture 2" descr="http://1.bp.blogspot.com/-Z4ZR_8bkQHs/Tmk0aB8LiTI/AAAAAAAAAAc/Bfm1LoFG0ms/s1600/Rede.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80960" y="785794"/>
            <a:ext cx="11572955" cy="60722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 name="Picture 7"/>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810776" y="785794"/>
            <a:ext cx="1643074" cy="701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Picture 1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738810" y="1071546"/>
            <a:ext cx="1539478" cy="666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 name="Picture 13"/>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809852" y="1071546"/>
            <a:ext cx="1051918" cy="8397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 name="Picture 6"/>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80960" y="928670"/>
            <a:ext cx="726876" cy="9477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 name="Picture 1" descr="C:\Users\Naoko\Documents\Apresentação NPVA\GM Cps.jp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881026" y="2285992"/>
            <a:ext cx="748373" cy="6508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 name="Picture 4" descr="http://integraredes.files.wordpress.com/2011/05/logotipotabaa.jp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2666976" y="2857496"/>
            <a:ext cx="901898" cy="8016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8" name="Picture 2"/>
          <p:cNvPicPr>
            <a:picLocks noChangeAspect="1" noChangeArrowheads="1"/>
          </p:cNvPicPr>
          <p:nvPr/>
        </p:nvPicPr>
        <p:blipFill>
          <a:blip r:embed="rId9" cstate="print">
            <a:extLst>
              <a:ext uri="{28A0092B-C50C-407E-A947-70E740481C1C}">
                <a14:useLocalDpi xmlns:a14="http://schemas.microsoft.com/office/drawing/2010/main" xmlns="" val="0"/>
              </a:ext>
            </a:extLst>
          </a:blip>
          <a:srcRect l="38342" t="50000" r="23869" b="13039"/>
          <a:stretch>
            <a:fillRect/>
          </a:stretch>
        </p:blipFill>
        <p:spPr bwMode="auto">
          <a:xfrm>
            <a:off x="3524232" y="2714620"/>
            <a:ext cx="5357850" cy="23574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9" name="Retângulo 18"/>
          <p:cNvSpPr/>
          <p:nvPr/>
        </p:nvSpPr>
        <p:spPr>
          <a:xfrm>
            <a:off x="4381488" y="3929066"/>
            <a:ext cx="2857520" cy="784830"/>
          </a:xfrm>
          <a:prstGeom prst="rect">
            <a:avLst/>
          </a:prstGeom>
        </p:spPr>
        <p:txBody>
          <a:bodyPr wrap="square">
            <a:spAutoFit/>
          </a:bodyPr>
          <a:lstStyle/>
          <a:p>
            <a:pPr algn="ctr" eaLnBrk="1" hangingPunct="1">
              <a:spcBef>
                <a:spcPct val="50000"/>
              </a:spcBef>
            </a:pPr>
            <a:r>
              <a:rPr lang="pt-BR" altLang="pt-BR" b="1" dirty="0" smtClean="0">
                <a:latin typeface="Calibri" pitchFamily="34" charset="0"/>
              </a:rPr>
              <a:t>Centros de Saúde </a:t>
            </a:r>
          </a:p>
          <a:p>
            <a:pPr algn="ctr" eaLnBrk="1" hangingPunct="1">
              <a:spcBef>
                <a:spcPct val="50000"/>
              </a:spcBef>
            </a:pPr>
            <a:r>
              <a:rPr lang="pt-BR" altLang="pt-BR" b="1" dirty="0" err="1" smtClean="0">
                <a:latin typeface="Calibri" pitchFamily="34" charset="0"/>
              </a:rPr>
              <a:t>UPAs</a:t>
            </a:r>
            <a:r>
              <a:rPr lang="pt-BR" altLang="pt-BR" b="1" dirty="0" smtClean="0">
                <a:latin typeface="Calibri" pitchFamily="34" charset="0"/>
              </a:rPr>
              <a:t>  CAPS </a:t>
            </a:r>
            <a:endParaRPr lang="pt-BR" altLang="pt-BR" b="1" dirty="0">
              <a:latin typeface="Calibri" pitchFamily="34" charset="0"/>
            </a:endParaRPr>
          </a:p>
        </p:txBody>
      </p:sp>
      <p:pic>
        <p:nvPicPr>
          <p:cNvPr id="20" name="Picture 35" descr="BannerConselho%5B1%5D"/>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10096528" y="2143116"/>
            <a:ext cx="1343027" cy="12858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 name="Picture 4"/>
          <p:cNvPicPr>
            <a:picLocks noChangeAspect="1" noChangeArrowheads="1"/>
          </p:cNvPicPr>
          <p:nvPr/>
        </p:nvPicPr>
        <p:blipFill>
          <a:blip r:embed="rId11" cstate="print">
            <a:extLst>
              <a:ext uri="{28A0092B-C50C-407E-A947-70E740481C1C}">
                <a14:useLocalDpi xmlns:a14="http://schemas.microsoft.com/office/drawing/2010/main" xmlns="" val="0"/>
              </a:ext>
            </a:extLst>
          </a:blip>
          <a:srcRect t="78362" r="56413" b="3474"/>
          <a:stretch>
            <a:fillRect/>
          </a:stretch>
        </p:blipFill>
        <p:spPr bwMode="auto">
          <a:xfrm>
            <a:off x="8310578" y="5000636"/>
            <a:ext cx="1643074" cy="639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 name="Picture 5"/>
          <p:cNvPicPr>
            <a:picLocks noChangeAspect="1" noChangeArrowheads="1"/>
          </p:cNvPicPr>
          <p:nvPr/>
        </p:nvPicPr>
        <p:blipFill>
          <a:blip r:embed="rId11" cstate="print">
            <a:extLst>
              <a:ext uri="{28A0092B-C50C-407E-A947-70E740481C1C}">
                <a14:useLocalDpi xmlns:a14="http://schemas.microsoft.com/office/drawing/2010/main" xmlns="" val="0"/>
              </a:ext>
            </a:extLst>
          </a:blip>
          <a:srcRect t="30104" r="63680" b="44540"/>
          <a:stretch>
            <a:fillRect/>
          </a:stretch>
        </p:blipFill>
        <p:spPr bwMode="auto">
          <a:xfrm>
            <a:off x="10096528" y="4214818"/>
            <a:ext cx="1303893" cy="8477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3" name="Picture 2"/>
          <p:cNvPicPr>
            <a:picLocks noChangeAspect="1" noChangeArrowheads="1"/>
          </p:cNvPicPr>
          <p:nvPr/>
        </p:nvPicPr>
        <p:blipFill>
          <a:blip r:embed="rId12" cstate="print">
            <a:extLst>
              <a:ext uri="{28A0092B-C50C-407E-A947-70E740481C1C}">
                <a14:useLocalDpi xmlns:a14="http://schemas.microsoft.com/office/drawing/2010/main" xmlns="" val="0"/>
              </a:ext>
            </a:extLst>
          </a:blip>
          <a:srcRect/>
          <a:stretch>
            <a:fillRect/>
          </a:stretch>
        </p:blipFill>
        <p:spPr bwMode="auto">
          <a:xfrm>
            <a:off x="11072833" y="5572140"/>
            <a:ext cx="1119167" cy="7163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4" name="Picture 5"/>
          <p:cNvPicPr>
            <a:picLocks noChangeAspect="1" noChangeArrowheads="1"/>
          </p:cNvPicPr>
          <p:nvPr/>
        </p:nvPicPr>
        <p:blipFill>
          <a:blip r:embed="rId11" cstate="print">
            <a:extLst>
              <a:ext uri="{28A0092B-C50C-407E-A947-70E740481C1C}">
                <a14:useLocalDpi xmlns:a14="http://schemas.microsoft.com/office/drawing/2010/main" xmlns="" val="0"/>
              </a:ext>
            </a:extLst>
          </a:blip>
          <a:srcRect l="58556" t="33208" b="45222"/>
          <a:stretch>
            <a:fillRect/>
          </a:stretch>
        </p:blipFill>
        <p:spPr bwMode="auto">
          <a:xfrm>
            <a:off x="8024826" y="6270336"/>
            <a:ext cx="1209686" cy="587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5" name="Picture 9"/>
          <p:cNvPicPr>
            <a:picLocks noChangeAspect="1" noChangeArrowheads="1"/>
          </p:cNvPicPr>
          <p:nvPr/>
        </p:nvPicPr>
        <p:blipFill>
          <a:blip r:embed="rId13" cstate="print">
            <a:extLst>
              <a:ext uri="{28A0092B-C50C-407E-A947-70E740481C1C}">
                <a14:useLocalDpi xmlns:a14="http://schemas.microsoft.com/office/drawing/2010/main" xmlns="" val="0"/>
              </a:ext>
            </a:extLst>
          </a:blip>
          <a:srcRect/>
          <a:stretch>
            <a:fillRect/>
          </a:stretch>
        </p:blipFill>
        <p:spPr bwMode="auto">
          <a:xfrm>
            <a:off x="4881554" y="6286520"/>
            <a:ext cx="1357322" cy="57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6" name="Picture 13" descr="C:\Users\User\Documents\VIVA 2014\logos\creas.jpg"/>
          <p:cNvPicPr>
            <a:picLocks noChangeAspect="1" noChangeArrowheads="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2524100" y="5214950"/>
            <a:ext cx="1214438" cy="1038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7" name="Picture 2" descr="C:\Users\Naoko\Documents\Apresentação NPVA\CRAMI.jpg"/>
          <p:cNvPicPr>
            <a:picLocks noChangeAspect="1" noChangeArrowheads="1"/>
          </p:cNvPicPr>
          <p:nvPr/>
        </p:nvPicPr>
        <p:blipFill>
          <a:blip r:embed="rId15" cstate="print">
            <a:extLst>
              <a:ext uri="{28A0092B-C50C-407E-A947-70E740481C1C}">
                <a14:useLocalDpi xmlns:a14="http://schemas.microsoft.com/office/drawing/2010/main" xmlns="" val="0"/>
              </a:ext>
            </a:extLst>
          </a:blip>
          <a:srcRect/>
          <a:stretch>
            <a:fillRect/>
          </a:stretch>
        </p:blipFill>
        <p:spPr bwMode="auto">
          <a:xfrm>
            <a:off x="380960" y="6283325"/>
            <a:ext cx="2187774" cy="574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 name="Picture 6" descr="http://www2.policiacivil.sp.gov.br/novasimagems/novas/novotopo.jpg"/>
          <p:cNvPicPr>
            <a:picLocks noChangeAspect="1" noChangeArrowheads="1"/>
          </p:cNvPicPr>
          <p:nvPr/>
        </p:nvPicPr>
        <p:blipFill>
          <a:blip r:embed="rId16" cstate="print">
            <a:extLst>
              <a:ext uri="{28A0092B-C50C-407E-A947-70E740481C1C}">
                <a14:useLocalDpi xmlns:a14="http://schemas.microsoft.com/office/drawing/2010/main" xmlns="" val="0"/>
              </a:ext>
            </a:extLst>
          </a:blip>
          <a:srcRect l="85930" t="10555"/>
          <a:stretch>
            <a:fillRect/>
          </a:stretch>
        </p:blipFill>
        <p:spPr bwMode="auto">
          <a:xfrm>
            <a:off x="809588" y="4071942"/>
            <a:ext cx="1544837" cy="706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9" name="Picture 19" descr="Secretaria Municipal de Educação de Campinas"/>
          <p:cNvPicPr>
            <a:picLocks noChangeAspect="1" noChangeArrowheads="1"/>
          </p:cNvPicPr>
          <p:nvPr/>
        </p:nvPicPr>
        <p:blipFill>
          <a:blip r:embed="rId17" cstate="print">
            <a:extLst>
              <a:ext uri="{28A0092B-C50C-407E-A947-70E740481C1C}">
                <a14:useLocalDpi xmlns:a14="http://schemas.microsoft.com/office/drawing/2010/main" xmlns="" val="0"/>
              </a:ext>
            </a:extLst>
          </a:blip>
          <a:srcRect/>
          <a:stretch>
            <a:fillRect/>
          </a:stretch>
        </p:blipFill>
        <p:spPr bwMode="auto">
          <a:xfrm>
            <a:off x="4381488" y="5000636"/>
            <a:ext cx="3444498" cy="7143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slow">
    <p:wedg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txBox="1">
            <a:spLocks noChangeArrowheads="1"/>
          </p:cNvSpPr>
          <p:nvPr/>
        </p:nvSpPr>
        <p:spPr bwMode="auto">
          <a:xfrm>
            <a:off x="256118" y="188913"/>
            <a:ext cx="11791949" cy="571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eaLnBrk="1" hangingPunct="1"/>
            <a:r>
              <a:rPr lang="en-US" altLang="pt-BR" sz="2500" b="1" dirty="0">
                <a:solidFill>
                  <a:srgbClr val="C00000"/>
                </a:solidFill>
                <a:latin typeface="Calibri" pitchFamily="34" charset="0"/>
              </a:rPr>
              <a:t>Marcos </a:t>
            </a:r>
            <a:r>
              <a:rPr lang="en-US" altLang="pt-BR" sz="2500" b="1" dirty="0" err="1" smtClean="0">
                <a:solidFill>
                  <a:srgbClr val="C00000"/>
                </a:solidFill>
                <a:latin typeface="Calibri" pitchFamily="34" charset="0"/>
              </a:rPr>
              <a:t>Legais</a:t>
            </a:r>
            <a:endParaRPr lang="en-US" altLang="pt-BR" sz="2500" b="1" dirty="0">
              <a:solidFill>
                <a:srgbClr val="C00000"/>
              </a:solidFill>
              <a:latin typeface="Traditional Arabic" pitchFamily="18" charset="-78"/>
              <a:cs typeface="Traditional Arabic" pitchFamily="18" charset="-78"/>
            </a:endParaRPr>
          </a:p>
        </p:txBody>
      </p:sp>
      <p:cxnSp>
        <p:nvCxnSpPr>
          <p:cNvPr id="11267" name="Conector reto 6"/>
          <p:cNvCxnSpPr>
            <a:cxnSpLocks noChangeShapeType="1"/>
          </p:cNvCxnSpPr>
          <p:nvPr/>
        </p:nvCxnSpPr>
        <p:spPr bwMode="auto">
          <a:xfrm>
            <a:off x="8208433" y="692150"/>
            <a:ext cx="3911601" cy="1588"/>
          </a:xfrm>
          <a:prstGeom prst="line">
            <a:avLst/>
          </a:prstGeom>
          <a:noFill/>
          <a:ln w="31750" algn="ctr">
            <a:solidFill>
              <a:srgbClr val="C00000"/>
            </a:solidFill>
            <a:round/>
            <a:headEnd/>
            <a:tailEnd/>
          </a:ln>
          <a:extLst>
            <a:ext uri="{909E8E84-426E-40DD-AFC4-6F175D3DCCD1}">
              <a14:hiddenFill xmlns:a14="http://schemas.microsoft.com/office/drawing/2010/main" xmlns="">
                <a:noFill/>
              </a14:hiddenFill>
            </a:ext>
          </a:extLst>
        </p:spPr>
      </p:cxnSp>
      <p:graphicFrame>
        <p:nvGraphicFramePr>
          <p:cNvPr id="9" name="Diagrama 8"/>
          <p:cNvGraphicFramePr/>
          <p:nvPr/>
        </p:nvGraphicFramePr>
        <p:xfrm>
          <a:off x="190460" y="836712"/>
          <a:ext cx="11811083" cy="47863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 Box 17"/>
          <p:cNvSpPr txBox="1">
            <a:spLocks noChangeArrowheads="1"/>
          </p:cNvSpPr>
          <p:nvPr/>
        </p:nvSpPr>
        <p:spPr bwMode="auto">
          <a:xfrm>
            <a:off x="463376" y="6021389"/>
            <a:ext cx="2133570" cy="738664"/>
          </a:xfrm>
          <a:prstGeom prst="rect">
            <a:avLst/>
          </a:prstGeom>
          <a:noFill/>
          <a:ln w="28575">
            <a:solidFill>
              <a:schemeClr val="accent2">
                <a:lumMod val="75000"/>
              </a:schemeClr>
            </a:solidFill>
            <a:miter lim="800000"/>
            <a:headEnd/>
            <a:tailEnd/>
          </a:ln>
          <a:extLst/>
        </p:spPr>
        <p:txBody>
          <a:bodyPr wrap="square">
            <a:spAutoFit/>
          </a:bodyPr>
          <a:lstStyle>
            <a:lvl1pPr marL="342900" indent="-342900"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marL="0" indent="0" algn="ctr" eaLnBrk="1" fontAlgn="auto" hangingPunct="1">
              <a:spcBef>
                <a:spcPct val="50000"/>
              </a:spcBef>
              <a:spcAft>
                <a:spcPts val="0"/>
              </a:spcAft>
              <a:buClr>
                <a:srgbClr val="7030A0"/>
              </a:buClr>
              <a:defRPr/>
            </a:pPr>
            <a:r>
              <a:rPr lang="pt-BR" sz="1200" b="1" dirty="0" smtClean="0">
                <a:solidFill>
                  <a:srgbClr val="A01DA3"/>
                </a:solidFill>
              </a:rPr>
              <a:t>Lei </a:t>
            </a:r>
            <a:r>
              <a:rPr lang="pt-BR" sz="1200" b="1" dirty="0">
                <a:solidFill>
                  <a:srgbClr val="A01DA3"/>
                </a:solidFill>
              </a:rPr>
              <a:t>nº 11.340, de </a:t>
            </a:r>
            <a:r>
              <a:rPr lang="pt-BR" sz="1200" b="1" dirty="0" smtClean="0">
                <a:solidFill>
                  <a:srgbClr val="A01DA3"/>
                </a:solidFill>
              </a:rPr>
              <a:t>07/08/2006</a:t>
            </a:r>
            <a:endParaRPr lang="pt-BR" sz="1200" b="1" dirty="0">
              <a:solidFill>
                <a:srgbClr val="A01DA3"/>
              </a:solidFill>
            </a:endParaRPr>
          </a:p>
          <a:p>
            <a:pPr marL="0" indent="0" algn="ctr" eaLnBrk="1" fontAlgn="auto" hangingPunct="1">
              <a:spcBef>
                <a:spcPct val="50000"/>
              </a:spcBef>
              <a:spcAft>
                <a:spcPts val="0"/>
              </a:spcAft>
              <a:buClr>
                <a:srgbClr val="7030A0"/>
              </a:buClr>
              <a:defRPr/>
            </a:pPr>
            <a:r>
              <a:rPr lang="pt-BR" sz="1200" b="1" dirty="0">
                <a:solidFill>
                  <a:srgbClr val="A01DA3"/>
                </a:solidFill>
              </a:rPr>
              <a:t>Lei Maria da Penha</a:t>
            </a:r>
          </a:p>
        </p:txBody>
      </p:sp>
      <p:sp>
        <p:nvSpPr>
          <p:cNvPr id="6" name="CaixaDeTexto 6"/>
          <p:cNvSpPr txBox="1">
            <a:spLocks noChangeArrowheads="1"/>
          </p:cNvSpPr>
          <p:nvPr/>
        </p:nvSpPr>
        <p:spPr bwMode="auto">
          <a:xfrm>
            <a:off x="7546828" y="5949282"/>
            <a:ext cx="4069108" cy="830997"/>
          </a:xfrm>
          <a:prstGeom prst="rect">
            <a:avLst/>
          </a:prstGeom>
          <a:noFill/>
          <a:ln>
            <a:solidFill>
              <a:srgbClr val="C00000"/>
            </a:solidFill>
          </a:ln>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fontAlgn="auto" hangingPunct="1">
              <a:spcBef>
                <a:spcPts val="0"/>
              </a:spcBef>
              <a:spcAft>
                <a:spcPts val="0"/>
              </a:spcAft>
              <a:defRPr/>
            </a:pPr>
            <a:r>
              <a:rPr lang="pt-BR" sz="1200" b="1" dirty="0">
                <a:solidFill>
                  <a:srgbClr val="C00000"/>
                </a:solidFill>
                <a:cs typeface="Traditional Arabic" pitchFamily="18" charset="-78"/>
              </a:rPr>
              <a:t>Lei 12.015, de 7 de agosto de </a:t>
            </a:r>
            <a:r>
              <a:rPr lang="pt-BR" sz="1200" b="1" dirty="0" smtClean="0">
                <a:ln>
                  <a:solidFill>
                    <a:schemeClr val="accent1"/>
                  </a:solidFill>
                </a:ln>
                <a:solidFill>
                  <a:srgbClr val="C00000"/>
                </a:solidFill>
                <a:cs typeface="Traditional Arabic" pitchFamily="18" charset="-78"/>
              </a:rPr>
              <a:t>2009</a:t>
            </a:r>
          </a:p>
          <a:p>
            <a:pPr algn="ctr" eaLnBrk="1" fontAlgn="auto" hangingPunct="1">
              <a:spcBef>
                <a:spcPts val="0"/>
              </a:spcBef>
              <a:spcAft>
                <a:spcPts val="0"/>
              </a:spcAft>
              <a:defRPr/>
            </a:pPr>
            <a:r>
              <a:rPr lang="pt-BR" sz="1200" b="1" dirty="0" err="1" smtClean="0">
                <a:cs typeface="Traditional Arabic" pitchFamily="18" charset="-78"/>
              </a:rPr>
              <a:t>Art</a:t>
            </a:r>
            <a:r>
              <a:rPr lang="pt-BR" sz="1200" b="1" dirty="0" smtClean="0">
                <a:cs typeface="Traditional Arabic" pitchFamily="18" charset="-78"/>
              </a:rPr>
              <a:t> 213  - conjunção carnal ou qualquer ato libidinoso</a:t>
            </a:r>
          </a:p>
          <a:p>
            <a:pPr algn="ctr" eaLnBrk="1" fontAlgn="auto" hangingPunct="1">
              <a:spcBef>
                <a:spcPts val="0"/>
              </a:spcBef>
              <a:spcAft>
                <a:spcPts val="0"/>
              </a:spcAft>
              <a:defRPr/>
            </a:pPr>
            <a:r>
              <a:rPr lang="pt-BR" sz="1200" b="1" dirty="0" err="1" smtClean="0">
                <a:cs typeface="Traditional Arabic" pitchFamily="18" charset="-78"/>
              </a:rPr>
              <a:t>Art</a:t>
            </a:r>
            <a:r>
              <a:rPr lang="pt-BR" sz="1200" b="1" dirty="0" smtClean="0">
                <a:cs typeface="Traditional Arabic" pitchFamily="18" charset="-78"/>
              </a:rPr>
              <a:t> 218 – crimes sexuais contra vulneráveis</a:t>
            </a:r>
            <a:endParaRPr lang="pt-BR" sz="1200" dirty="0"/>
          </a:p>
        </p:txBody>
      </p:sp>
      <p:sp>
        <p:nvSpPr>
          <p:cNvPr id="2" name="Retângulo 1"/>
          <p:cNvSpPr/>
          <p:nvPr/>
        </p:nvSpPr>
        <p:spPr>
          <a:xfrm>
            <a:off x="3048000" y="1905507"/>
            <a:ext cx="4072114" cy="5078313"/>
          </a:xfrm>
          <a:prstGeom prst="rect">
            <a:avLst/>
          </a:prstGeom>
        </p:spPr>
        <p:txBody>
          <a:bodyPr wrap="square">
            <a:spAutoFit/>
          </a:bodyPr>
          <a:lstStyle/>
          <a:p>
            <a:endParaRPr lang="pt-BR" sz="1200" b="1" dirty="0" smtClean="0"/>
          </a:p>
          <a:p>
            <a:endParaRPr lang="pt-BR" sz="1200" b="1" dirty="0"/>
          </a:p>
          <a:p>
            <a:endParaRPr lang="pt-BR" sz="1200" b="1" dirty="0" smtClean="0"/>
          </a:p>
          <a:p>
            <a:endParaRPr lang="pt-BR" sz="1200" b="1" dirty="0"/>
          </a:p>
          <a:p>
            <a:endParaRPr lang="pt-BR" sz="1200" b="1" dirty="0" smtClean="0"/>
          </a:p>
          <a:p>
            <a:endParaRPr lang="pt-BR" sz="1200" b="1" dirty="0"/>
          </a:p>
          <a:p>
            <a:endParaRPr lang="pt-BR" sz="1200" b="1" dirty="0" smtClean="0"/>
          </a:p>
          <a:p>
            <a:endParaRPr lang="pt-BR" sz="1200" b="1" dirty="0"/>
          </a:p>
          <a:p>
            <a:endParaRPr lang="pt-BR" sz="1200" b="1" dirty="0" smtClean="0"/>
          </a:p>
          <a:p>
            <a:endParaRPr lang="pt-BR" sz="1200" b="1" dirty="0"/>
          </a:p>
          <a:p>
            <a:endParaRPr lang="pt-BR" sz="1200" b="1" dirty="0" smtClean="0"/>
          </a:p>
          <a:p>
            <a:endParaRPr lang="pt-BR" sz="1200" b="1" dirty="0"/>
          </a:p>
          <a:p>
            <a:endParaRPr lang="pt-BR" sz="1200" b="1" dirty="0" smtClean="0"/>
          </a:p>
          <a:p>
            <a:endParaRPr lang="pt-BR" sz="1200" b="1" dirty="0"/>
          </a:p>
          <a:p>
            <a:endParaRPr lang="pt-BR" sz="1200" b="1" dirty="0" smtClean="0"/>
          </a:p>
          <a:p>
            <a:endParaRPr lang="pt-BR" sz="1200" b="1" dirty="0"/>
          </a:p>
          <a:p>
            <a:endParaRPr lang="pt-BR" sz="1200" b="1" dirty="0" smtClean="0"/>
          </a:p>
          <a:p>
            <a:endParaRPr lang="pt-BR" sz="1200" b="1" dirty="0" smtClean="0"/>
          </a:p>
          <a:p>
            <a:r>
              <a:rPr lang="pt-BR" sz="1200" b="1" dirty="0"/>
              <a:t/>
            </a:r>
            <a:br>
              <a:rPr lang="pt-BR" sz="1200" b="1" dirty="0"/>
            </a:br>
            <a:r>
              <a:rPr lang="pt-BR" sz="1200" b="1" dirty="0"/>
              <a:t/>
            </a:r>
            <a:br>
              <a:rPr lang="pt-BR" sz="1200" b="1" dirty="0"/>
            </a:br>
            <a:endParaRPr lang="pt-BR" sz="1200" b="1" dirty="0" smtClean="0"/>
          </a:p>
          <a:p>
            <a:r>
              <a:rPr lang="pt-BR" sz="1200" b="1" u="sng" dirty="0" smtClean="0">
                <a:hlinkClick r:id="rId6"/>
              </a:rPr>
              <a:t>LEI </a:t>
            </a:r>
            <a:r>
              <a:rPr lang="pt-BR" sz="1200" b="1" u="sng" dirty="0">
                <a:hlinkClick r:id="rId6"/>
              </a:rPr>
              <a:t>Nº 12.845, DE 1º DE AGOSTO DE 2013.</a:t>
            </a:r>
            <a:r>
              <a:rPr lang="pt-BR" sz="1200" dirty="0"/>
              <a:t/>
            </a:r>
            <a:br>
              <a:rPr lang="pt-BR" sz="1200" dirty="0"/>
            </a:br>
            <a:r>
              <a:rPr lang="pt-BR" sz="1200" dirty="0"/>
              <a:t/>
            </a:r>
            <a:br>
              <a:rPr lang="pt-BR" sz="1200" dirty="0"/>
            </a:br>
            <a:r>
              <a:rPr lang="pt-BR" sz="1200" dirty="0"/>
              <a:t>Dispõe sobre o atendimento obrigatório e integral de pessoas em situação de violência sexual.</a:t>
            </a:r>
            <a:br>
              <a:rPr lang="pt-BR" sz="1200" dirty="0"/>
            </a:br>
            <a:endParaRPr lang="pt-BR" sz="1200" dirty="0"/>
          </a:p>
        </p:txBody>
      </p:sp>
    </p:spTree>
    <p:extLst>
      <p:ext uri="{BB962C8B-B14F-4D97-AF65-F5344CB8AC3E}">
        <p14:creationId xmlns:p14="http://schemas.microsoft.com/office/powerpoint/2010/main" xmlns="" val="1533520849"/>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Text Box 7"/>
          <p:cNvSpPr txBox="1">
            <a:spLocks noChangeArrowheads="1"/>
          </p:cNvSpPr>
          <p:nvPr/>
        </p:nvSpPr>
        <p:spPr bwMode="auto">
          <a:xfrm>
            <a:off x="7319963" y="5570538"/>
            <a:ext cx="3097212" cy="477837"/>
          </a:xfrm>
          <a:prstGeom prst="rect">
            <a:avLst/>
          </a:prstGeom>
          <a:noFill/>
          <a:ln w="9525">
            <a:noFill/>
            <a:miter lim="800000"/>
            <a:headEnd/>
            <a:tailEnd/>
          </a:ln>
        </p:spPr>
        <p:txBody>
          <a:bodyPr>
            <a:spAutoFit/>
          </a:bodyPr>
          <a:lstStyle/>
          <a:p>
            <a:pPr algn="r" eaLnBrk="0" hangingPunct="0">
              <a:lnSpc>
                <a:spcPct val="50000"/>
              </a:lnSpc>
              <a:spcBef>
                <a:spcPct val="50000"/>
              </a:spcBef>
            </a:pPr>
            <a:endParaRPr lang="pt-BR" b="1" dirty="0"/>
          </a:p>
          <a:p>
            <a:pPr algn="r" eaLnBrk="0" hangingPunct="0">
              <a:lnSpc>
                <a:spcPct val="50000"/>
              </a:lnSpc>
              <a:spcBef>
                <a:spcPct val="50000"/>
              </a:spcBef>
            </a:pPr>
            <a:endParaRPr lang="pt-BR" sz="1600" b="1" dirty="0"/>
          </a:p>
        </p:txBody>
      </p:sp>
      <p:sp>
        <p:nvSpPr>
          <p:cNvPr id="2" name="CaixaDeTexto 1"/>
          <p:cNvSpPr txBox="1"/>
          <p:nvPr/>
        </p:nvSpPr>
        <p:spPr>
          <a:xfrm>
            <a:off x="9937750" y="5956300"/>
            <a:ext cx="1990725" cy="307777"/>
          </a:xfrm>
          <a:prstGeom prst="rect">
            <a:avLst/>
          </a:prstGeom>
          <a:noFill/>
        </p:spPr>
        <p:txBody>
          <a:bodyPr>
            <a:spAutoFit/>
          </a:bodyPr>
          <a:lstStyle/>
          <a:p>
            <a:pPr algn="ctr" eaLnBrk="0" hangingPunct="0"/>
            <a:r>
              <a:rPr lang="pt-BR" sz="1400" b="1" dirty="0">
                <a:solidFill>
                  <a:srgbClr val="1F4E79"/>
                </a:solidFill>
              </a:rPr>
              <a:t>SC </a:t>
            </a:r>
            <a:r>
              <a:rPr lang="pt-BR" sz="1400" b="1" dirty="0" smtClean="0">
                <a:solidFill>
                  <a:srgbClr val="1F4E79"/>
                </a:solidFill>
              </a:rPr>
              <a:t>Moreira</a:t>
            </a:r>
            <a:endParaRPr lang="pt-BR" sz="1400" b="1" dirty="0">
              <a:solidFill>
                <a:srgbClr val="1F4E79"/>
              </a:solidFill>
            </a:endParaRPr>
          </a:p>
        </p:txBody>
      </p:sp>
      <p:sp>
        <p:nvSpPr>
          <p:cNvPr id="100361" name="Text Box 9"/>
          <p:cNvSpPr txBox="1">
            <a:spLocks noChangeArrowheads="1"/>
          </p:cNvSpPr>
          <p:nvPr/>
        </p:nvSpPr>
        <p:spPr bwMode="auto">
          <a:xfrm>
            <a:off x="0" y="0"/>
            <a:ext cx="12192000" cy="1604963"/>
          </a:xfrm>
          <a:prstGeom prst="rect">
            <a:avLst/>
          </a:prstGeom>
          <a:noFill/>
          <a:ln w="9525">
            <a:noFill/>
            <a:miter lim="800000"/>
            <a:headEnd/>
            <a:tailEnd/>
          </a:ln>
          <a:effectLst/>
        </p:spPr>
        <p:txBody>
          <a:bodyPr>
            <a:spAutoFit/>
          </a:bodyPr>
          <a:lstStyle/>
          <a:p>
            <a:pPr>
              <a:spcBef>
                <a:spcPct val="50000"/>
              </a:spcBef>
            </a:pPr>
            <a:endParaRPr lang="pt-BR" dirty="0"/>
          </a:p>
          <a:p>
            <a:pPr>
              <a:spcBef>
                <a:spcPct val="50000"/>
              </a:spcBef>
            </a:pPr>
            <a:endParaRPr lang="pt-BR" dirty="0"/>
          </a:p>
          <a:p>
            <a:pPr>
              <a:spcBef>
                <a:spcPct val="50000"/>
              </a:spcBef>
            </a:pPr>
            <a:endParaRPr lang="pt-BR" dirty="0"/>
          </a:p>
          <a:p>
            <a:pPr>
              <a:spcBef>
                <a:spcPct val="50000"/>
              </a:spcBef>
            </a:pPr>
            <a:endParaRPr lang="pt-BR" dirty="0"/>
          </a:p>
        </p:txBody>
      </p:sp>
      <p:sp>
        <p:nvSpPr>
          <p:cNvPr id="9" name="Título 8"/>
          <p:cNvSpPr>
            <a:spLocks noGrp="1"/>
          </p:cNvSpPr>
          <p:nvPr>
            <p:ph type="title"/>
          </p:nvPr>
        </p:nvSpPr>
        <p:spPr>
          <a:xfrm>
            <a:off x="4524364" y="285728"/>
            <a:ext cx="7429552" cy="992173"/>
          </a:xfrm>
        </p:spPr>
        <p:txBody>
          <a:bodyPr/>
          <a:lstStyle/>
          <a:p>
            <a:pPr algn="ctr"/>
            <a:r>
              <a:rPr lang="pt-BR" b="1" dirty="0" smtClean="0"/>
              <a:t>Processo de Trabalho em Saúde</a:t>
            </a:r>
            <a:endParaRPr lang="pt-BR" dirty="0"/>
          </a:p>
        </p:txBody>
      </p:sp>
      <p:sp>
        <p:nvSpPr>
          <p:cNvPr id="11" name="Espaço Reservado para Conteúdo 10"/>
          <p:cNvSpPr>
            <a:spLocks noGrp="1"/>
          </p:cNvSpPr>
          <p:nvPr>
            <p:ph idx="1"/>
          </p:nvPr>
        </p:nvSpPr>
        <p:spPr>
          <a:xfrm>
            <a:off x="4381488" y="1285861"/>
            <a:ext cx="7286676" cy="4891102"/>
          </a:xfrm>
        </p:spPr>
        <p:txBody>
          <a:bodyPr/>
          <a:lstStyle/>
          <a:p>
            <a:pPr marL="0" indent="100013" algn="just">
              <a:buFontTx/>
              <a:buNone/>
            </a:pPr>
            <a:r>
              <a:rPr lang="pt-BR" dirty="0" smtClean="0"/>
              <a:t>Refere-se à </a:t>
            </a:r>
            <a:r>
              <a:rPr lang="pt-BR" b="1" dirty="0" smtClean="0"/>
              <a:t>dimensão do cotidiano do trabalho em saúde,</a:t>
            </a:r>
            <a:r>
              <a:rPr lang="pt-BR" dirty="0" smtClean="0"/>
              <a:t> ou seja a prática dos trabalhadores/profissionais de saúde no dia a dia da produção e consumo dos serviços de saúde.</a:t>
            </a:r>
          </a:p>
          <a:p>
            <a:pPr marL="0" indent="100013" algn="just">
              <a:buFontTx/>
              <a:buNone/>
            </a:pPr>
            <a:endParaRPr lang="pt-BR" dirty="0" smtClean="0"/>
          </a:p>
          <a:p>
            <a:pPr marL="0" indent="100013" algn="just">
              <a:buFontTx/>
              <a:buNone/>
            </a:pPr>
            <a:r>
              <a:rPr lang="pt-BR" dirty="0" smtClean="0"/>
              <a:t>No trabalho em saúde </a:t>
            </a:r>
            <a:r>
              <a:rPr lang="pt-BR" b="1" dirty="0" smtClean="0"/>
              <a:t>o trabalhador recorre a saberes na utilização de máquinas </a:t>
            </a:r>
            <a:r>
              <a:rPr lang="pt-BR" dirty="0" smtClean="0"/>
              <a:t>(seringa, estetoscópio, etc.), </a:t>
            </a:r>
            <a:r>
              <a:rPr lang="pt-BR" b="1" dirty="0" smtClean="0"/>
              <a:t>seus conhecimentos tecnológicos</a:t>
            </a:r>
            <a:r>
              <a:rPr lang="pt-BR" dirty="0" smtClean="0"/>
              <a:t> (saber-fazer clínico) e </a:t>
            </a:r>
            <a:r>
              <a:rPr lang="pt-BR" b="1" dirty="0" smtClean="0"/>
              <a:t>suas relações com os outros</a:t>
            </a:r>
            <a:r>
              <a:rPr lang="pt-BR" dirty="0" smtClean="0"/>
              <a:t> (como o ato da fala).</a:t>
            </a:r>
          </a:p>
          <a:p>
            <a:endParaRPr lang="pt-BR" dirty="0"/>
          </a:p>
        </p:txBody>
      </p:sp>
      <p:pic>
        <p:nvPicPr>
          <p:cNvPr id="50178" name="Picture 2" descr="http://osegredo.com.br/wp-content/uploads/2015/04/Pintura-rupestre.jpg"/>
          <p:cNvPicPr>
            <a:picLocks noChangeAspect="1" noChangeArrowheads="1"/>
          </p:cNvPicPr>
          <p:nvPr/>
        </p:nvPicPr>
        <p:blipFill>
          <a:blip r:embed="rId2"/>
          <a:srcRect/>
          <a:stretch>
            <a:fillRect/>
          </a:stretch>
        </p:blipFill>
        <p:spPr bwMode="auto">
          <a:xfrm>
            <a:off x="166646" y="1285860"/>
            <a:ext cx="4214842" cy="4071966"/>
          </a:xfrm>
          <a:prstGeom prst="rect">
            <a:avLst/>
          </a:prstGeom>
          <a:noFill/>
        </p:spPr>
      </p:pic>
    </p:spTree>
  </p:cSld>
  <p:clrMapOvr>
    <a:masterClrMapping/>
  </p:clrMapOvr>
  <p:transition spd="slow">
    <p:wedg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ítulo 1"/>
          <p:cNvSpPr>
            <a:spLocks noGrp="1"/>
          </p:cNvSpPr>
          <p:nvPr>
            <p:ph type="title"/>
          </p:nvPr>
        </p:nvSpPr>
        <p:spPr>
          <a:xfrm>
            <a:off x="8024826" y="1000108"/>
            <a:ext cx="3786215" cy="2071702"/>
          </a:xfrm>
          <a:noFill/>
        </p:spPr>
        <p:txBody>
          <a:bodyPr>
            <a:normAutofit/>
          </a:bodyPr>
          <a:lstStyle/>
          <a:p>
            <a:pPr algn="l"/>
            <a:r>
              <a:rPr lang="pt-BR" sz="2400" b="1" dirty="0">
                <a:effectLst/>
                <a:latin typeface="+mn-lt"/>
                <a:ea typeface="Verdana" panose="020B0604030504040204" pitchFamily="34" charset="0"/>
                <a:cs typeface="Verdana" panose="020B0604030504040204" pitchFamily="34" charset="0"/>
              </a:rPr>
              <a:t>SISNOV/SINAN –</a:t>
            </a:r>
            <a:r>
              <a:rPr lang="pt-BR" sz="2800" b="1" dirty="0">
                <a:effectLst/>
                <a:latin typeface="+mn-lt"/>
                <a:ea typeface="Verdana" panose="020B0604030504040204" pitchFamily="34" charset="0"/>
                <a:cs typeface="Verdana" panose="020B0604030504040204" pitchFamily="34" charset="0"/>
              </a:rPr>
              <a:t> </a:t>
            </a:r>
            <a:r>
              <a:rPr lang="pt-BR" sz="2000" b="1" dirty="0">
                <a:effectLst/>
                <a:latin typeface="+mn-lt"/>
                <a:ea typeface="Verdana" panose="020B0604030504040204" pitchFamily="34" charset="0"/>
                <a:cs typeface="Verdana" panose="020B0604030504040204" pitchFamily="34" charset="0"/>
              </a:rPr>
              <a:t>o que deve ser </a:t>
            </a:r>
            <a:r>
              <a:rPr lang="pt-BR" sz="2000" b="1" dirty="0" smtClean="0">
                <a:effectLst/>
                <a:latin typeface="+mn-lt"/>
                <a:ea typeface="Verdana" panose="020B0604030504040204" pitchFamily="34" charset="0"/>
                <a:cs typeface="Verdana" panose="020B0604030504040204" pitchFamily="34" charset="0"/>
              </a:rPr>
              <a:t>notificado </a:t>
            </a:r>
            <a:r>
              <a:rPr lang="pt-BR" sz="1800" b="1" dirty="0" smtClean="0">
                <a:effectLst/>
                <a:latin typeface="+mn-lt"/>
                <a:ea typeface="Verdana" panose="020B0604030504040204" pitchFamily="34" charset="0"/>
                <a:cs typeface="Verdana" panose="020B0604030504040204" pitchFamily="34" charset="0"/>
              </a:rPr>
              <a:t>(2009 EM DIANTE)</a:t>
            </a:r>
          </a:p>
        </p:txBody>
      </p:sp>
      <p:sp>
        <p:nvSpPr>
          <p:cNvPr id="6" name="Espaço Reservado para Rodapé 5"/>
          <p:cNvSpPr>
            <a:spLocks noGrp="1"/>
          </p:cNvSpPr>
          <p:nvPr>
            <p:ph type="ftr" sz="quarter" idx="11"/>
          </p:nvPr>
        </p:nvSpPr>
        <p:spPr>
          <a:xfrm>
            <a:off x="527382" y="6215083"/>
            <a:ext cx="10849205" cy="566720"/>
          </a:xfrm>
          <a:blipFill>
            <a:blip r:embed="rId3" cstate="print"/>
            <a:stretch>
              <a:fillRect/>
            </a:stretch>
          </a:blipFill>
        </p:spPr>
        <p:txBody>
          <a:bodyPr/>
          <a:lstStyle/>
          <a:p>
            <a:pPr>
              <a:defRPr/>
            </a:pPr>
            <a:endParaRPr lang="pt-BR" dirty="0"/>
          </a:p>
        </p:txBody>
      </p:sp>
      <p:sp>
        <p:nvSpPr>
          <p:cNvPr id="12" name="Espaço Reservado para Conteúdo 2"/>
          <p:cNvSpPr>
            <a:spLocks noGrp="1"/>
          </p:cNvSpPr>
          <p:nvPr>
            <p:ph idx="1"/>
          </p:nvPr>
        </p:nvSpPr>
        <p:spPr>
          <a:xfrm>
            <a:off x="238084" y="1357298"/>
            <a:ext cx="7786742" cy="4714908"/>
          </a:xfrm>
          <a:solidFill>
            <a:schemeClr val="bg1"/>
          </a:solidFill>
        </p:spPr>
        <p:txBody>
          <a:bodyPr/>
          <a:lstStyle/>
          <a:p>
            <a:pPr lvl="1">
              <a:buFont typeface="Wingdings" pitchFamily="2" charset="2"/>
              <a:buChar char="Ø"/>
            </a:pPr>
            <a:r>
              <a:rPr lang="pt-BR" altLang="pt-BR" b="1" dirty="0" smtClean="0">
                <a:cs typeface="Arial" charset="0"/>
              </a:rPr>
              <a:t>Violência contra a mulher</a:t>
            </a:r>
          </a:p>
          <a:p>
            <a:pPr lvl="1">
              <a:buFont typeface="Wingdings" pitchFamily="2" charset="2"/>
              <a:buChar char="Ø"/>
            </a:pPr>
            <a:r>
              <a:rPr lang="pt-BR" altLang="pt-BR" b="1" dirty="0" smtClean="0">
                <a:cs typeface="Arial" charset="0"/>
              </a:rPr>
              <a:t>Violência contra criança</a:t>
            </a:r>
          </a:p>
          <a:p>
            <a:pPr lvl="1">
              <a:buFont typeface="Wingdings" pitchFamily="2" charset="2"/>
              <a:buChar char="Ø"/>
            </a:pPr>
            <a:r>
              <a:rPr lang="pt-BR" altLang="pt-BR" b="1" dirty="0" smtClean="0">
                <a:cs typeface="Arial" charset="0"/>
              </a:rPr>
              <a:t>Violência contra adolescente</a:t>
            </a:r>
          </a:p>
          <a:p>
            <a:pPr lvl="1">
              <a:buFont typeface="Wingdings" pitchFamily="2" charset="2"/>
              <a:buChar char="Ø"/>
            </a:pPr>
            <a:r>
              <a:rPr lang="pt-BR" altLang="pt-BR" b="1" dirty="0" smtClean="0">
                <a:cs typeface="Arial" charset="0"/>
              </a:rPr>
              <a:t>Violência contra pessoa idosa</a:t>
            </a:r>
          </a:p>
          <a:p>
            <a:pPr lvl="1">
              <a:buFont typeface="Wingdings" pitchFamily="2" charset="2"/>
              <a:buChar char="Ø"/>
            </a:pPr>
            <a:r>
              <a:rPr lang="pt-BR" altLang="pt-BR" b="1" dirty="0" smtClean="0">
                <a:cs typeface="Arial" charset="0"/>
              </a:rPr>
              <a:t>Violência autoprovocada</a:t>
            </a:r>
          </a:p>
          <a:p>
            <a:pPr lvl="1">
              <a:buFont typeface="Wingdings" pitchFamily="2" charset="2"/>
              <a:buChar char="Ø"/>
            </a:pPr>
            <a:r>
              <a:rPr lang="pt-BR" altLang="pt-BR" b="1" dirty="0" smtClean="0">
                <a:cs typeface="Arial" charset="0"/>
              </a:rPr>
              <a:t>Violência sexual</a:t>
            </a:r>
          </a:p>
          <a:p>
            <a:pPr lvl="1">
              <a:buFont typeface="Wingdings" pitchFamily="2" charset="2"/>
              <a:buChar char="Ø"/>
            </a:pPr>
            <a:r>
              <a:rPr lang="pt-BR" altLang="pt-BR" b="1" dirty="0" smtClean="0">
                <a:cs typeface="Arial" charset="0"/>
              </a:rPr>
              <a:t>Violência doméstica</a:t>
            </a:r>
          </a:p>
          <a:p>
            <a:pPr lvl="1">
              <a:buFont typeface="Wingdings" pitchFamily="2" charset="2"/>
              <a:buChar char="Ø"/>
            </a:pPr>
            <a:r>
              <a:rPr lang="pt-BR" altLang="pt-BR" b="1" dirty="0" smtClean="0">
                <a:cs typeface="Arial" charset="0"/>
              </a:rPr>
              <a:t>Tráfico de seres</a:t>
            </a:r>
          </a:p>
          <a:p>
            <a:pPr lvl="1">
              <a:buFont typeface="Wingdings" pitchFamily="2" charset="2"/>
              <a:buChar char="Ø"/>
            </a:pPr>
            <a:r>
              <a:rPr lang="pt-BR" altLang="pt-BR" b="1" dirty="0" smtClean="0">
                <a:cs typeface="Arial" charset="0"/>
              </a:rPr>
              <a:t>Financeira / econômica</a:t>
            </a:r>
          </a:p>
          <a:p>
            <a:pPr lvl="1">
              <a:buFont typeface="Wingdings" pitchFamily="2" charset="2"/>
              <a:buChar char="Ø"/>
            </a:pPr>
            <a:r>
              <a:rPr lang="pt-BR" altLang="pt-BR" b="1" dirty="0" smtClean="0">
                <a:cs typeface="Arial" charset="0"/>
              </a:rPr>
              <a:t>Negligência / abandono</a:t>
            </a:r>
          </a:p>
          <a:p>
            <a:pPr lvl="1">
              <a:buFont typeface="Wingdings" pitchFamily="2" charset="2"/>
              <a:buChar char="Ø"/>
            </a:pPr>
            <a:r>
              <a:rPr lang="pt-BR" altLang="pt-BR" b="1" dirty="0" smtClean="0">
                <a:cs typeface="Arial" charset="0"/>
              </a:rPr>
              <a:t>Trabalho infantil </a:t>
            </a:r>
            <a:r>
              <a:rPr lang="pt-BR" altLang="pt-BR" b="1" i="1" dirty="0" smtClean="0">
                <a:cs typeface="Arial" charset="0"/>
              </a:rPr>
              <a:t>(criança e adolescente &lt; de 14 anos)</a:t>
            </a:r>
            <a:endParaRPr lang="pt-BR" altLang="pt-BR" b="1" dirty="0" smtClean="0">
              <a:cs typeface="Arial" charset="0"/>
            </a:endParaRPr>
          </a:p>
          <a:p>
            <a:pPr lvl="1">
              <a:buFont typeface="Wingdings" pitchFamily="2" charset="2"/>
              <a:buChar char="Ø"/>
            </a:pPr>
            <a:r>
              <a:rPr lang="pt-BR" altLang="pt-BR" b="1" dirty="0" smtClean="0">
                <a:cs typeface="Arial" charset="0"/>
              </a:rPr>
              <a:t>Intervenção legal</a:t>
            </a:r>
          </a:p>
        </p:txBody>
      </p:sp>
      <p:sp>
        <p:nvSpPr>
          <p:cNvPr id="13" name="CaixaDeTexto 12"/>
          <p:cNvSpPr txBox="1"/>
          <p:nvPr/>
        </p:nvSpPr>
        <p:spPr>
          <a:xfrm>
            <a:off x="1023902" y="785794"/>
            <a:ext cx="4929222" cy="461665"/>
          </a:xfrm>
          <a:prstGeom prst="rect">
            <a:avLst/>
          </a:prstGeom>
          <a:solidFill>
            <a:schemeClr val="bg1">
              <a:lumMod val="50000"/>
              <a:lumOff val="50000"/>
            </a:schemeClr>
          </a:solidFill>
        </p:spPr>
        <p:txBody>
          <a:bodyPr wrap="square">
            <a:spAutoFit/>
          </a:bodyPr>
          <a:lstStyle/>
          <a:p>
            <a:pPr fontAlgn="auto">
              <a:spcBef>
                <a:spcPts val="0"/>
              </a:spcBef>
              <a:spcAft>
                <a:spcPts val="0"/>
              </a:spcAft>
              <a:defRPr/>
            </a:pPr>
            <a:r>
              <a:rPr lang="pt-BR" sz="2400" b="1" dirty="0">
                <a:latin typeface="Calibri"/>
              </a:rPr>
              <a:t>Casos suspeitos ou  confirmados</a:t>
            </a:r>
          </a:p>
        </p:txBody>
      </p:sp>
      <p:sp>
        <p:nvSpPr>
          <p:cNvPr id="7" name="Retângulo 6"/>
          <p:cNvSpPr/>
          <p:nvPr/>
        </p:nvSpPr>
        <p:spPr>
          <a:xfrm>
            <a:off x="0" y="0"/>
            <a:ext cx="12192000" cy="830997"/>
          </a:xfrm>
          <a:prstGeom prst="rect">
            <a:avLst/>
          </a:prstGeom>
          <a:noFill/>
        </p:spPr>
        <p:txBody>
          <a:bodyPr wrap="square">
            <a:spAutoFit/>
          </a:bodyPr>
          <a:lstStyle/>
          <a:p>
            <a:r>
              <a:rPr lang="pt-BR" sz="2400" b="1" dirty="0" smtClean="0">
                <a:solidFill>
                  <a:srgbClr val="FFFF00"/>
                </a:solidFill>
                <a:latin typeface="+mn-lt"/>
              </a:rPr>
              <a:t>Ind. 14. Número de Unidades de Saúde com serviço de notificação de violência doméstica, sexual e outras violências                                                                                  </a:t>
            </a:r>
            <a:r>
              <a:rPr lang="pt-BR" b="1" dirty="0" smtClean="0">
                <a:solidFill>
                  <a:srgbClr val="FFFF00"/>
                </a:solidFill>
              </a:rPr>
              <a:t>Meta 2016: 8</a:t>
            </a:r>
            <a:endParaRPr lang="pt-BR" dirty="0">
              <a:solidFill>
                <a:srgbClr val="FFFF00"/>
              </a:solidFill>
            </a:endParaRPr>
          </a:p>
        </p:txBody>
      </p:sp>
      <p:sp>
        <p:nvSpPr>
          <p:cNvPr id="8" name="Espaço Reservado para Conteúdo 2"/>
          <p:cNvSpPr txBox="1">
            <a:spLocks/>
          </p:cNvSpPr>
          <p:nvPr/>
        </p:nvSpPr>
        <p:spPr>
          <a:xfrm>
            <a:off x="8810644" y="3214686"/>
            <a:ext cx="2881290" cy="857256"/>
          </a:xfrm>
          <a:prstGeom prst="rect">
            <a:avLst/>
          </a:prstGeom>
          <a:solidFill>
            <a:schemeClr val="accent1">
              <a:lumMod val="20000"/>
              <a:lumOff val="80000"/>
            </a:schemeClr>
          </a:solidFill>
        </p:spPr>
        <p:txBody>
          <a:bodyPr rtlCol="0">
            <a:normAutofit/>
          </a:bodyPr>
          <a:lstStyle/>
          <a:p>
            <a:pPr lvl="0" algn="ctr" fontAlgn="auto">
              <a:lnSpc>
                <a:spcPct val="90000"/>
              </a:lnSpc>
              <a:spcBef>
                <a:spcPts val="1000"/>
              </a:spcBef>
              <a:spcAft>
                <a:spcPts val="0"/>
              </a:spcAft>
              <a:defRPr/>
            </a:pPr>
            <a:r>
              <a:rPr kumimoji="0" lang="pt-BR" sz="2400" b="1" i="0" u="none" strike="noStrike" kern="1200" cap="none" spc="0" normalizeH="0" baseline="0" noProof="0" dirty="0" smtClean="0">
                <a:ln>
                  <a:noFill/>
                </a:ln>
                <a:solidFill>
                  <a:schemeClr val="tx1"/>
                </a:solidFill>
                <a:effectLst/>
                <a:uLnTx/>
                <a:uFillTx/>
                <a:latin typeface="+mn-lt"/>
                <a:ea typeface="+mn-ea"/>
                <a:cs typeface="Arial" panose="020B0604020202020204" pitchFamily="34" charset="0"/>
              </a:rPr>
              <a:t>1º  RDQA 2016: </a:t>
            </a:r>
            <a:r>
              <a:rPr lang="pt-BR" sz="2400" b="1" dirty="0" smtClean="0">
                <a:latin typeface="+mn-lt"/>
              </a:rPr>
              <a:t>8 (PS. +  PA)</a:t>
            </a:r>
            <a:endParaRPr kumimoji="0" lang="pt-BR" sz="2400" b="1"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p:txBody>
      </p:sp>
    </p:spTree>
    <p:extLst>
      <p:ext uri="{BB962C8B-B14F-4D97-AF65-F5344CB8AC3E}">
        <p14:creationId xmlns:p14="http://schemas.microsoft.com/office/powerpoint/2010/main" xmlns="" val="1797705806"/>
      </p:ext>
    </p:extLst>
  </p:cSld>
  <p:clrMapOvr>
    <a:masterClrMapping/>
  </p:clrMapOvr>
  <p:transition spd="slow">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Conector reto 31"/>
          <p:cNvCxnSpPr/>
          <p:nvPr/>
        </p:nvCxnSpPr>
        <p:spPr>
          <a:xfrm flipH="1">
            <a:off x="3791744" y="6453336"/>
            <a:ext cx="458376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Conector reto 4"/>
          <p:cNvCxnSpPr/>
          <p:nvPr/>
        </p:nvCxnSpPr>
        <p:spPr>
          <a:xfrm flipH="1">
            <a:off x="3816491" y="5301208"/>
            <a:ext cx="4583765" cy="0"/>
          </a:xfrm>
          <a:prstGeom prst="line">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 name="Conector reto 7"/>
          <p:cNvCxnSpPr/>
          <p:nvPr/>
        </p:nvCxnSpPr>
        <p:spPr>
          <a:xfrm>
            <a:off x="2543605" y="3917290"/>
            <a:ext cx="0" cy="232002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194" name="Título 1"/>
          <p:cNvSpPr>
            <a:spLocks noGrp="1"/>
          </p:cNvSpPr>
          <p:nvPr>
            <p:ph type="title"/>
          </p:nvPr>
        </p:nvSpPr>
        <p:spPr>
          <a:xfrm>
            <a:off x="609600" y="274640"/>
            <a:ext cx="10972800" cy="706437"/>
          </a:xfrm>
        </p:spPr>
        <p:style>
          <a:lnRef idx="1">
            <a:schemeClr val="accent1"/>
          </a:lnRef>
          <a:fillRef idx="2">
            <a:schemeClr val="accent1"/>
          </a:fillRef>
          <a:effectRef idx="1">
            <a:schemeClr val="accent1"/>
          </a:effectRef>
          <a:fontRef idx="minor">
            <a:schemeClr val="dk1"/>
          </a:fontRef>
        </p:style>
        <p:txBody>
          <a:bodyPr>
            <a:normAutofit fontScale="90000"/>
          </a:bodyPr>
          <a:lstStyle/>
          <a:p>
            <a:pPr fontAlgn="auto">
              <a:spcAft>
                <a:spcPts val="0"/>
              </a:spcAft>
              <a:defRPr/>
            </a:pPr>
            <a:r>
              <a:rPr lang="pt-BR" sz="2400" dirty="0" smtClean="0">
                <a:solidFill>
                  <a:schemeClr val="tx1"/>
                </a:solidFill>
                <a:effectLst/>
              </a:rPr>
              <a:t>Fluxo geral para as políticas de atendimento de pessoas em situação de violência - Campinas</a:t>
            </a:r>
          </a:p>
        </p:txBody>
      </p:sp>
      <p:sp>
        <p:nvSpPr>
          <p:cNvPr id="8195" name="CaixaDeTexto 2"/>
          <p:cNvSpPr txBox="1">
            <a:spLocks noChangeArrowheads="1"/>
          </p:cNvSpPr>
          <p:nvPr/>
        </p:nvSpPr>
        <p:spPr bwMode="auto">
          <a:xfrm>
            <a:off x="814918" y="1400274"/>
            <a:ext cx="2880782" cy="1569660"/>
          </a:xfrm>
          <a:prstGeom prst="rect">
            <a:avLst/>
          </a:prstGeom>
          <a:noFill/>
          <a:ln w="9525">
            <a:solidFill>
              <a:schemeClr val="tx1"/>
            </a:solidFill>
            <a:miter lim="800000"/>
            <a:headEnd/>
            <a:tailEnd/>
          </a:ln>
        </p:spPr>
        <p:txBody>
          <a:bodyPr>
            <a:spAutoFit/>
          </a:bodyPr>
          <a:lstStyle/>
          <a:p>
            <a:pPr fontAlgn="auto">
              <a:spcBef>
                <a:spcPts val="0"/>
              </a:spcBef>
              <a:spcAft>
                <a:spcPts val="0"/>
              </a:spcAft>
              <a:defRPr/>
            </a:pPr>
            <a:r>
              <a:rPr lang="pt-BR" sz="2400" b="1" dirty="0" smtClean="0">
                <a:latin typeface="Calibri" pitchFamily="34" charset="0"/>
              </a:rPr>
              <a:t>Acolhimento</a:t>
            </a:r>
          </a:p>
          <a:p>
            <a:pPr fontAlgn="auto">
              <a:spcBef>
                <a:spcPts val="0"/>
              </a:spcBef>
              <a:spcAft>
                <a:spcPts val="0"/>
              </a:spcAft>
              <a:defRPr/>
            </a:pPr>
            <a:endParaRPr lang="pt-BR" sz="800" b="1" dirty="0">
              <a:latin typeface="Calibri" pitchFamily="34" charset="0"/>
            </a:endParaRPr>
          </a:p>
          <a:p>
            <a:pPr fontAlgn="auto">
              <a:spcBef>
                <a:spcPts val="0"/>
              </a:spcBef>
              <a:spcAft>
                <a:spcPts val="0"/>
              </a:spcAft>
              <a:defRPr/>
            </a:pPr>
            <a:r>
              <a:rPr lang="pt-BR" sz="1600" b="1" dirty="0" smtClean="0">
                <a:latin typeface="Calibri" pitchFamily="34" charset="0"/>
              </a:rPr>
              <a:t>Identificação </a:t>
            </a:r>
            <a:r>
              <a:rPr lang="pt-BR" sz="1600" b="1" dirty="0">
                <a:latin typeface="Calibri" pitchFamily="34" charset="0"/>
              </a:rPr>
              <a:t>do caso :</a:t>
            </a:r>
          </a:p>
          <a:p>
            <a:pPr marL="173038" fontAlgn="auto">
              <a:spcBef>
                <a:spcPts val="0"/>
              </a:spcBef>
              <a:spcAft>
                <a:spcPts val="0"/>
              </a:spcAft>
              <a:defRPr/>
            </a:pPr>
            <a:endParaRPr lang="pt-BR" sz="1600" b="1" dirty="0">
              <a:latin typeface="Calibri" pitchFamily="34" charset="0"/>
            </a:endParaRPr>
          </a:p>
          <a:p>
            <a:pPr marL="173038" fontAlgn="auto">
              <a:spcBef>
                <a:spcPts val="0"/>
              </a:spcBef>
              <a:spcAft>
                <a:spcPts val="0"/>
              </a:spcAft>
              <a:defRPr/>
            </a:pPr>
            <a:r>
              <a:rPr lang="pt-BR" sz="1600" b="1" dirty="0">
                <a:latin typeface="Calibri" pitchFamily="34" charset="0"/>
              </a:rPr>
              <a:t>Suspeito </a:t>
            </a:r>
            <a:r>
              <a:rPr lang="pt-BR" sz="1600" b="1" dirty="0" smtClean="0">
                <a:latin typeface="Calibri" pitchFamily="34" charset="0"/>
              </a:rPr>
              <a:t>ou                                           Confirmado</a:t>
            </a:r>
            <a:endParaRPr lang="pt-BR" sz="1600" b="1" dirty="0">
              <a:latin typeface="Calibri" pitchFamily="34" charset="0"/>
            </a:endParaRPr>
          </a:p>
        </p:txBody>
      </p:sp>
      <p:sp>
        <p:nvSpPr>
          <p:cNvPr id="22531" name="CaixaDeTexto 3"/>
          <p:cNvSpPr txBox="1">
            <a:spLocks noChangeArrowheads="1"/>
          </p:cNvSpPr>
          <p:nvPr/>
        </p:nvSpPr>
        <p:spPr bwMode="auto">
          <a:xfrm>
            <a:off x="4387851" y="1700661"/>
            <a:ext cx="1727200" cy="830263"/>
          </a:xfrm>
          <a:prstGeom prst="rect">
            <a:avLst/>
          </a:prstGeom>
          <a:noFill/>
          <a:ln w="9525">
            <a:solidFill>
              <a:schemeClr val="tx1"/>
            </a:solidFill>
            <a:miter lim="800000"/>
            <a:headEnd/>
            <a:tailEnd/>
          </a:ln>
        </p:spPr>
        <p:txBody>
          <a:bodyPr>
            <a:spAutoFit/>
          </a:bodyPr>
          <a:lstStyle/>
          <a:p>
            <a:pPr algn="ctr"/>
            <a:r>
              <a:rPr lang="pt-BR" sz="2400" b="1">
                <a:latin typeface="Calibri" pitchFamily="34" charset="0"/>
              </a:rPr>
              <a:t>Atendi-</a:t>
            </a:r>
          </a:p>
          <a:p>
            <a:pPr algn="ctr"/>
            <a:r>
              <a:rPr lang="pt-BR" sz="2400" b="1">
                <a:latin typeface="Calibri" pitchFamily="34" charset="0"/>
              </a:rPr>
              <a:t>mento</a:t>
            </a:r>
          </a:p>
        </p:txBody>
      </p:sp>
      <p:pic>
        <p:nvPicPr>
          <p:cNvPr id="22533" name="Picture 2"/>
          <p:cNvPicPr>
            <a:picLocks noChangeAspect="1" noChangeArrowheads="1"/>
          </p:cNvPicPr>
          <p:nvPr/>
        </p:nvPicPr>
        <p:blipFill>
          <a:blip r:embed="rId2" cstate="print"/>
          <a:srcRect/>
          <a:stretch>
            <a:fillRect/>
          </a:stretch>
        </p:blipFill>
        <p:spPr bwMode="auto">
          <a:xfrm>
            <a:off x="833530" y="4869162"/>
            <a:ext cx="3598334" cy="720725"/>
          </a:xfrm>
          <a:prstGeom prst="rect">
            <a:avLst/>
          </a:prstGeom>
          <a:noFill/>
          <a:ln w="19050">
            <a:solidFill>
              <a:schemeClr val="tx1"/>
            </a:solidFill>
            <a:miter lim="800000"/>
            <a:headEnd/>
            <a:tailEnd/>
          </a:ln>
        </p:spPr>
      </p:pic>
      <p:cxnSp>
        <p:nvCxnSpPr>
          <p:cNvPr id="11" name="Conector de seta reta 10"/>
          <p:cNvCxnSpPr/>
          <p:nvPr/>
        </p:nvCxnSpPr>
        <p:spPr>
          <a:xfrm>
            <a:off x="3695701" y="2138571"/>
            <a:ext cx="6731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2536" name="CaixaDeTexto 3"/>
          <p:cNvSpPr txBox="1">
            <a:spLocks noChangeArrowheads="1"/>
          </p:cNvSpPr>
          <p:nvPr/>
        </p:nvSpPr>
        <p:spPr bwMode="auto">
          <a:xfrm>
            <a:off x="848163" y="6237312"/>
            <a:ext cx="3520639" cy="400110"/>
          </a:xfrm>
          <a:prstGeom prst="rect">
            <a:avLst/>
          </a:prstGeom>
          <a:blipFill>
            <a:blip r:embed="rId3" cstate="print"/>
            <a:tile tx="0" ty="0" sx="100000" sy="100000" flip="none" algn="tl"/>
          </a:blipFill>
          <a:ln w="9525">
            <a:solidFill>
              <a:schemeClr val="tx1"/>
            </a:solidFill>
            <a:miter lim="800000"/>
            <a:headEnd/>
            <a:tailEnd/>
          </a:ln>
        </p:spPr>
        <p:txBody>
          <a:bodyPr wrap="square">
            <a:spAutoFit/>
          </a:bodyPr>
          <a:lstStyle/>
          <a:p>
            <a:pPr algn="ctr"/>
            <a:r>
              <a:rPr lang="pt-BR" sz="2000" b="1" dirty="0">
                <a:solidFill>
                  <a:schemeClr val="bg1"/>
                </a:solidFill>
                <a:latin typeface="Calibri" pitchFamily="34" charset="0"/>
              </a:rPr>
              <a:t>Banco de </a:t>
            </a:r>
            <a:r>
              <a:rPr lang="pt-BR" sz="2000" b="1" dirty="0" smtClean="0">
                <a:solidFill>
                  <a:schemeClr val="bg1"/>
                </a:solidFill>
                <a:latin typeface="Calibri" pitchFamily="34" charset="0"/>
              </a:rPr>
              <a:t>dados</a:t>
            </a:r>
          </a:p>
        </p:txBody>
      </p:sp>
      <p:sp>
        <p:nvSpPr>
          <p:cNvPr id="22537" name="CaixaDeTexto 3"/>
          <p:cNvSpPr txBox="1">
            <a:spLocks noChangeArrowheads="1"/>
          </p:cNvSpPr>
          <p:nvPr/>
        </p:nvSpPr>
        <p:spPr bwMode="auto">
          <a:xfrm>
            <a:off x="9181516" y="1268761"/>
            <a:ext cx="2305049" cy="1015663"/>
          </a:xfrm>
          <a:prstGeom prst="rect">
            <a:avLst/>
          </a:prstGeom>
          <a:noFill/>
          <a:ln w="9525">
            <a:solidFill>
              <a:schemeClr val="tx1"/>
            </a:solidFill>
            <a:miter lim="800000"/>
            <a:headEnd/>
            <a:tailEnd/>
          </a:ln>
        </p:spPr>
        <p:txBody>
          <a:bodyPr>
            <a:spAutoFit/>
          </a:bodyPr>
          <a:lstStyle/>
          <a:p>
            <a:pPr algn="ctr"/>
            <a:r>
              <a:rPr lang="pt-BR" sz="2000" b="1" dirty="0">
                <a:latin typeface="Calibri" pitchFamily="34" charset="0"/>
              </a:rPr>
              <a:t>Seguimento pela Rede </a:t>
            </a:r>
            <a:r>
              <a:rPr lang="pt-BR" sz="2000" b="1" dirty="0" smtClean="0">
                <a:latin typeface="Calibri" pitchFamily="34" charset="0"/>
              </a:rPr>
              <a:t>de Cuidados e </a:t>
            </a:r>
            <a:r>
              <a:rPr lang="pt-BR" sz="2000" b="1" dirty="0">
                <a:latin typeface="Calibri" pitchFamily="34" charset="0"/>
              </a:rPr>
              <a:t>de Proteção Social</a:t>
            </a:r>
          </a:p>
        </p:txBody>
      </p:sp>
      <p:sp>
        <p:nvSpPr>
          <p:cNvPr id="12" name="Arco 11"/>
          <p:cNvSpPr/>
          <p:nvPr/>
        </p:nvSpPr>
        <p:spPr>
          <a:xfrm>
            <a:off x="-3793066" y="2564906"/>
            <a:ext cx="14306551" cy="2447925"/>
          </a:xfrm>
          <a:prstGeom prst="arc">
            <a:avLst/>
          </a:prstGeom>
          <a:solidFill>
            <a:srgbClr val="FF0000"/>
          </a:solidFill>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pt-BR"/>
          </a:p>
        </p:txBody>
      </p:sp>
      <p:sp>
        <p:nvSpPr>
          <p:cNvPr id="22544" name="CaixaDeTexto 12"/>
          <p:cNvSpPr txBox="1">
            <a:spLocks noChangeArrowheads="1"/>
          </p:cNvSpPr>
          <p:nvPr/>
        </p:nvSpPr>
        <p:spPr bwMode="auto">
          <a:xfrm>
            <a:off x="4262701" y="3043346"/>
            <a:ext cx="2590801" cy="369888"/>
          </a:xfrm>
          <a:prstGeom prst="rect">
            <a:avLst/>
          </a:prstGeom>
          <a:noFill/>
          <a:ln w="9525">
            <a:noFill/>
            <a:miter lim="800000"/>
            <a:headEnd/>
            <a:tailEnd/>
          </a:ln>
        </p:spPr>
        <p:txBody>
          <a:bodyPr>
            <a:spAutoFit/>
          </a:bodyPr>
          <a:lstStyle/>
          <a:p>
            <a:r>
              <a:rPr lang="pt-BR" b="1">
                <a:latin typeface="Calibri" pitchFamily="34" charset="0"/>
              </a:rPr>
              <a:t>Redes  - Fluxos</a:t>
            </a:r>
          </a:p>
        </p:txBody>
      </p:sp>
      <p:sp>
        <p:nvSpPr>
          <p:cNvPr id="22545" name="CaixaDeTexto 3"/>
          <p:cNvSpPr txBox="1">
            <a:spLocks noChangeArrowheads="1"/>
          </p:cNvSpPr>
          <p:nvPr/>
        </p:nvSpPr>
        <p:spPr bwMode="auto">
          <a:xfrm>
            <a:off x="8400257" y="4543382"/>
            <a:ext cx="3075425" cy="1200329"/>
          </a:xfrm>
          <a:prstGeom prst="rect">
            <a:avLst/>
          </a:prstGeom>
          <a:noFill/>
          <a:ln w="9525">
            <a:solidFill>
              <a:schemeClr val="tx1"/>
            </a:solidFill>
            <a:miter lim="800000"/>
            <a:headEnd/>
            <a:tailEnd/>
          </a:ln>
        </p:spPr>
        <p:txBody>
          <a:bodyPr wrap="square">
            <a:spAutoFit/>
          </a:bodyPr>
          <a:lstStyle/>
          <a:p>
            <a:pPr algn="ctr"/>
            <a:r>
              <a:rPr lang="pt-BR" b="1" dirty="0" smtClean="0">
                <a:latin typeface="Calibri" pitchFamily="34" charset="0"/>
              </a:rPr>
              <a:t>Rede de Cuidados:</a:t>
            </a:r>
          </a:p>
          <a:p>
            <a:pPr algn="ctr"/>
            <a:r>
              <a:rPr lang="pt-BR" dirty="0" smtClean="0">
                <a:latin typeface="Calibri" pitchFamily="34" charset="0"/>
              </a:rPr>
              <a:t>SUAS</a:t>
            </a:r>
          </a:p>
          <a:p>
            <a:pPr algn="ctr"/>
            <a:r>
              <a:rPr lang="pt-BR" dirty="0" smtClean="0">
                <a:latin typeface="Calibri" pitchFamily="34" charset="0"/>
              </a:rPr>
              <a:t>Educação</a:t>
            </a:r>
          </a:p>
          <a:p>
            <a:pPr algn="ctr"/>
            <a:r>
              <a:rPr lang="pt-BR" dirty="0" smtClean="0">
                <a:latin typeface="Calibri" pitchFamily="34" charset="0"/>
              </a:rPr>
              <a:t>SUS</a:t>
            </a:r>
          </a:p>
        </p:txBody>
      </p:sp>
      <p:sp>
        <p:nvSpPr>
          <p:cNvPr id="22532" name="CaixaDeTexto 4"/>
          <p:cNvSpPr txBox="1">
            <a:spLocks noChangeArrowheads="1"/>
          </p:cNvSpPr>
          <p:nvPr/>
        </p:nvSpPr>
        <p:spPr bwMode="auto">
          <a:xfrm>
            <a:off x="6381752" y="3485244"/>
            <a:ext cx="3143272" cy="461665"/>
          </a:xfrm>
          <a:prstGeom prst="rect">
            <a:avLst/>
          </a:prstGeom>
          <a:solidFill>
            <a:srgbClr val="007A37"/>
          </a:solidFill>
          <a:ln w="9525">
            <a:solidFill>
              <a:schemeClr val="tx1"/>
            </a:solidFill>
            <a:miter lim="800000"/>
            <a:headEnd/>
            <a:tailEnd/>
          </a:ln>
        </p:spPr>
        <p:txBody>
          <a:bodyPr wrap="square">
            <a:spAutoFit/>
          </a:bodyPr>
          <a:lstStyle/>
          <a:p>
            <a:pPr algn="ctr"/>
            <a:r>
              <a:rPr lang="pt-BR" sz="2400" b="1" dirty="0" smtClean="0">
                <a:solidFill>
                  <a:schemeClr val="bg1"/>
                </a:solidFill>
                <a:latin typeface="Calibri" pitchFamily="34" charset="0"/>
              </a:rPr>
              <a:t>Notificação</a:t>
            </a:r>
            <a:endParaRPr lang="pt-BR" sz="2400" b="1" dirty="0">
              <a:solidFill>
                <a:schemeClr val="bg1"/>
              </a:solidFill>
              <a:latin typeface="Calibri" pitchFamily="34" charset="0"/>
            </a:endParaRPr>
          </a:p>
        </p:txBody>
      </p:sp>
      <p:cxnSp>
        <p:nvCxnSpPr>
          <p:cNvPr id="19" name="Conector de seta reta 18"/>
          <p:cNvCxnSpPr/>
          <p:nvPr/>
        </p:nvCxnSpPr>
        <p:spPr>
          <a:xfrm>
            <a:off x="7914720" y="2132856"/>
            <a:ext cx="0" cy="1296144"/>
          </a:xfrm>
          <a:prstGeom prst="straightConnector1">
            <a:avLst/>
          </a:prstGeom>
          <a:ln w="22225" cap="sq">
            <a:solidFill>
              <a:schemeClr val="tx1"/>
            </a:solidFill>
            <a:tailEnd type="diamond"/>
          </a:ln>
        </p:spPr>
        <p:style>
          <a:lnRef idx="1">
            <a:schemeClr val="accent1"/>
          </a:lnRef>
          <a:fillRef idx="0">
            <a:schemeClr val="accent1"/>
          </a:fillRef>
          <a:effectRef idx="0">
            <a:schemeClr val="accent1"/>
          </a:effectRef>
          <a:fontRef idx="minor">
            <a:schemeClr val="tx1"/>
          </a:fontRef>
        </p:style>
      </p:cxnSp>
      <p:cxnSp>
        <p:nvCxnSpPr>
          <p:cNvPr id="20" name="Conector de seta reta 19"/>
          <p:cNvCxnSpPr/>
          <p:nvPr/>
        </p:nvCxnSpPr>
        <p:spPr>
          <a:xfrm flipV="1">
            <a:off x="6114197" y="2132858"/>
            <a:ext cx="30720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7" name="CaixaDeTexto 3"/>
          <p:cNvSpPr txBox="1">
            <a:spLocks noChangeArrowheads="1"/>
          </p:cNvSpPr>
          <p:nvPr/>
        </p:nvSpPr>
        <p:spPr bwMode="auto">
          <a:xfrm>
            <a:off x="8418194" y="6079273"/>
            <a:ext cx="3075425" cy="646331"/>
          </a:xfrm>
          <a:prstGeom prst="rect">
            <a:avLst/>
          </a:prstGeom>
          <a:noFill/>
          <a:ln w="9525">
            <a:solidFill>
              <a:schemeClr val="tx1"/>
            </a:solidFill>
            <a:miter lim="800000"/>
            <a:headEnd/>
            <a:tailEnd/>
          </a:ln>
        </p:spPr>
        <p:txBody>
          <a:bodyPr wrap="square">
            <a:spAutoFit/>
          </a:bodyPr>
          <a:lstStyle/>
          <a:p>
            <a:r>
              <a:rPr lang="pt-BR" b="1" dirty="0" smtClean="0">
                <a:latin typeface="Calibri" pitchFamily="34" charset="0"/>
              </a:rPr>
              <a:t>Rede de Cuidados</a:t>
            </a:r>
          </a:p>
          <a:p>
            <a:r>
              <a:rPr lang="pt-BR" b="1" dirty="0" smtClean="0">
                <a:latin typeface="Calibri" pitchFamily="34" charset="0"/>
              </a:rPr>
              <a:t>Publico</a:t>
            </a:r>
          </a:p>
        </p:txBody>
      </p:sp>
      <p:cxnSp>
        <p:nvCxnSpPr>
          <p:cNvPr id="33" name="Conector reto 32"/>
          <p:cNvCxnSpPr/>
          <p:nvPr/>
        </p:nvCxnSpPr>
        <p:spPr>
          <a:xfrm flipH="1">
            <a:off x="2543605" y="3933056"/>
            <a:ext cx="4656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CaixaDeTexto 15"/>
          <p:cNvSpPr txBox="1"/>
          <p:nvPr/>
        </p:nvSpPr>
        <p:spPr>
          <a:xfrm>
            <a:off x="4835488" y="5004234"/>
            <a:ext cx="3095680" cy="584775"/>
          </a:xfrm>
          <a:prstGeom prst="rect">
            <a:avLst/>
          </a:prstGeom>
          <a:noFill/>
        </p:spPr>
        <p:txBody>
          <a:bodyPr wrap="square" rtlCol="0">
            <a:spAutoFit/>
          </a:bodyPr>
          <a:lstStyle/>
          <a:p>
            <a:r>
              <a:rPr lang="pt-BR" sz="1600" dirty="0" smtClean="0"/>
              <a:t>ALERTAS</a:t>
            </a:r>
          </a:p>
          <a:p>
            <a:r>
              <a:rPr lang="pt-BR" sz="1600" dirty="0" smtClean="0"/>
              <a:t>BUSCA DE NOMES</a:t>
            </a:r>
            <a:endParaRPr lang="pt-BR" sz="1600" dirty="0"/>
          </a:p>
        </p:txBody>
      </p:sp>
      <p:sp>
        <p:nvSpPr>
          <p:cNvPr id="35" name="CaixaDeTexto 34"/>
          <p:cNvSpPr txBox="1"/>
          <p:nvPr/>
        </p:nvSpPr>
        <p:spPr>
          <a:xfrm>
            <a:off x="5327915" y="6158103"/>
            <a:ext cx="1882528" cy="584775"/>
          </a:xfrm>
          <a:prstGeom prst="rect">
            <a:avLst/>
          </a:prstGeom>
          <a:noFill/>
        </p:spPr>
        <p:txBody>
          <a:bodyPr wrap="square" rtlCol="0">
            <a:spAutoFit/>
          </a:bodyPr>
          <a:lstStyle/>
          <a:p>
            <a:r>
              <a:rPr lang="pt-BR" sz="1600" dirty="0" smtClean="0"/>
              <a:t>TABNET</a:t>
            </a:r>
          </a:p>
          <a:p>
            <a:r>
              <a:rPr lang="pt-BR" sz="1600" dirty="0" smtClean="0"/>
              <a:t>BOLETINS</a:t>
            </a:r>
            <a:endParaRPr lang="pt-BR" sz="1600" dirty="0"/>
          </a:p>
        </p:txBody>
      </p:sp>
    </p:spTree>
    <p:extLst>
      <p:ext uri="{BB962C8B-B14F-4D97-AF65-F5344CB8AC3E}">
        <p14:creationId xmlns:p14="http://schemas.microsoft.com/office/powerpoint/2010/main" xmlns="" val="3866868317"/>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iluminar_logo"/>
          <p:cNvPicPr>
            <a:picLocks noGrp="1" noChangeAspect="1" noChangeArrowheads="1"/>
          </p:cNvPicPr>
          <p:nvPr>
            <p:ph type="title" idx="4294967295"/>
          </p:nvPr>
        </p:nvPicPr>
        <p:blipFill>
          <a:blip r:embed="rId2" cstate="print"/>
          <a:srcRect/>
          <a:stretch>
            <a:fillRect/>
          </a:stretch>
        </p:blipFill>
        <p:spPr>
          <a:xfrm>
            <a:off x="238949" y="115889"/>
            <a:ext cx="11953051" cy="720725"/>
          </a:xfrm>
          <a:noFill/>
        </p:spPr>
      </p:pic>
      <p:sp>
        <p:nvSpPr>
          <p:cNvPr id="2637827" name="Rectangle 3"/>
          <p:cNvSpPr>
            <a:spLocks noGrp="1" noChangeArrowheads="1"/>
          </p:cNvSpPr>
          <p:nvPr>
            <p:ph type="body" sz="half" idx="4294967295"/>
          </p:nvPr>
        </p:nvSpPr>
        <p:spPr>
          <a:xfrm>
            <a:off x="914400" y="1285860"/>
            <a:ext cx="10365082" cy="785818"/>
          </a:xfrm>
          <a:solidFill>
            <a:schemeClr val="bg1"/>
          </a:solidFill>
        </p:spPr>
        <p:txBody>
          <a:bodyPr/>
          <a:lstStyle/>
          <a:p>
            <a:pPr algn="ctr">
              <a:lnSpc>
                <a:spcPct val="80000"/>
              </a:lnSpc>
              <a:buFontTx/>
              <a:buNone/>
            </a:pPr>
            <a:endParaRPr lang="pt-BR" sz="800" dirty="0">
              <a:solidFill>
                <a:srgbClr val="FF0000"/>
              </a:solidFill>
              <a:effectLst>
                <a:outerShdw blurRad="38100" dist="38100" dir="2700000" algn="tl">
                  <a:srgbClr val="C0C0C0"/>
                </a:outerShdw>
              </a:effectLst>
              <a:latin typeface="Comic Sans MS" pitchFamily="66" charset="0"/>
            </a:endParaRPr>
          </a:p>
          <a:p>
            <a:pPr algn="ctr">
              <a:lnSpc>
                <a:spcPct val="80000"/>
              </a:lnSpc>
              <a:buFontTx/>
              <a:buNone/>
            </a:pPr>
            <a:r>
              <a:rPr lang="pt-BR" sz="800" dirty="0">
                <a:solidFill>
                  <a:srgbClr val="FF0000"/>
                </a:solidFill>
                <a:effectLst>
                  <a:outerShdw blurRad="38100" dist="38100" dir="2700000" algn="tl">
                    <a:srgbClr val="C0C0C0"/>
                  </a:outerShdw>
                </a:effectLst>
                <a:latin typeface="Comic Sans MS" pitchFamily="66" charset="0"/>
              </a:rPr>
              <a:t> </a:t>
            </a:r>
            <a:r>
              <a:rPr lang="pt-BR" sz="2800" dirty="0">
                <a:solidFill>
                  <a:srgbClr val="FF0000"/>
                </a:solidFill>
              </a:rPr>
              <a:t>Violência Sexual/ Tempo para a realização do cuidado</a:t>
            </a:r>
          </a:p>
          <a:p>
            <a:pPr>
              <a:lnSpc>
                <a:spcPct val="80000"/>
              </a:lnSpc>
              <a:spcBef>
                <a:spcPct val="50000"/>
              </a:spcBef>
              <a:buFontTx/>
              <a:buNone/>
            </a:pPr>
            <a:endParaRPr lang="pt-BR" sz="2800" dirty="0">
              <a:solidFill>
                <a:srgbClr val="FF0000"/>
              </a:solidFill>
            </a:endParaRPr>
          </a:p>
          <a:p>
            <a:pPr>
              <a:lnSpc>
                <a:spcPct val="80000"/>
              </a:lnSpc>
              <a:spcBef>
                <a:spcPct val="50000"/>
              </a:spcBef>
              <a:buFontTx/>
              <a:buNone/>
            </a:pPr>
            <a:r>
              <a:rPr lang="pt-BR" sz="2800" dirty="0" smtClean="0">
                <a:solidFill>
                  <a:srgbClr val="0033CC"/>
                </a:solidFill>
              </a:rPr>
              <a:t>2000		80</a:t>
            </a:r>
            <a:r>
              <a:rPr lang="pt-BR" sz="2800" dirty="0">
                <a:solidFill>
                  <a:srgbClr val="0033CC"/>
                </a:solidFill>
              </a:rPr>
              <a:t>%        após             </a:t>
            </a:r>
            <a:r>
              <a:rPr lang="pt-BR" sz="2800" dirty="0" smtClean="0">
                <a:solidFill>
                  <a:srgbClr val="0033CC"/>
                </a:solidFill>
              </a:rPr>
              <a:t>72HS</a:t>
            </a:r>
            <a:endParaRPr lang="pt-BR" sz="2800" dirty="0">
              <a:solidFill>
                <a:srgbClr val="0033CC"/>
              </a:solidFill>
            </a:endParaRPr>
          </a:p>
          <a:p>
            <a:pPr>
              <a:lnSpc>
                <a:spcPct val="80000"/>
              </a:lnSpc>
              <a:spcBef>
                <a:spcPct val="50000"/>
              </a:spcBef>
              <a:buFontTx/>
              <a:buNone/>
            </a:pPr>
            <a:r>
              <a:rPr lang="pt-BR" sz="2800" dirty="0" smtClean="0">
                <a:solidFill>
                  <a:srgbClr val="0033CC"/>
                </a:solidFill>
              </a:rPr>
              <a:t>2015              95%        até                 4HS</a:t>
            </a:r>
            <a:endParaRPr lang="pt-BR" sz="2800" dirty="0">
              <a:solidFill>
                <a:srgbClr val="0033CC"/>
              </a:solidFill>
            </a:endParaRPr>
          </a:p>
          <a:p>
            <a:pPr>
              <a:lnSpc>
                <a:spcPct val="80000"/>
              </a:lnSpc>
              <a:spcBef>
                <a:spcPct val="50000"/>
              </a:spcBef>
              <a:buFontTx/>
              <a:buNone/>
            </a:pPr>
            <a:endParaRPr lang="pt-BR" sz="2800" dirty="0">
              <a:solidFill>
                <a:srgbClr val="FF0000"/>
              </a:solidFill>
            </a:endParaRPr>
          </a:p>
          <a:p>
            <a:pPr>
              <a:lnSpc>
                <a:spcPct val="80000"/>
              </a:lnSpc>
              <a:spcBef>
                <a:spcPct val="50000"/>
              </a:spcBef>
              <a:buFontTx/>
              <a:buNone/>
            </a:pPr>
            <a:endParaRPr lang="pt-BR" sz="2800" dirty="0">
              <a:solidFill>
                <a:srgbClr val="FF0000"/>
              </a:solidFill>
            </a:endParaRPr>
          </a:p>
        </p:txBody>
      </p:sp>
      <p:sp>
        <p:nvSpPr>
          <p:cNvPr id="4" name="Retângulo 3"/>
          <p:cNvSpPr/>
          <p:nvPr/>
        </p:nvSpPr>
        <p:spPr>
          <a:xfrm>
            <a:off x="666712" y="3929066"/>
            <a:ext cx="10072758" cy="445635"/>
          </a:xfrm>
          <a:prstGeom prst="rect">
            <a:avLst/>
          </a:prstGeom>
          <a:solidFill>
            <a:schemeClr val="bg1"/>
          </a:solidFill>
        </p:spPr>
        <p:txBody>
          <a:bodyPr wrap="square">
            <a:spAutoFit/>
          </a:bodyPr>
          <a:lstStyle/>
          <a:p>
            <a:pPr algn="ctr">
              <a:lnSpc>
                <a:spcPct val="80000"/>
              </a:lnSpc>
              <a:buFontTx/>
              <a:buNone/>
            </a:pPr>
            <a:r>
              <a:rPr lang="pt-BR" sz="2800" dirty="0" smtClean="0">
                <a:solidFill>
                  <a:srgbClr val="FF0000"/>
                </a:solidFill>
                <a:latin typeface="+mn-lt"/>
              </a:rPr>
              <a:t>Violência Sexual/Contaminação por DST/AIDS, Hepatite B</a:t>
            </a:r>
            <a:endParaRPr lang="pt-BR" sz="2800" dirty="0">
              <a:solidFill>
                <a:srgbClr val="FF0000"/>
              </a:solidFill>
              <a:latin typeface="+mn-lt"/>
            </a:endParaRPr>
          </a:p>
        </p:txBody>
      </p:sp>
      <p:sp>
        <p:nvSpPr>
          <p:cNvPr id="5" name="Retângulo 4"/>
          <p:cNvSpPr/>
          <p:nvPr/>
        </p:nvSpPr>
        <p:spPr>
          <a:xfrm>
            <a:off x="452398" y="4572008"/>
            <a:ext cx="11215766" cy="1274195"/>
          </a:xfrm>
          <a:prstGeom prst="rect">
            <a:avLst/>
          </a:prstGeom>
        </p:spPr>
        <p:txBody>
          <a:bodyPr wrap="square">
            <a:spAutoFit/>
          </a:bodyPr>
          <a:lstStyle/>
          <a:p>
            <a:pPr algn="just">
              <a:lnSpc>
                <a:spcPct val="80000"/>
              </a:lnSpc>
              <a:buFontTx/>
              <a:buNone/>
            </a:pPr>
            <a:r>
              <a:rPr lang="pt-BR" sz="2400" b="1" dirty="0" smtClean="0">
                <a:solidFill>
                  <a:srgbClr val="0033CC"/>
                </a:solidFill>
                <a:latin typeface="+mn-lt"/>
              </a:rPr>
              <a:t>100% das vítimas que encerraram o tratamento não apresentaram reversão nas sorologias.</a:t>
            </a:r>
          </a:p>
          <a:p>
            <a:pPr algn="ctr">
              <a:lnSpc>
                <a:spcPct val="80000"/>
              </a:lnSpc>
              <a:buFontTx/>
              <a:buNone/>
            </a:pPr>
            <a:endParaRPr lang="pt-BR" sz="2400" b="1" dirty="0" smtClean="0">
              <a:solidFill>
                <a:srgbClr val="0033CC"/>
              </a:solidFill>
              <a:latin typeface="+mn-lt"/>
            </a:endParaRPr>
          </a:p>
          <a:p>
            <a:pPr>
              <a:lnSpc>
                <a:spcPct val="80000"/>
              </a:lnSpc>
              <a:buFontTx/>
              <a:buNone/>
            </a:pPr>
            <a:r>
              <a:rPr lang="pt-BR" sz="2400" b="1" dirty="0" smtClean="0">
                <a:solidFill>
                  <a:srgbClr val="0033CC"/>
                </a:solidFill>
                <a:latin typeface="+mn-lt"/>
              </a:rPr>
              <a:t>Apenas 5% não completaram o tratamento.</a:t>
            </a:r>
            <a:endParaRPr lang="pt-BR" sz="2400" b="1" dirty="0">
              <a:solidFill>
                <a:srgbClr val="0033CC"/>
              </a:solidFill>
              <a:latin typeface="+mn-lt"/>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1"/>
          <p:cNvSpPr txBox="1">
            <a:spLocks noChangeArrowheads="1"/>
          </p:cNvSpPr>
          <p:nvPr/>
        </p:nvSpPr>
        <p:spPr bwMode="auto">
          <a:xfrm>
            <a:off x="609600" y="274638"/>
            <a:ext cx="10972800" cy="1143000"/>
          </a:xfrm>
          <a:prstGeom prst="rect">
            <a:avLst/>
          </a:prstGeom>
          <a:noFill/>
          <a:ln w="9525">
            <a:noFill/>
            <a:round/>
            <a:headEnd/>
            <a:tailEnd/>
          </a:ln>
        </p:spPr>
        <p:txBody>
          <a:bodyPr anchor="ctr"/>
          <a:lstStyle/>
          <a:p>
            <a:pPr algn="ctr" eaLnBrk="1" hangingPunct="1">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altLang="pt-BR" sz="2800">
                <a:solidFill>
                  <a:srgbClr val="000000"/>
                </a:solidFill>
                <a:latin typeface="Calibri" pitchFamily="34" charset="0"/>
              </a:rPr>
              <a:t>Tendência de mortalidade em residentes de Campinas, 1990 a 2014</a:t>
            </a:r>
          </a:p>
        </p:txBody>
      </p:sp>
      <p:pic>
        <p:nvPicPr>
          <p:cNvPr id="9219" name="Picture 2"/>
          <p:cNvPicPr>
            <a:picLocks noChangeAspect="1" noChangeArrowheads="1"/>
          </p:cNvPicPr>
          <p:nvPr/>
        </p:nvPicPr>
        <p:blipFill>
          <a:blip r:embed="rId3"/>
          <a:srcRect/>
          <a:stretch>
            <a:fillRect/>
          </a:stretch>
        </p:blipFill>
        <p:spPr bwMode="auto">
          <a:xfrm>
            <a:off x="431800" y="1414464"/>
            <a:ext cx="11150600" cy="4681537"/>
          </a:xfrm>
          <a:prstGeom prst="rect">
            <a:avLst/>
          </a:prstGeom>
          <a:noFill/>
          <a:ln w="9525">
            <a:noFill/>
            <a:round/>
            <a:headEnd/>
            <a:tailEnd/>
          </a:ln>
        </p:spPr>
      </p:pic>
      <p:sp>
        <p:nvSpPr>
          <p:cNvPr id="9220" name="Text Box 3"/>
          <p:cNvSpPr txBox="1">
            <a:spLocks noChangeArrowheads="1"/>
          </p:cNvSpPr>
          <p:nvPr/>
        </p:nvSpPr>
        <p:spPr bwMode="auto">
          <a:xfrm>
            <a:off x="1200151" y="5732464"/>
            <a:ext cx="7103533" cy="279180"/>
          </a:xfrm>
          <a:prstGeom prst="rect">
            <a:avLst/>
          </a:prstGeom>
          <a:noFill/>
          <a:ln w="9525">
            <a:noFill/>
            <a:round/>
            <a:headEnd/>
            <a:tailEnd/>
          </a:ln>
        </p:spPr>
        <p:txBody>
          <a:bodyPr lIns="90000" tIns="46800" rIns="90000" bIns="46800">
            <a:spAutoFit/>
          </a:bodyPr>
          <a:lstStyle/>
          <a:p>
            <a:pPr eaLnBrk="1" hangingPunct="1">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altLang="pt-BR" sz="1200">
                <a:solidFill>
                  <a:srgbClr val="000000"/>
                </a:solidFill>
                <a:latin typeface="Calibri" pitchFamily="34" charset="0"/>
              </a:rPr>
              <a:t>Fonte: SIM/DATASUS e SIM/SMS Campinas</a:t>
            </a:r>
          </a:p>
        </p:txBody>
      </p:sp>
      <p:pic>
        <p:nvPicPr>
          <p:cNvPr id="9221" name="Picture 4"/>
          <p:cNvPicPr>
            <a:picLocks noChangeAspect="1" noChangeArrowheads="1"/>
          </p:cNvPicPr>
          <p:nvPr/>
        </p:nvPicPr>
        <p:blipFill>
          <a:blip r:embed="rId4"/>
          <a:srcRect/>
          <a:stretch>
            <a:fillRect/>
          </a:stretch>
        </p:blipFill>
        <p:spPr bwMode="auto">
          <a:xfrm>
            <a:off x="4368801" y="3284539"/>
            <a:ext cx="531284" cy="396875"/>
          </a:xfrm>
          <a:prstGeom prst="rect">
            <a:avLst/>
          </a:prstGeom>
          <a:noFill/>
          <a:ln w="9525">
            <a:noFill/>
            <a:round/>
            <a:headEnd/>
            <a:tailEnd/>
          </a:ln>
        </p:spPr>
      </p:pic>
      <p:pic>
        <p:nvPicPr>
          <p:cNvPr id="9222" name="Picture 5"/>
          <p:cNvPicPr>
            <a:picLocks noChangeAspect="1" noChangeArrowheads="1"/>
          </p:cNvPicPr>
          <p:nvPr/>
        </p:nvPicPr>
        <p:blipFill>
          <a:blip r:embed="rId5"/>
          <a:srcRect/>
          <a:stretch>
            <a:fillRect/>
          </a:stretch>
        </p:blipFill>
        <p:spPr bwMode="auto">
          <a:xfrm>
            <a:off x="8496300" y="3644900"/>
            <a:ext cx="560917" cy="423863"/>
          </a:xfrm>
          <a:prstGeom prst="rect">
            <a:avLst/>
          </a:prstGeom>
          <a:noFill/>
          <a:ln w="9525">
            <a:noFill/>
            <a:round/>
            <a:headEnd/>
            <a:tailEnd/>
          </a:ln>
        </p:spPr>
      </p:pic>
      <p:pic>
        <p:nvPicPr>
          <p:cNvPr id="9223" name="Picture 6"/>
          <p:cNvPicPr>
            <a:picLocks noChangeAspect="1" noChangeArrowheads="1"/>
          </p:cNvPicPr>
          <p:nvPr/>
        </p:nvPicPr>
        <p:blipFill>
          <a:blip r:embed="rId6"/>
          <a:srcRect/>
          <a:stretch>
            <a:fillRect/>
          </a:stretch>
        </p:blipFill>
        <p:spPr bwMode="auto">
          <a:xfrm>
            <a:off x="3790952" y="6176964"/>
            <a:ext cx="1706033" cy="681037"/>
          </a:xfrm>
          <a:prstGeom prst="rect">
            <a:avLst/>
          </a:prstGeom>
          <a:noFill/>
          <a:ln w="9525">
            <a:noFill/>
            <a:round/>
            <a:headEnd/>
            <a:tailEnd/>
          </a:ln>
        </p:spPr>
      </p:pic>
      <p:pic>
        <p:nvPicPr>
          <p:cNvPr id="9224" name="Picture 7"/>
          <p:cNvPicPr>
            <a:picLocks noChangeAspect="1" noChangeArrowheads="1"/>
          </p:cNvPicPr>
          <p:nvPr/>
        </p:nvPicPr>
        <p:blipFill>
          <a:blip r:embed="rId7"/>
          <a:srcRect/>
          <a:stretch>
            <a:fillRect/>
          </a:stretch>
        </p:blipFill>
        <p:spPr bwMode="auto">
          <a:xfrm>
            <a:off x="7344834" y="6021388"/>
            <a:ext cx="1284817" cy="836612"/>
          </a:xfrm>
          <a:prstGeom prst="rect">
            <a:avLst/>
          </a:prstGeom>
          <a:noFill/>
          <a:ln w="9525">
            <a:noFill/>
            <a:round/>
            <a:headEnd/>
            <a:tailEnd/>
          </a:ln>
        </p:spPr>
      </p:pic>
      <p:pic>
        <p:nvPicPr>
          <p:cNvPr id="9225" name="Picture 8"/>
          <p:cNvPicPr>
            <a:picLocks noChangeAspect="1" noChangeArrowheads="1"/>
          </p:cNvPicPr>
          <p:nvPr/>
        </p:nvPicPr>
        <p:blipFill>
          <a:blip r:embed="rId8"/>
          <a:srcRect/>
          <a:stretch>
            <a:fillRect/>
          </a:stretch>
        </p:blipFill>
        <p:spPr bwMode="auto">
          <a:xfrm>
            <a:off x="10128252" y="6038850"/>
            <a:ext cx="1756833" cy="819150"/>
          </a:xfrm>
          <a:prstGeom prst="rect">
            <a:avLst/>
          </a:prstGeom>
          <a:noFill/>
          <a:ln w="9525">
            <a:noFill/>
            <a:round/>
            <a:headEnd/>
            <a:tailEnd/>
          </a:ln>
        </p:spPr>
      </p:pic>
      <p:pic>
        <p:nvPicPr>
          <p:cNvPr id="9226" name="Picture 9"/>
          <p:cNvPicPr>
            <a:picLocks noChangeAspect="1" noChangeArrowheads="1"/>
          </p:cNvPicPr>
          <p:nvPr/>
        </p:nvPicPr>
        <p:blipFill>
          <a:blip r:embed="rId9"/>
          <a:srcRect/>
          <a:stretch>
            <a:fillRect/>
          </a:stretch>
        </p:blipFill>
        <p:spPr bwMode="auto">
          <a:xfrm>
            <a:off x="334433" y="6048376"/>
            <a:ext cx="1441451" cy="809625"/>
          </a:xfrm>
          <a:prstGeom prst="rect">
            <a:avLst/>
          </a:prstGeom>
          <a:noFill/>
          <a:ln w="9525">
            <a:noFill/>
            <a:round/>
            <a:headEnd/>
            <a:tailEnd/>
          </a:ln>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Text Box 7"/>
          <p:cNvSpPr txBox="1">
            <a:spLocks noChangeArrowheads="1"/>
          </p:cNvSpPr>
          <p:nvPr/>
        </p:nvSpPr>
        <p:spPr bwMode="auto">
          <a:xfrm>
            <a:off x="7319963" y="5570538"/>
            <a:ext cx="3097212" cy="477837"/>
          </a:xfrm>
          <a:prstGeom prst="rect">
            <a:avLst/>
          </a:prstGeom>
          <a:noFill/>
          <a:ln w="9525">
            <a:noFill/>
            <a:miter lim="800000"/>
            <a:headEnd/>
            <a:tailEnd/>
          </a:ln>
        </p:spPr>
        <p:txBody>
          <a:bodyPr>
            <a:spAutoFit/>
          </a:bodyPr>
          <a:lstStyle/>
          <a:p>
            <a:pPr algn="r" eaLnBrk="0" hangingPunct="0">
              <a:lnSpc>
                <a:spcPct val="50000"/>
              </a:lnSpc>
              <a:spcBef>
                <a:spcPct val="50000"/>
              </a:spcBef>
            </a:pPr>
            <a:endParaRPr lang="pt-BR" b="1" dirty="0"/>
          </a:p>
          <a:p>
            <a:pPr algn="r" eaLnBrk="0" hangingPunct="0">
              <a:lnSpc>
                <a:spcPct val="50000"/>
              </a:lnSpc>
              <a:spcBef>
                <a:spcPct val="50000"/>
              </a:spcBef>
            </a:pPr>
            <a:endParaRPr lang="pt-BR" sz="1600" b="1" dirty="0"/>
          </a:p>
        </p:txBody>
      </p:sp>
      <p:sp>
        <p:nvSpPr>
          <p:cNvPr id="2" name="CaixaDeTexto 1"/>
          <p:cNvSpPr txBox="1"/>
          <p:nvPr/>
        </p:nvSpPr>
        <p:spPr>
          <a:xfrm>
            <a:off x="10201275" y="6550223"/>
            <a:ext cx="1990725" cy="307777"/>
          </a:xfrm>
          <a:prstGeom prst="rect">
            <a:avLst/>
          </a:prstGeom>
          <a:noFill/>
        </p:spPr>
        <p:txBody>
          <a:bodyPr>
            <a:spAutoFit/>
          </a:bodyPr>
          <a:lstStyle/>
          <a:p>
            <a:pPr algn="ctr" eaLnBrk="0" hangingPunct="0"/>
            <a:r>
              <a:rPr lang="pt-BR" sz="1400" b="1" dirty="0">
                <a:solidFill>
                  <a:srgbClr val="1F4E79"/>
                </a:solidFill>
              </a:rPr>
              <a:t>SC </a:t>
            </a:r>
            <a:r>
              <a:rPr lang="pt-BR" sz="1400" b="1" dirty="0" smtClean="0">
                <a:solidFill>
                  <a:srgbClr val="1F4E79"/>
                </a:solidFill>
              </a:rPr>
              <a:t>Moreira</a:t>
            </a:r>
            <a:endParaRPr lang="pt-BR" sz="1400" b="1" dirty="0">
              <a:solidFill>
                <a:srgbClr val="1F4E79"/>
              </a:solidFill>
            </a:endParaRPr>
          </a:p>
        </p:txBody>
      </p:sp>
      <p:sp>
        <p:nvSpPr>
          <p:cNvPr id="100361" name="Text Box 9"/>
          <p:cNvSpPr txBox="1">
            <a:spLocks noChangeArrowheads="1"/>
          </p:cNvSpPr>
          <p:nvPr/>
        </p:nvSpPr>
        <p:spPr bwMode="auto">
          <a:xfrm>
            <a:off x="0" y="0"/>
            <a:ext cx="12192000" cy="1604963"/>
          </a:xfrm>
          <a:prstGeom prst="rect">
            <a:avLst/>
          </a:prstGeom>
          <a:noFill/>
          <a:ln w="9525">
            <a:noFill/>
            <a:miter lim="800000"/>
            <a:headEnd/>
            <a:tailEnd/>
          </a:ln>
          <a:effectLst/>
        </p:spPr>
        <p:txBody>
          <a:bodyPr>
            <a:spAutoFit/>
          </a:bodyPr>
          <a:lstStyle/>
          <a:p>
            <a:pPr>
              <a:spcBef>
                <a:spcPct val="50000"/>
              </a:spcBef>
            </a:pPr>
            <a:endParaRPr lang="pt-BR" dirty="0"/>
          </a:p>
          <a:p>
            <a:pPr>
              <a:spcBef>
                <a:spcPct val="50000"/>
              </a:spcBef>
            </a:pPr>
            <a:endParaRPr lang="pt-BR" dirty="0"/>
          </a:p>
          <a:p>
            <a:pPr>
              <a:spcBef>
                <a:spcPct val="50000"/>
              </a:spcBef>
            </a:pPr>
            <a:endParaRPr lang="pt-BR" dirty="0"/>
          </a:p>
          <a:p>
            <a:pPr>
              <a:spcBef>
                <a:spcPct val="50000"/>
              </a:spcBef>
            </a:pPr>
            <a:endParaRPr lang="pt-BR" dirty="0"/>
          </a:p>
        </p:txBody>
      </p:sp>
      <p:sp>
        <p:nvSpPr>
          <p:cNvPr id="9" name="Título 8"/>
          <p:cNvSpPr>
            <a:spLocks noGrp="1"/>
          </p:cNvSpPr>
          <p:nvPr>
            <p:ph type="title"/>
          </p:nvPr>
        </p:nvSpPr>
        <p:spPr>
          <a:xfrm>
            <a:off x="309522" y="0"/>
            <a:ext cx="11644394" cy="1500174"/>
          </a:xfrm>
        </p:spPr>
        <p:txBody>
          <a:bodyPr/>
          <a:lstStyle/>
          <a:p>
            <a:pPr algn="just"/>
            <a:r>
              <a:rPr lang="pt-BR" sz="3200" b="1" kern="0" dirty="0" smtClean="0">
                <a:solidFill>
                  <a:srgbClr val="000000"/>
                </a:solidFill>
                <a:cs typeface="Arial"/>
              </a:rPr>
              <a:t/>
            </a:r>
            <a:br>
              <a:rPr lang="pt-BR" sz="3200" b="1" kern="0" dirty="0" smtClean="0">
                <a:solidFill>
                  <a:srgbClr val="000000"/>
                </a:solidFill>
                <a:cs typeface="Arial"/>
              </a:rPr>
            </a:br>
            <a:r>
              <a:rPr lang="pt-BR" sz="2800" b="1" kern="0" dirty="0" smtClean="0">
                <a:solidFill>
                  <a:srgbClr val="000000"/>
                </a:solidFill>
                <a:cs typeface="Arial"/>
              </a:rPr>
              <a:t>Diretriz 3: </a:t>
            </a:r>
            <a:r>
              <a:rPr lang="pt-BR" sz="2800" b="1" i="1" dirty="0" smtClean="0"/>
              <a:t>Promoção da atenção integral à saúde da mulher e da criança e implementação da “Rede Cegonha”, com ênfase nas áreas e populações de maior vulnerabilidade </a:t>
            </a:r>
            <a:r>
              <a:rPr lang="pt-BR" sz="4000" b="1" kern="0" dirty="0" smtClean="0">
                <a:solidFill>
                  <a:prstClr val="black"/>
                </a:solidFill>
                <a:cs typeface="Arial"/>
              </a:rPr>
              <a:t/>
            </a:r>
            <a:br>
              <a:rPr lang="pt-BR" sz="4000" b="1" kern="0" dirty="0" smtClean="0">
                <a:solidFill>
                  <a:prstClr val="black"/>
                </a:solidFill>
                <a:cs typeface="Arial"/>
              </a:rPr>
            </a:br>
            <a:endParaRPr lang="pt-BR" sz="4000" b="1" dirty="0">
              <a:effectLst>
                <a:outerShdw blurRad="38100" dist="38100" dir="2700000" algn="tl">
                  <a:srgbClr val="000000">
                    <a:alpha val="43137"/>
                  </a:srgbClr>
                </a:outerShdw>
              </a:effectLst>
            </a:endParaRPr>
          </a:p>
        </p:txBody>
      </p:sp>
      <p:sp>
        <p:nvSpPr>
          <p:cNvPr id="11" name="Espaço Reservado para Conteúdo 10"/>
          <p:cNvSpPr>
            <a:spLocks noGrp="1"/>
          </p:cNvSpPr>
          <p:nvPr>
            <p:ph idx="1"/>
          </p:nvPr>
        </p:nvSpPr>
        <p:spPr>
          <a:xfrm>
            <a:off x="4381488" y="1357298"/>
            <a:ext cx="7810512" cy="5500702"/>
          </a:xfrm>
        </p:spPr>
        <p:txBody>
          <a:bodyPr/>
          <a:lstStyle/>
          <a:p>
            <a:pPr algn="just">
              <a:buFont typeface="Wingdings" pitchFamily="2" charset="2"/>
              <a:buChar char="Ø"/>
            </a:pPr>
            <a:r>
              <a:rPr lang="pt-BR" b="1" i="1" dirty="0" smtClean="0"/>
              <a:t>Ind. 18. Razão de exames Citopatológicos </a:t>
            </a:r>
          </a:p>
          <a:p>
            <a:pPr marL="144000" algn="just">
              <a:lnSpc>
                <a:spcPct val="100000"/>
              </a:lnSpc>
              <a:buFont typeface="Wingdings" pitchFamily="2" charset="2"/>
              <a:buChar char="Ø"/>
            </a:pPr>
            <a:endParaRPr lang="pt-BR" b="1" i="1" dirty="0" smtClean="0"/>
          </a:p>
          <a:p>
            <a:pPr algn="just">
              <a:buFont typeface="Wingdings" pitchFamily="2" charset="2"/>
              <a:buChar char="Ø"/>
            </a:pPr>
            <a:r>
              <a:rPr lang="pt-BR" b="1" i="1" dirty="0" smtClean="0"/>
              <a:t>Ind. 19.Razão de exames de mamografia de rastreamento</a:t>
            </a:r>
          </a:p>
          <a:p>
            <a:pPr algn="just">
              <a:buNone/>
            </a:pPr>
            <a:endParaRPr lang="pt-BR" b="1" i="1" dirty="0" smtClean="0"/>
          </a:p>
          <a:p>
            <a:pPr algn="just">
              <a:buFont typeface="Wingdings" pitchFamily="2" charset="2"/>
              <a:buChar char="Ø"/>
            </a:pPr>
            <a:r>
              <a:rPr lang="pt-BR" b="1" i="1" dirty="0" smtClean="0"/>
              <a:t>Ind. 21. Proporção de nascidos vivos </a:t>
            </a:r>
          </a:p>
          <a:p>
            <a:pPr algn="just">
              <a:buFont typeface="Wingdings" pitchFamily="2" charset="2"/>
              <a:buChar char="Ø"/>
            </a:pPr>
            <a:endParaRPr lang="pt-BR" b="1" i="1" dirty="0" smtClean="0"/>
          </a:p>
          <a:p>
            <a:pPr algn="just">
              <a:buFont typeface="Wingdings" pitchFamily="2" charset="2"/>
              <a:buChar char="Ø"/>
            </a:pPr>
            <a:r>
              <a:rPr lang="pt-BR" b="1" i="1" dirty="0" smtClean="0"/>
              <a:t>Ind. 23. Número de óbitos maternos anual</a:t>
            </a:r>
          </a:p>
          <a:p>
            <a:pPr algn="just">
              <a:buFont typeface="Wingdings" pitchFamily="2" charset="2"/>
              <a:buChar char="Ø"/>
            </a:pPr>
            <a:endParaRPr lang="pt-BR" b="1" i="1" dirty="0" smtClean="0"/>
          </a:p>
          <a:p>
            <a:pPr algn="just">
              <a:buFont typeface="Wingdings" pitchFamily="2" charset="2"/>
              <a:buChar char="Ø"/>
            </a:pPr>
            <a:r>
              <a:rPr lang="pt-BR" b="1" i="1" dirty="0" smtClean="0"/>
              <a:t>Ind. 28. Número de casos novos de sífilis congênita</a:t>
            </a:r>
          </a:p>
          <a:p>
            <a:pPr>
              <a:buNone/>
            </a:pPr>
            <a:endParaRPr lang="pt-BR" dirty="0" smtClean="0"/>
          </a:p>
          <a:p>
            <a:endParaRPr lang="pt-BR" dirty="0" smtClean="0"/>
          </a:p>
        </p:txBody>
      </p:sp>
      <p:pic>
        <p:nvPicPr>
          <p:cNvPr id="8" name="Picture 2" descr="http://www.inppares.org/revistasss/Revista%20V%202009/9-Parto%20Vertical_archivos/image002.jpg"/>
          <p:cNvPicPr>
            <a:picLocks noChangeAspect="1" noChangeArrowheads="1"/>
          </p:cNvPicPr>
          <p:nvPr/>
        </p:nvPicPr>
        <p:blipFill>
          <a:blip r:embed="rId2"/>
          <a:srcRect/>
          <a:stretch>
            <a:fillRect/>
          </a:stretch>
        </p:blipFill>
        <p:spPr bwMode="auto">
          <a:xfrm>
            <a:off x="152400" y="1214422"/>
            <a:ext cx="4086212" cy="5581688"/>
          </a:xfrm>
          <a:prstGeom prst="rect">
            <a:avLst/>
          </a:prstGeom>
          <a:noFill/>
        </p:spPr>
      </p:pic>
    </p:spTree>
  </p:cSld>
  <p:clrMapOvr>
    <a:masterClrMapping/>
  </p:clrMapOvr>
  <p:transition spd="slow">
    <p:wedg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ço Reservado para Conteúdo 4"/>
          <p:cNvSpPr>
            <a:spLocks noGrp="1"/>
          </p:cNvSpPr>
          <p:nvPr>
            <p:ph idx="1"/>
          </p:nvPr>
        </p:nvSpPr>
        <p:spPr>
          <a:xfrm>
            <a:off x="2495550" y="2241550"/>
            <a:ext cx="4368800" cy="3263900"/>
          </a:xfrm>
        </p:spPr>
        <p:txBody>
          <a:bodyPr rtlCol="0">
            <a:normAutofit/>
          </a:bodyPr>
          <a:lstStyle/>
          <a:p>
            <a:pPr marL="0" indent="0" eaLnBrk="1" fontAlgn="auto" hangingPunct="1">
              <a:spcAft>
                <a:spcPts val="0"/>
              </a:spcAft>
              <a:buFont typeface="Arial" pitchFamily="34" charset="0"/>
              <a:buNone/>
              <a:defRPr/>
            </a:pPr>
            <a:endParaRPr lang="pt-BR" sz="1800" dirty="0"/>
          </a:p>
          <a:p>
            <a:pPr eaLnBrk="1" fontAlgn="auto" hangingPunct="1">
              <a:spcAft>
                <a:spcPts val="0"/>
              </a:spcAft>
              <a:defRPr/>
            </a:pPr>
            <a:endParaRPr lang="pt-BR" sz="1800" dirty="0"/>
          </a:p>
        </p:txBody>
      </p:sp>
      <p:sp>
        <p:nvSpPr>
          <p:cNvPr id="9" name="CaixaDeTexto 8"/>
          <p:cNvSpPr txBox="1"/>
          <p:nvPr/>
        </p:nvSpPr>
        <p:spPr>
          <a:xfrm>
            <a:off x="0" y="0"/>
            <a:ext cx="12192000" cy="830997"/>
          </a:xfrm>
          <a:prstGeom prst="rect">
            <a:avLst/>
          </a:prstGeom>
          <a:noFill/>
        </p:spPr>
        <p:txBody>
          <a:bodyPr wrap="square">
            <a:spAutoFit/>
          </a:bodyPr>
          <a:lstStyle/>
          <a:p>
            <a:pPr eaLnBrk="0" hangingPunct="0">
              <a:defRPr/>
            </a:pPr>
            <a:r>
              <a:rPr lang="pt-BR" sz="2400" b="1" dirty="0">
                <a:solidFill>
                  <a:srgbClr val="FFFF00"/>
                </a:solidFill>
                <a:latin typeface="+mn-lt"/>
              </a:rPr>
              <a:t>18. Razão de exames Citopatológicos do colo do útero em mulheres de 25 a 64 </a:t>
            </a:r>
            <a:r>
              <a:rPr lang="pt-BR" sz="2400" b="1" dirty="0" smtClean="0">
                <a:solidFill>
                  <a:srgbClr val="FFFF00"/>
                </a:solidFill>
                <a:latin typeface="+mn-lt"/>
              </a:rPr>
              <a:t>anos</a:t>
            </a:r>
          </a:p>
          <a:p>
            <a:pPr algn="r" eaLnBrk="0" hangingPunct="0">
              <a:defRPr/>
            </a:pPr>
            <a:r>
              <a:rPr lang="pt-BR" sz="2400" b="1" dirty="0" smtClean="0">
                <a:solidFill>
                  <a:srgbClr val="FFFF00"/>
                </a:solidFill>
                <a:latin typeface="+mn-lt"/>
              </a:rPr>
              <a:t>          </a:t>
            </a:r>
            <a:r>
              <a:rPr lang="pt-BR" sz="2000" b="1" dirty="0" smtClean="0">
                <a:solidFill>
                  <a:srgbClr val="FFFF00"/>
                </a:solidFill>
              </a:rPr>
              <a:t>Meta 2016: 0,47 </a:t>
            </a:r>
            <a:endParaRPr lang="pt-BR" sz="2000" b="1" i="1" dirty="0" smtClean="0">
              <a:solidFill>
                <a:srgbClr val="FFFF00"/>
              </a:solidFill>
            </a:endParaRPr>
          </a:p>
        </p:txBody>
      </p:sp>
      <p:sp>
        <p:nvSpPr>
          <p:cNvPr id="18" name="CaixaDeTexto 17"/>
          <p:cNvSpPr txBox="1"/>
          <p:nvPr/>
        </p:nvSpPr>
        <p:spPr>
          <a:xfrm>
            <a:off x="10201275" y="6550223"/>
            <a:ext cx="1990725" cy="307777"/>
          </a:xfrm>
          <a:prstGeom prst="rect">
            <a:avLst/>
          </a:prstGeom>
          <a:noFill/>
        </p:spPr>
        <p:txBody>
          <a:bodyPr>
            <a:spAutoFit/>
          </a:bodyPr>
          <a:lstStyle/>
          <a:p>
            <a:pPr algn="ctr" eaLnBrk="0" hangingPunct="0"/>
            <a:r>
              <a:rPr lang="pt-BR" sz="1400" b="1" dirty="0">
                <a:solidFill>
                  <a:srgbClr val="1F4E79"/>
                </a:solidFill>
              </a:rPr>
              <a:t>SC </a:t>
            </a:r>
            <a:r>
              <a:rPr lang="pt-BR" sz="1400" b="1" dirty="0" smtClean="0">
                <a:solidFill>
                  <a:srgbClr val="1F4E79"/>
                </a:solidFill>
              </a:rPr>
              <a:t>Moreira</a:t>
            </a:r>
            <a:endParaRPr lang="pt-BR" sz="1400" b="1" dirty="0">
              <a:solidFill>
                <a:srgbClr val="1F4E79"/>
              </a:solidFill>
            </a:endParaRPr>
          </a:p>
        </p:txBody>
      </p:sp>
      <p:graphicFrame>
        <p:nvGraphicFramePr>
          <p:cNvPr id="10" name="Gráfico 9"/>
          <p:cNvGraphicFramePr/>
          <p:nvPr/>
        </p:nvGraphicFramePr>
        <p:xfrm>
          <a:off x="881026" y="857232"/>
          <a:ext cx="10858576" cy="5143536"/>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ço Reservado para Conteúdo 4"/>
          <p:cNvSpPr>
            <a:spLocks noGrp="1"/>
          </p:cNvSpPr>
          <p:nvPr>
            <p:ph idx="1"/>
          </p:nvPr>
        </p:nvSpPr>
        <p:spPr>
          <a:xfrm>
            <a:off x="2495550" y="2241550"/>
            <a:ext cx="4368800" cy="3263900"/>
          </a:xfrm>
        </p:spPr>
        <p:txBody>
          <a:bodyPr rtlCol="0">
            <a:normAutofit/>
          </a:bodyPr>
          <a:lstStyle/>
          <a:p>
            <a:pPr marL="0" indent="0" eaLnBrk="1" fontAlgn="auto" hangingPunct="1">
              <a:spcAft>
                <a:spcPts val="0"/>
              </a:spcAft>
              <a:buFont typeface="Arial" pitchFamily="34" charset="0"/>
              <a:buNone/>
              <a:defRPr/>
            </a:pPr>
            <a:endParaRPr lang="pt-BR" sz="1800" dirty="0"/>
          </a:p>
          <a:p>
            <a:pPr eaLnBrk="1" fontAlgn="auto" hangingPunct="1">
              <a:spcAft>
                <a:spcPts val="0"/>
              </a:spcAft>
              <a:defRPr/>
            </a:pPr>
            <a:endParaRPr lang="pt-BR" sz="1800" dirty="0"/>
          </a:p>
        </p:txBody>
      </p:sp>
      <p:pic>
        <p:nvPicPr>
          <p:cNvPr id="7" name="Espaço Reservado para Conteúdo 3" descr="prevenção ca colo.jpg"/>
          <p:cNvPicPr>
            <a:picLocks noChangeAspect="1"/>
          </p:cNvPicPr>
          <p:nvPr/>
        </p:nvPicPr>
        <p:blipFill>
          <a:blip r:embed="rId3" cstate="print"/>
          <a:stretch>
            <a:fillRect/>
          </a:stretch>
        </p:blipFill>
        <p:spPr>
          <a:xfrm>
            <a:off x="8382016" y="2928934"/>
            <a:ext cx="3809984" cy="3071834"/>
          </a:xfrm>
          <a:prstGeom prst="rect">
            <a:avLst/>
          </a:prstGeom>
          <a:ln>
            <a:noFill/>
          </a:ln>
          <a:effectLst>
            <a:softEdge rad="112500"/>
          </a:effectLst>
        </p:spPr>
      </p:pic>
      <p:sp>
        <p:nvSpPr>
          <p:cNvPr id="9" name="CaixaDeTexto 8"/>
          <p:cNvSpPr txBox="1"/>
          <p:nvPr/>
        </p:nvSpPr>
        <p:spPr>
          <a:xfrm>
            <a:off x="0" y="0"/>
            <a:ext cx="12192000" cy="830997"/>
          </a:xfrm>
          <a:prstGeom prst="rect">
            <a:avLst/>
          </a:prstGeom>
          <a:noFill/>
        </p:spPr>
        <p:txBody>
          <a:bodyPr wrap="square">
            <a:spAutoFit/>
          </a:bodyPr>
          <a:lstStyle/>
          <a:p>
            <a:pPr eaLnBrk="0" hangingPunct="0">
              <a:defRPr/>
            </a:pPr>
            <a:r>
              <a:rPr lang="pt-BR" sz="2400" b="1" dirty="0">
                <a:solidFill>
                  <a:srgbClr val="FFFF00"/>
                </a:solidFill>
                <a:latin typeface="+mn-lt"/>
              </a:rPr>
              <a:t>18. Razão de exames Citopatológicos do colo do útero em mulheres de 25 a 64 </a:t>
            </a:r>
            <a:r>
              <a:rPr lang="pt-BR" sz="2400" b="1" dirty="0" smtClean="0">
                <a:solidFill>
                  <a:srgbClr val="FFFF00"/>
                </a:solidFill>
                <a:latin typeface="+mn-lt"/>
              </a:rPr>
              <a:t>anos</a:t>
            </a:r>
          </a:p>
          <a:p>
            <a:pPr algn="r" eaLnBrk="0" hangingPunct="0">
              <a:defRPr/>
            </a:pPr>
            <a:r>
              <a:rPr lang="pt-BR" sz="2400" b="1" dirty="0" smtClean="0">
                <a:solidFill>
                  <a:srgbClr val="FFFF00"/>
                </a:solidFill>
                <a:latin typeface="+mn-lt"/>
              </a:rPr>
              <a:t>          </a:t>
            </a:r>
            <a:r>
              <a:rPr lang="pt-BR" sz="2000" b="1" dirty="0" smtClean="0">
                <a:solidFill>
                  <a:srgbClr val="FFFF00"/>
                </a:solidFill>
              </a:rPr>
              <a:t>Meta 2016: 0,47 </a:t>
            </a:r>
            <a:endParaRPr lang="pt-BR" sz="2000" b="1" i="1" dirty="0" smtClean="0">
              <a:solidFill>
                <a:srgbClr val="FFFF00"/>
              </a:solidFill>
            </a:endParaRPr>
          </a:p>
        </p:txBody>
      </p:sp>
      <p:sp>
        <p:nvSpPr>
          <p:cNvPr id="16" name="Espaço Reservado para Conteúdo 2"/>
          <p:cNvSpPr txBox="1">
            <a:spLocks/>
          </p:cNvSpPr>
          <p:nvPr/>
        </p:nvSpPr>
        <p:spPr>
          <a:xfrm>
            <a:off x="8667768" y="1928802"/>
            <a:ext cx="3286148" cy="857256"/>
          </a:xfrm>
          <a:prstGeom prst="rect">
            <a:avLst/>
          </a:prstGeom>
          <a:solidFill>
            <a:schemeClr val="accent1">
              <a:lumMod val="20000"/>
              <a:lumOff val="80000"/>
            </a:schemeClr>
          </a:solidFill>
        </p:spPr>
        <p:txBody>
          <a:bodyPr rtlCol="0">
            <a:normAutofit/>
          </a:bodyPr>
          <a:lstStyle/>
          <a:p>
            <a:pPr lvl="0" fontAlgn="auto">
              <a:lnSpc>
                <a:spcPct val="90000"/>
              </a:lnSpc>
              <a:spcBef>
                <a:spcPts val="1000"/>
              </a:spcBef>
              <a:spcAft>
                <a:spcPts val="0"/>
              </a:spcAft>
              <a:defRPr/>
            </a:pPr>
            <a:r>
              <a:rPr kumimoji="0" lang="pt-BR" sz="2400" b="1" i="0" u="none" strike="noStrike" kern="1200" cap="none" spc="0" normalizeH="0" baseline="0" noProof="0" dirty="0" smtClean="0">
                <a:ln>
                  <a:noFill/>
                </a:ln>
                <a:solidFill>
                  <a:schemeClr val="tx1"/>
                </a:solidFill>
                <a:effectLst/>
                <a:uLnTx/>
                <a:uFillTx/>
                <a:latin typeface="Arial" panose="020B0604020202020204" pitchFamily="34" charset="0"/>
                <a:ea typeface="+mn-ea"/>
                <a:cs typeface="Arial" panose="020B0604020202020204" pitchFamily="34" charset="0"/>
              </a:rPr>
              <a:t>1º  RDQA 2016: </a:t>
            </a:r>
            <a:r>
              <a:rPr lang="pt-BR" sz="2400" b="1" dirty="0" smtClean="0"/>
              <a:t>0,10</a:t>
            </a:r>
            <a:endParaRPr kumimoji="0" lang="pt-BR" sz="2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17" name="Retângulo 16"/>
          <p:cNvSpPr/>
          <p:nvPr/>
        </p:nvSpPr>
        <p:spPr>
          <a:xfrm>
            <a:off x="238084" y="1000108"/>
            <a:ext cx="7929618" cy="5632311"/>
          </a:xfrm>
          <a:prstGeom prst="rect">
            <a:avLst/>
          </a:prstGeom>
          <a:solidFill>
            <a:schemeClr val="bg1"/>
          </a:solidFill>
        </p:spPr>
        <p:txBody>
          <a:bodyPr wrap="square">
            <a:spAutoFit/>
          </a:bodyPr>
          <a:lstStyle/>
          <a:p>
            <a:pPr marL="342900" indent="-342900">
              <a:lnSpc>
                <a:spcPct val="150000"/>
              </a:lnSpc>
              <a:buAutoNum type="alphaLcParenR"/>
            </a:pPr>
            <a:r>
              <a:rPr lang="pt-BR" sz="2400" dirty="0" smtClean="0"/>
              <a:t>Promover atualização e capacitação para coleta de CO</a:t>
            </a:r>
          </a:p>
          <a:p>
            <a:pPr marL="342900" indent="-342900">
              <a:lnSpc>
                <a:spcPct val="150000"/>
              </a:lnSpc>
              <a:buAutoNum type="alphaLcParenR"/>
            </a:pPr>
            <a:r>
              <a:rPr lang="pt-BR" sz="2400" dirty="0" smtClean="0"/>
              <a:t>Estabelecer fluxograma para avaliação dos resultados</a:t>
            </a:r>
          </a:p>
          <a:p>
            <a:pPr marL="342900" indent="-342900">
              <a:lnSpc>
                <a:spcPct val="150000"/>
              </a:lnSpc>
              <a:buAutoNum type="alphaLcParenR"/>
            </a:pPr>
            <a:r>
              <a:rPr lang="pt-BR" sz="2400" dirty="0" smtClean="0"/>
              <a:t>Reorganização do processo de trabalho</a:t>
            </a:r>
          </a:p>
          <a:p>
            <a:pPr marL="342900" indent="-342900">
              <a:lnSpc>
                <a:spcPct val="150000"/>
              </a:lnSpc>
              <a:buAutoNum type="alphaLcParenR"/>
            </a:pPr>
            <a:r>
              <a:rPr lang="pt-BR" sz="2400" dirty="0" smtClean="0"/>
              <a:t>Acompanhar gestão do COSEMS sobre a Resolução do COFEN</a:t>
            </a:r>
          </a:p>
          <a:p>
            <a:pPr>
              <a:lnSpc>
                <a:spcPct val="150000"/>
              </a:lnSpc>
            </a:pPr>
            <a:r>
              <a:rPr lang="pt-BR" sz="2400" dirty="0" smtClean="0"/>
              <a:t>e) Fortalecer cadastro das famílias nos territórios para captação das mulheres</a:t>
            </a:r>
          </a:p>
          <a:p>
            <a:pPr>
              <a:lnSpc>
                <a:spcPct val="150000"/>
              </a:lnSpc>
            </a:pPr>
            <a:r>
              <a:rPr lang="pt-BR" sz="2400" dirty="0" smtClean="0"/>
              <a:t>f) Diminuir o tempo entre a coleta do exame e o resultado </a:t>
            </a:r>
          </a:p>
        </p:txBody>
      </p:sp>
      <p:sp>
        <p:nvSpPr>
          <p:cNvPr id="18" name="CaixaDeTexto 17"/>
          <p:cNvSpPr txBox="1"/>
          <p:nvPr/>
        </p:nvSpPr>
        <p:spPr>
          <a:xfrm>
            <a:off x="10201275" y="6550223"/>
            <a:ext cx="1990725" cy="307777"/>
          </a:xfrm>
          <a:prstGeom prst="rect">
            <a:avLst/>
          </a:prstGeom>
          <a:noFill/>
        </p:spPr>
        <p:txBody>
          <a:bodyPr>
            <a:spAutoFit/>
          </a:bodyPr>
          <a:lstStyle/>
          <a:p>
            <a:pPr algn="ctr" eaLnBrk="0" hangingPunct="0"/>
            <a:r>
              <a:rPr lang="pt-BR" sz="1400" b="1" dirty="0">
                <a:solidFill>
                  <a:srgbClr val="1F4E79"/>
                </a:solidFill>
              </a:rPr>
              <a:t>SC </a:t>
            </a:r>
            <a:r>
              <a:rPr lang="pt-BR" sz="1400" b="1" dirty="0" smtClean="0">
                <a:solidFill>
                  <a:srgbClr val="1F4E79"/>
                </a:solidFill>
              </a:rPr>
              <a:t>Moreira</a:t>
            </a:r>
            <a:endParaRPr lang="pt-BR" sz="1400" b="1" dirty="0">
              <a:solidFill>
                <a:srgbClr val="1F4E79"/>
              </a:solidFill>
            </a:endParaRPr>
          </a:p>
        </p:txBody>
      </p:sp>
    </p:spTree>
  </p:cSld>
  <p:clrMapOvr>
    <a:masterClrMapping/>
  </p:clrMapOvr>
  <p:transition spd="slow">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aixaDeTexto 8"/>
          <p:cNvSpPr txBox="1"/>
          <p:nvPr/>
        </p:nvSpPr>
        <p:spPr>
          <a:xfrm>
            <a:off x="0" y="0"/>
            <a:ext cx="12192000" cy="461665"/>
          </a:xfrm>
          <a:prstGeom prst="rect">
            <a:avLst/>
          </a:prstGeom>
          <a:noFill/>
        </p:spPr>
        <p:txBody>
          <a:bodyPr wrap="square">
            <a:spAutoFit/>
          </a:bodyPr>
          <a:lstStyle/>
          <a:p>
            <a:pPr eaLnBrk="0" hangingPunct="0">
              <a:defRPr/>
            </a:pPr>
            <a:r>
              <a:rPr lang="pt-BR" sz="2400" b="1" dirty="0">
                <a:solidFill>
                  <a:srgbClr val="FFFF00"/>
                </a:solidFill>
                <a:latin typeface="+mn-lt"/>
              </a:rPr>
              <a:t>19.Razão de exames de mamografia de rastreamento </a:t>
            </a:r>
            <a:r>
              <a:rPr lang="pt-BR" sz="2400" dirty="0">
                <a:solidFill>
                  <a:srgbClr val="FFFF00"/>
                </a:solidFill>
                <a:latin typeface="+mn-lt"/>
              </a:rPr>
              <a:t>- </a:t>
            </a:r>
            <a:r>
              <a:rPr lang="pt-BR" sz="2400" b="1" dirty="0">
                <a:solidFill>
                  <a:srgbClr val="FFFF00"/>
                </a:solidFill>
                <a:latin typeface="+mn-lt"/>
              </a:rPr>
              <a:t>mulheres de 50 a 69 anos </a:t>
            </a:r>
            <a:r>
              <a:rPr lang="pt-BR" b="1" dirty="0" smtClean="0">
                <a:solidFill>
                  <a:srgbClr val="FFFF00"/>
                </a:solidFill>
              </a:rPr>
              <a:t>Meta 2016: 0,39</a:t>
            </a:r>
            <a:endParaRPr lang="pt-BR" dirty="0">
              <a:solidFill>
                <a:srgbClr val="FFFF00"/>
              </a:solidFill>
              <a:latin typeface="+mn-lt"/>
            </a:endParaRPr>
          </a:p>
        </p:txBody>
      </p:sp>
      <p:sp>
        <p:nvSpPr>
          <p:cNvPr id="111625" name="CaixaDeTexto 1"/>
          <p:cNvSpPr txBox="1">
            <a:spLocks noChangeArrowheads="1"/>
          </p:cNvSpPr>
          <p:nvPr/>
        </p:nvSpPr>
        <p:spPr bwMode="auto">
          <a:xfrm>
            <a:off x="7535863" y="6294438"/>
            <a:ext cx="185737" cy="369887"/>
          </a:xfrm>
          <a:prstGeom prst="rect">
            <a:avLst/>
          </a:prstGeom>
          <a:noFill/>
          <a:ln w="9525">
            <a:noFill/>
            <a:miter lim="800000"/>
            <a:headEnd/>
            <a:tailEnd/>
          </a:ln>
        </p:spPr>
        <p:txBody>
          <a:bodyPr wrap="none">
            <a:spAutoFit/>
          </a:bodyPr>
          <a:lstStyle/>
          <a:p>
            <a:pPr eaLnBrk="0" hangingPunct="0"/>
            <a:endParaRPr lang="pt-BR"/>
          </a:p>
        </p:txBody>
      </p:sp>
      <p:sp>
        <p:nvSpPr>
          <p:cNvPr id="17" name="CaixaDeTexto 16"/>
          <p:cNvSpPr txBox="1"/>
          <p:nvPr/>
        </p:nvSpPr>
        <p:spPr>
          <a:xfrm>
            <a:off x="10201275" y="6550223"/>
            <a:ext cx="1990725" cy="307777"/>
          </a:xfrm>
          <a:prstGeom prst="rect">
            <a:avLst/>
          </a:prstGeom>
          <a:noFill/>
        </p:spPr>
        <p:txBody>
          <a:bodyPr>
            <a:spAutoFit/>
          </a:bodyPr>
          <a:lstStyle/>
          <a:p>
            <a:pPr algn="ctr" eaLnBrk="0" hangingPunct="0"/>
            <a:r>
              <a:rPr lang="pt-BR" sz="1400" b="1" dirty="0">
                <a:solidFill>
                  <a:srgbClr val="1F4E79"/>
                </a:solidFill>
              </a:rPr>
              <a:t>SC </a:t>
            </a:r>
            <a:r>
              <a:rPr lang="pt-BR" sz="1400" b="1" dirty="0" smtClean="0">
                <a:solidFill>
                  <a:srgbClr val="1F4E79"/>
                </a:solidFill>
              </a:rPr>
              <a:t>Moreira</a:t>
            </a:r>
            <a:endParaRPr lang="pt-BR" sz="1400" b="1" dirty="0">
              <a:solidFill>
                <a:srgbClr val="1F4E79"/>
              </a:solidFill>
            </a:endParaRPr>
          </a:p>
        </p:txBody>
      </p:sp>
      <p:graphicFrame>
        <p:nvGraphicFramePr>
          <p:cNvPr id="12" name="Gráfico 11"/>
          <p:cNvGraphicFramePr/>
          <p:nvPr/>
        </p:nvGraphicFramePr>
        <p:xfrm>
          <a:off x="809588" y="642918"/>
          <a:ext cx="10930014" cy="5457851"/>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spd="slow">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ço Reservado para Conteúdo 4"/>
          <p:cNvSpPr>
            <a:spLocks noGrp="1"/>
          </p:cNvSpPr>
          <p:nvPr>
            <p:ph idx="1"/>
          </p:nvPr>
        </p:nvSpPr>
        <p:spPr>
          <a:xfrm>
            <a:off x="0" y="2500306"/>
            <a:ext cx="6453190" cy="3786214"/>
          </a:xfrm>
          <a:solidFill>
            <a:schemeClr val="bg1"/>
          </a:solidFill>
        </p:spPr>
        <p:txBody>
          <a:bodyPr rtlCol="0">
            <a:noAutofit/>
          </a:bodyPr>
          <a:lstStyle/>
          <a:p>
            <a:pPr marL="342900" indent="-342900">
              <a:lnSpc>
                <a:spcPct val="150000"/>
              </a:lnSpc>
              <a:buAutoNum type="alphaLcParenR"/>
            </a:pPr>
            <a:r>
              <a:rPr lang="pt-BR" dirty="0" smtClean="0">
                <a:cs typeface="Arial" panose="020B0604020202020204" pitchFamily="34" charset="0"/>
              </a:rPr>
              <a:t>Implantar de um novo equipamento de mamografia </a:t>
            </a:r>
          </a:p>
          <a:p>
            <a:pPr marL="342900" indent="-342900">
              <a:lnSpc>
                <a:spcPct val="150000"/>
              </a:lnSpc>
              <a:buAutoNum type="alphaLcParenR"/>
            </a:pPr>
            <a:r>
              <a:rPr lang="pt-BR" dirty="0" smtClean="0">
                <a:cs typeface="Arial" panose="020B0604020202020204" pitchFamily="34" charset="0"/>
              </a:rPr>
              <a:t>Parceria com o Centro de Oncologia de Barretos</a:t>
            </a:r>
          </a:p>
        </p:txBody>
      </p:sp>
      <p:sp>
        <p:nvSpPr>
          <p:cNvPr id="9" name="CaixaDeTexto 8"/>
          <p:cNvSpPr txBox="1"/>
          <p:nvPr/>
        </p:nvSpPr>
        <p:spPr>
          <a:xfrm>
            <a:off x="0" y="0"/>
            <a:ext cx="12192000" cy="461665"/>
          </a:xfrm>
          <a:prstGeom prst="rect">
            <a:avLst/>
          </a:prstGeom>
          <a:noFill/>
        </p:spPr>
        <p:txBody>
          <a:bodyPr wrap="square">
            <a:spAutoFit/>
          </a:bodyPr>
          <a:lstStyle/>
          <a:p>
            <a:pPr eaLnBrk="0" hangingPunct="0">
              <a:defRPr/>
            </a:pPr>
            <a:r>
              <a:rPr lang="pt-BR" sz="2400" b="1" dirty="0">
                <a:solidFill>
                  <a:srgbClr val="FFFF00"/>
                </a:solidFill>
                <a:latin typeface="+mn-lt"/>
              </a:rPr>
              <a:t>19.Razão de exames de mamografia de rastreamento </a:t>
            </a:r>
            <a:r>
              <a:rPr lang="pt-BR" sz="2400" dirty="0">
                <a:solidFill>
                  <a:srgbClr val="FFFF00"/>
                </a:solidFill>
                <a:latin typeface="+mn-lt"/>
              </a:rPr>
              <a:t>- </a:t>
            </a:r>
            <a:r>
              <a:rPr lang="pt-BR" sz="2400" b="1" dirty="0">
                <a:solidFill>
                  <a:srgbClr val="FFFF00"/>
                </a:solidFill>
                <a:latin typeface="+mn-lt"/>
              </a:rPr>
              <a:t>mulheres de 50 a 69 anos </a:t>
            </a:r>
            <a:r>
              <a:rPr lang="pt-BR" b="1" dirty="0" smtClean="0">
                <a:solidFill>
                  <a:srgbClr val="FFFF00"/>
                </a:solidFill>
              </a:rPr>
              <a:t>Meta 2016: 0,39</a:t>
            </a:r>
            <a:endParaRPr lang="pt-BR" dirty="0">
              <a:solidFill>
                <a:srgbClr val="FFFF00"/>
              </a:solidFill>
              <a:latin typeface="+mn-lt"/>
            </a:endParaRPr>
          </a:p>
        </p:txBody>
      </p:sp>
      <p:sp>
        <p:nvSpPr>
          <p:cNvPr id="111625" name="CaixaDeTexto 1"/>
          <p:cNvSpPr txBox="1">
            <a:spLocks noChangeArrowheads="1"/>
          </p:cNvSpPr>
          <p:nvPr/>
        </p:nvSpPr>
        <p:spPr bwMode="auto">
          <a:xfrm>
            <a:off x="7535863" y="6294438"/>
            <a:ext cx="185737" cy="369887"/>
          </a:xfrm>
          <a:prstGeom prst="rect">
            <a:avLst/>
          </a:prstGeom>
          <a:noFill/>
          <a:ln w="9525">
            <a:noFill/>
            <a:miter lim="800000"/>
            <a:headEnd/>
            <a:tailEnd/>
          </a:ln>
        </p:spPr>
        <p:txBody>
          <a:bodyPr wrap="none">
            <a:spAutoFit/>
          </a:bodyPr>
          <a:lstStyle/>
          <a:p>
            <a:pPr eaLnBrk="0" hangingPunct="0"/>
            <a:endParaRPr lang="pt-BR"/>
          </a:p>
        </p:txBody>
      </p:sp>
      <p:sp>
        <p:nvSpPr>
          <p:cNvPr id="16" name="Espaço Reservado para Conteúdo 2"/>
          <p:cNvSpPr txBox="1">
            <a:spLocks/>
          </p:cNvSpPr>
          <p:nvPr/>
        </p:nvSpPr>
        <p:spPr>
          <a:xfrm>
            <a:off x="738150" y="642918"/>
            <a:ext cx="4071966" cy="1143008"/>
          </a:xfrm>
          <a:prstGeom prst="rect">
            <a:avLst/>
          </a:prstGeom>
          <a:solidFill>
            <a:schemeClr val="accent1">
              <a:lumMod val="20000"/>
              <a:lumOff val="80000"/>
            </a:schemeClr>
          </a:solidFill>
        </p:spPr>
        <p:txBody>
          <a:bodyPr rtlCol="0">
            <a:normAutofit/>
          </a:bodyPr>
          <a:lstStyle/>
          <a:p>
            <a:pPr lvl="0" algn="ctr" fontAlgn="auto">
              <a:lnSpc>
                <a:spcPct val="90000"/>
              </a:lnSpc>
              <a:spcBef>
                <a:spcPts val="1000"/>
              </a:spcBef>
              <a:spcAft>
                <a:spcPts val="0"/>
              </a:spcAft>
              <a:defRPr/>
            </a:pPr>
            <a:endParaRPr kumimoji="0" lang="pt-BR" sz="2800" b="1" i="0" u="none" strike="noStrike" kern="1200" cap="none" spc="0" normalizeH="0" baseline="0" noProof="0" dirty="0" smtClean="0">
              <a:ln>
                <a:noFill/>
              </a:ln>
              <a:solidFill>
                <a:schemeClr val="tx1"/>
              </a:solidFill>
              <a:effectLst/>
              <a:uLnTx/>
              <a:uFillTx/>
              <a:latin typeface="Arial" panose="020B0604020202020204" pitchFamily="34" charset="0"/>
              <a:ea typeface="+mn-ea"/>
              <a:cs typeface="Arial" panose="020B0604020202020204" pitchFamily="34" charset="0"/>
            </a:endParaRPr>
          </a:p>
          <a:p>
            <a:pPr lvl="0" algn="ctr" fontAlgn="auto">
              <a:lnSpc>
                <a:spcPct val="90000"/>
              </a:lnSpc>
              <a:spcBef>
                <a:spcPts val="1000"/>
              </a:spcBef>
              <a:spcAft>
                <a:spcPts val="0"/>
              </a:spcAft>
              <a:defRPr/>
            </a:pPr>
            <a:r>
              <a:rPr kumimoji="0" lang="pt-BR" sz="2800" b="1" i="0" u="none" strike="noStrike" kern="1200" cap="none" spc="0" normalizeH="0" baseline="0" noProof="0" dirty="0" smtClean="0">
                <a:ln>
                  <a:noFill/>
                </a:ln>
                <a:solidFill>
                  <a:schemeClr val="tx1"/>
                </a:solidFill>
                <a:effectLst/>
                <a:uLnTx/>
                <a:uFillTx/>
                <a:latin typeface="Arial" panose="020B0604020202020204" pitchFamily="34" charset="0"/>
                <a:ea typeface="+mn-ea"/>
                <a:cs typeface="Arial" panose="020B0604020202020204" pitchFamily="34" charset="0"/>
              </a:rPr>
              <a:t>1º  RDQA 2016: </a:t>
            </a:r>
            <a:r>
              <a:rPr lang="pt-BR" sz="2800" b="1" dirty="0" smtClean="0"/>
              <a:t>0,097</a:t>
            </a:r>
          </a:p>
          <a:p>
            <a:pPr lvl="0" algn="ctr" fontAlgn="auto">
              <a:lnSpc>
                <a:spcPct val="90000"/>
              </a:lnSpc>
              <a:spcBef>
                <a:spcPts val="1000"/>
              </a:spcBef>
              <a:spcAft>
                <a:spcPts val="0"/>
              </a:spcAft>
              <a:defRPr/>
            </a:pPr>
            <a:endParaRPr kumimoji="0" lang="pt-BR" sz="28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17" name="CaixaDeTexto 16"/>
          <p:cNvSpPr txBox="1"/>
          <p:nvPr/>
        </p:nvSpPr>
        <p:spPr>
          <a:xfrm>
            <a:off x="10201275" y="6550223"/>
            <a:ext cx="1990725" cy="307777"/>
          </a:xfrm>
          <a:prstGeom prst="rect">
            <a:avLst/>
          </a:prstGeom>
          <a:noFill/>
        </p:spPr>
        <p:txBody>
          <a:bodyPr>
            <a:spAutoFit/>
          </a:bodyPr>
          <a:lstStyle/>
          <a:p>
            <a:pPr algn="ctr" eaLnBrk="0" hangingPunct="0"/>
            <a:r>
              <a:rPr lang="pt-BR" sz="1400" b="1" dirty="0">
                <a:solidFill>
                  <a:srgbClr val="1F4E79"/>
                </a:solidFill>
              </a:rPr>
              <a:t>SC </a:t>
            </a:r>
            <a:r>
              <a:rPr lang="pt-BR" sz="1400" b="1" dirty="0" smtClean="0">
                <a:solidFill>
                  <a:srgbClr val="1F4E79"/>
                </a:solidFill>
              </a:rPr>
              <a:t>Moreira</a:t>
            </a:r>
            <a:endParaRPr lang="pt-BR" sz="1400" b="1" dirty="0">
              <a:solidFill>
                <a:srgbClr val="1F4E79"/>
              </a:solidFill>
            </a:endParaRPr>
          </a:p>
        </p:txBody>
      </p:sp>
      <p:pic>
        <p:nvPicPr>
          <p:cNvPr id="30722" name="Picture 2" descr="http://unione.art.br/dnfile/o5i57vbwl1i3nt9iby5j_det/jpg/agenda_default/0/arquivo-o5i57vbwl1i3nt9iby5j_det.jpg"/>
          <p:cNvPicPr>
            <a:picLocks noChangeAspect="1" noChangeArrowheads="1"/>
          </p:cNvPicPr>
          <p:nvPr/>
        </p:nvPicPr>
        <p:blipFill>
          <a:blip r:embed="rId3"/>
          <a:srcRect/>
          <a:stretch>
            <a:fillRect/>
          </a:stretch>
        </p:blipFill>
        <p:spPr bwMode="auto">
          <a:xfrm>
            <a:off x="6524628" y="1214422"/>
            <a:ext cx="5214974" cy="3690943"/>
          </a:xfrm>
          <a:prstGeom prst="rect">
            <a:avLst/>
          </a:prstGeom>
          <a:noFill/>
        </p:spPr>
      </p:pic>
    </p:spTree>
  </p:cSld>
  <p:clrMapOvr>
    <a:masterClrMapping/>
  </p:clrMapOvr>
  <p:transition spd="slow">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ço Reservado para Conteúdo 4"/>
          <p:cNvSpPr>
            <a:spLocks noGrp="1"/>
          </p:cNvSpPr>
          <p:nvPr>
            <p:ph idx="1"/>
          </p:nvPr>
        </p:nvSpPr>
        <p:spPr>
          <a:xfrm>
            <a:off x="2189163" y="2227263"/>
            <a:ext cx="4367212" cy="3262312"/>
          </a:xfrm>
        </p:spPr>
        <p:txBody>
          <a:bodyPr rtlCol="0">
            <a:normAutofit/>
          </a:bodyPr>
          <a:lstStyle/>
          <a:p>
            <a:pPr marL="0" indent="0" eaLnBrk="1" fontAlgn="auto" hangingPunct="1">
              <a:spcAft>
                <a:spcPts val="0"/>
              </a:spcAft>
              <a:buFont typeface="Arial" pitchFamily="34" charset="0"/>
              <a:buNone/>
              <a:defRPr/>
            </a:pPr>
            <a:endParaRPr lang="pt-BR" sz="1800" dirty="0"/>
          </a:p>
          <a:p>
            <a:pPr eaLnBrk="1" fontAlgn="auto" hangingPunct="1">
              <a:spcAft>
                <a:spcPts val="0"/>
              </a:spcAft>
              <a:defRPr/>
            </a:pPr>
            <a:endParaRPr lang="pt-BR" sz="1800" dirty="0"/>
          </a:p>
        </p:txBody>
      </p:sp>
      <p:sp>
        <p:nvSpPr>
          <p:cNvPr id="9" name="CaixaDeTexto 8"/>
          <p:cNvSpPr txBox="1"/>
          <p:nvPr/>
        </p:nvSpPr>
        <p:spPr>
          <a:xfrm>
            <a:off x="0" y="1"/>
            <a:ext cx="12187238" cy="830997"/>
          </a:xfrm>
          <a:prstGeom prst="rect">
            <a:avLst/>
          </a:prstGeom>
          <a:noFill/>
        </p:spPr>
        <p:txBody>
          <a:bodyPr wrap="square">
            <a:spAutoFit/>
          </a:bodyPr>
          <a:lstStyle/>
          <a:p>
            <a:pPr eaLnBrk="0" hangingPunct="0">
              <a:defRPr/>
            </a:pPr>
            <a:r>
              <a:rPr lang="pt-BR" sz="2400" b="1" i="1" dirty="0">
                <a:solidFill>
                  <a:srgbClr val="FFFF00"/>
                </a:solidFill>
                <a:latin typeface="+mn-lt"/>
              </a:rPr>
              <a:t>21. Proporção de nascidos vivos de mães com sete ou mais consultas de pré-natal</a:t>
            </a:r>
            <a:r>
              <a:rPr lang="pt-BR" sz="2400" b="1" dirty="0">
                <a:solidFill>
                  <a:srgbClr val="FFFF00"/>
                </a:solidFill>
                <a:latin typeface="+mn-lt"/>
              </a:rPr>
              <a:t>  </a:t>
            </a:r>
            <a:endParaRPr lang="pt-BR" sz="2400" b="1" dirty="0" smtClean="0">
              <a:solidFill>
                <a:srgbClr val="FFFF00"/>
              </a:solidFill>
              <a:latin typeface="+mn-lt"/>
            </a:endParaRPr>
          </a:p>
          <a:p>
            <a:pPr eaLnBrk="0" hangingPunct="0">
              <a:defRPr/>
            </a:pPr>
            <a:r>
              <a:rPr lang="pt-BR" sz="2400" b="1" dirty="0" smtClean="0">
                <a:solidFill>
                  <a:srgbClr val="FFFF00"/>
                </a:solidFill>
                <a:latin typeface="+mn-lt"/>
              </a:rPr>
              <a:t>                                                                                                                                                    </a:t>
            </a:r>
            <a:r>
              <a:rPr lang="pt-BR" sz="2000" b="1" dirty="0" smtClean="0">
                <a:solidFill>
                  <a:srgbClr val="FFFF00"/>
                </a:solidFill>
              </a:rPr>
              <a:t>Meta 2016: 80%</a:t>
            </a:r>
            <a:endParaRPr lang="pt-BR" sz="2000" dirty="0">
              <a:solidFill>
                <a:srgbClr val="FFFF00"/>
              </a:solidFill>
            </a:endParaRPr>
          </a:p>
        </p:txBody>
      </p:sp>
      <p:sp>
        <p:nvSpPr>
          <p:cNvPr id="19" name="CaixaDeTexto 18"/>
          <p:cNvSpPr txBox="1"/>
          <p:nvPr/>
        </p:nvSpPr>
        <p:spPr>
          <a:xfrm>
            <a:off x="10201275" y="6550223"/>
            <a:ext cx="1990725" cy="307777"/>
          </a:xfrm>
          <a:prstGeom prst="rect">
            <a:avLst/>
          </a:prstGeom>
          <a:noFill/>
        </p:spPr>
        <p:txBody>
          <a:bodyPr>
            <a:spAutoFit/>
          </a:bodyPr>
          <a:lstStyle/>
          <a:p>
            <a:pPr algn="ctr" eaLnBrk="0" hangingPunct="0"/>
            <a:r>
              <a:rPr lang="pt-BR" sz="1400" b="1" dirty="0">
                <a:solidFill>
                  <a:srgbClr val="1F4E79"/>
                </a:solidFill>
              </a:rPr>
              <a:t>SC </a:t>
            </a:r>
            <a:r>
              <a:rPr lang="pt-BR" sz="1400" b="1" dirty="0" smtClean="0">
                <a:solidFill>
                  <a:srgbClr val="1F4E79"/>
                </a:solidFill>
              </a:rPr>
              <a:t>Moreira</a:t>
            </a:r>
            <a:endParaRPr lang="pt-BR" sz="1400" b="1" dirty="0">
              <a:solidFill>
                <a:srgbClr val="1F4E79"/>
              </a:solidFill>
            </a:endParaRPr>
          </a:p>
        </p:txBody>
      </p:sp>
      <p:graphicFrame>
        <p:nvGraphicFramePr>
          <p:cNvPr id="10" name="Gráfico 9"/>
          <p:cNvGraphicFramePr/>
          <p:nvPr/>
        </p:nvGraphicFramePr>
        <p:xfrm>
          <a:off x="166646" y="1285860"/>
          <a:ext cx="11787270" cy="4786346"/>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Text Box 7"/>
          <p:cNvSpPr txBox="1">
            <a:spLocks noChangeArrowheads="1"/>
          </p:cNvSpPr>
          <p:nvPr/>
        </p:nvSpPr>
        <p:spPr bwMode="auto">
          <a:xfrm>
            <a:off x="7319963" y="5570538"/>
            <a:ext cx="3097212" cy="477837"/>
          </a:xfrm>
          <a:prstGeom prst="rect">
            <a:avLst/>
          </a:prstGeom>
          <a:noFill/>
          <a:ln w="9525">
            <a:noFill/>
            <a:miter lim="800000"/>
            <a:headEnd/>
            <a:tailEnd/>
          </a:ln>
        </p:spPr>
        <p:txBody>
          <a:bodyPr>
            <a:spAutoFit/>
          </a:bodyPr>
          <a:lstStyle/>
          <a:p>
            <a:pPr algn="r" eaLnBrk="0" hangingPunct="0">
              <a:lnSpc>
                <a:spcPct val="50000"/>
              </a:lnSpc>
              <a:spcBef>
                <a:spcPct val="50000"/>
              </a:spcBef>
            </a:pPr>
            <a:endParaRPr lang="pt-BR" b="1" dirty="0"/>
          </a:p>
          <a:p>
            <a:pPr algn="r" eaLnBrk="0" hangingPunct="0">
              <a:lnSpc>
                <a:spcPct val="50000"/>
              </a:lnSpc>
              <a:spcBef>
                <a:spcPct val="50000"/>
              </a:spcBef>
            </a:pPr>
            <a:endParaRPr lang="pt-BR" sz="1600" b="1" dirty="0"/>
          </a:p>
        </p:txBody>
      </p:sp>
      <p:sp>
        <p:nvSpPr>
          <p:cNvPr id="2" name="CaixaDeTexto 1"/>
          <p:cNvSpPr txBox="1"/>
          <p:nvPr/>
        </p:nvSpPr>
        <p:spPr>
          <a:xfrm>
            <a:off x="10201275" y="6550223"/>
            <a:ext cx="1990725" cy="307777"/>
          </a:xfrm>
          <a:prstGeom prst="rect">
            <a:avLst/>
          </a:prstGeom>
          <a:noFill/>
        </p:spPr>
        <p:txBody>
          <a:bodyPr>
            <a:spAutoFit/>
          </a:bodyPr>
          <a:lstStyle/>
          <a:p>
            <a:pPr algn="ctr" eaLnBrk="0" hangingPunct="0"/>
            <a:r>
              <a:rPr lang="pt-BR" sz="1400" b="1" dirty="0">
                <a:solidFill>
                  <a:srgbClr val="1F4E79"/>
                </a:solidFill>
              </a:rPr>
              <a:t>SC </a:t>
            </a:r>
            <a:r>
              <a:rPr lang="pt-BR" sz="1400" b="1" dirty="0" smtClean="0">
                <a:solidFill>
                  <a:srgbClr val="1F4E79"/>
                </a:solidFill>
              </a:rPr>
              <a:t>Moreira</a:t>
            </a:r>
            <a:endParaRPr lang="pt-BR" sz="1400" b="1" dirty="0">
              <a:solidFill>
                <a:srgbClr val="1F4E79"/>
              </a:solidFill>
            </a:endParaRPr>
          </a:p>
        </p:txBody>
      </p:sp>
      <p:sp>
        <p:nvSpPr>
          <p:cNvPr id="100361" name="Text Box 9"/>
          <p:cNvSpPr txBox="1">
            <a:spLocks noChangeArrowheads="1"/>
          </p:cNvSpPr>
          <p:nvPr/>
        </p:nvSpPr>
        <p:spPr bwMode="auto">
          <a:xfrm>
            <a:off x="0" y="0"/>
            <a:ext cx="12192000" cy="1604963"/>
          </a:xfrm>
          <a:prstGeom prst="rect">
            <a:avLst/>
          </a:prstGeom>
          <a:noFill/>
          <a:ln w="9525">
            <a:noFill/>
            <a:miter lim="800000"/>
            <a:headEnd/>
            <a:tailEnd/>
          </a:ln>
          <a:effectLst/>
        </p:spPr>
        <p:txBody>
          <a:bodyPr>
            <a:spAutoFit/>
          </a:bodyPr>
          <a:lstStyle/>
          <a:p>
            <a:pPr>
              <a:spcBef>
                <a:spcPct val="50000"/>
              </a:spcBef>
            </a:pPr>
            <a:endParaRPr lang="pt-BR" dirty="0"/>
          </a:p>
          <a:p>
            <a:pPr>
              <a:spcBef>
                <a:spcPct val="50000"/>
              </a:spcBef>
            </a:pPr>
            <a:endParaRPr lang="pt-BR" dirty="0"/>
          </a:p>
          <a:p>
            <a:pPr>
              <a:spcBef>
                <a:spcPct val="50000"/>
              </a:spcBef>
            </a:pPr>
            <a:endParaRPr lang="pt-BR" dirty="0"/>
          </a:p>
          <a:p>
            <a:pPr>
              <a:spcBef>
                <a:spcPct val="50000"/>
              </a:spcBef>
            </a:pPr>
            <a:endParaRPr lang="pt-BR" dirty="0"/>
          </a:p>
        </p:txBody>
      </p:sp>
      <p:sp>
        <p:nvSpPr>
          <p:cNvPr id="9" name="Título 8"/>
          <p:cNvSpPr>
            <a:spLocks noGrp="1"/>
          </p:cNvSpPr>
          <p:nvPr>
            <p:ph type="title"/>
          </p:nvPr>
        </p:nvSpPr>
        <p:spPr>
          <a:xfrm>
            <a:off x="309522" y="142853"/>
            <a:ext cx="11358642" cy="1547836"/>
          </a:xfrm>
        </p:spPr>
        <p:txBody>
          <a:bodyPr/>
          <a:lstStyle/>
          <a:p>
            <a:pPr algn="ctr"/>
            <a:r>
              <a:rPr lang="pt-BR" sz="4000" b="1" dirty="0" smtClean="0">
                <a:effectLst>
                  <a:outerShdw blurRad="38100" dist="38100" dir="2700000" algn="tl">
                    <a:srgbClr val="000000">
                      <a:alpha val="43137"/>
                    </a:srgbClr>
                  </a:outerShdw>
                </a:effectLst>
              </a:rPr>
              <a:t>PROGRAMAÇÃO ANUAL DE SAÚDE (PAS) </a:t>
            </a:r>
            <a:br>
              <a:rPr lang="pt-BR" sz="4000" b="1" dirty="0" smtClean="0">
                <a:effectLst>
                  <a:outerShdw blurRad="38100" dist="38100" dir="2700000" algn="tl">
                    <a:srgbClr val="000000">
                      <a:alpha val="43137"/>
                    </a:srgbClr>
                  </a:outerShdw>
                </a:effectLst>
              </a:rPr>
            </a:br>
            <a:r>
              <a:rPr lang="pt-BR" sz="4000" b="1" dirty="0" smtClean="0">
                <a:effectLst>
                  <a:outerShdw blurRad="38100" dist="38100" dir="2700000" algn="tl">
                    <a:srgbClr val="000000">
                      <a:alpha val="43137"/>
                    </a:srgbClr>
                  </a:outerShdw>
                </a:effectLst>
              </a:rPr>
              <a:t>PROCESSO DE PLANEJAMENTO E MONITORAMENTO </a:t>
            </a:r>
            <a:br>
              <a:rPr lang="pt-BR" sz="4000" b="1" dirty="0" smtClean="0">
                <a:effectLst>
                  <a:outerShdw blurRad="38100" dist="38100" dir="2700000" algn="tl">
                    <a:srgbClr val="000000">
                      <a:alpha val="43137"/>
                    </a:srgbClr>
                  </a:outerShdw>
                </a:effectLst>
              </a:rPr>
            </a:br>
            <a:r>
              <a:rPr lang="pt-BR" sz="4000" b="1" dirty="0" smtClean="0">
                <a:effectLst>
                  <a:outerShdw blurRad="38100" dist="38100" dir="2700000" algn="tl">
                    <a:srgbClr val="000000">
                      <a:alpha val="43137"/>
                    </a:srgbClr>
                  </a:outerShdw>
                </a:effectLst>
              </a:rPr>
              <a:t> SMS</a:t>
            </a:r>
            <a:endParaRPr lang="pt-BR" sz="4000" b="1" dirty="0">
              <a:effectLst>
                <a:outerShdw blurRad="38100" dist="38100" dir="2700000" algn="tl">
                  <a:srgbClr val="000000">
                    <a:alpha val="43137"/>
                  </a:srgbClr>
                </a:outerShdw>
              </a:effectLst>
            </a:endParaRPr>
          </a:p>
        </p:txBody>
      </p:sp>
      <p:sp>
        <p:nvSpPr>
          <p:cNvPr id="11" name="Espaço Reservado para Conteúdo 10"/>
          <p:cNvSpPr>
            <a:spLocks noGrp="1"/>
          </p:cNvSpPr>
          <p:nvPr>
            <p:ph idx="1"/>
          </p:nvPr>
        </p:nvSpPr>
        <p:spPr>
          <a:xfrm>
            <a:off x="4095736" y="1928803"/>
            <a:ext cx="7858180" cy="4643469"/>
          </a:xfrm>
        </p:spPr>
        <p:txBody>
          <a:bodyPr/>
          <a:lstStyle/>
          <a:p>
            <a:r>
              <a:rPr lang="pt-BR" dirty="0" smtClean="0"/>
              <a:t>Reuniões periódicas (a cada 15 dias) do Núcleo de Planejamento e Orçamento da SMS</a:t>
            </a:r>
          </a:p>
          <a:p>
            <a:r>
              <a:rPr lang="pt-BR" dirty="0" smtClean="0"/>
              <a:t>Trabalho em equipe</a:t>
            </a:r>
          </a:p>
          <a:p>
            <a:r>
              <a:rPr lang="pt-BR" dirty="0" smtClean="0"/>
              <a:t>Processo ascendente e descentralizado</a:t>
            </a:r>
          </a:p>
          <a:p>
            <a:endParaRPr lang="pt-BR" dirty="0" smtClean="0"/>
          </a:p>
          <a:p>
            <a:pPr algn="r">
              <a:buFont typeface="Wingdings" pitchFamily="2" charset="2"/>
              <a:buChar char="Ø"/>
            </a:pPr>
            <a:r>
              <a:rPr lang="pt-BR" dirty="0" smtClean="0"/>
              <a:t>Centros de Saúde</a:t>
            </a:r>
          </a:p>
          <a:p>
            <a:pPr algn="r">
              <a:buFont typeface="Wingdings" pitchFamily="2" charset="2"/>
              <a:buChar char="Ø"/>
            </a:pPr>
            <a:r>
              <a:rPr lang="pt-BR" dirty="0" smtClean="0"/>
              <a:t>Serviços de saúde mental</a:t>
            </a:r>
          </a:p>
          <a:p>
            <a:pPr algn="r">
              <a:buFont typeface="Wingdings" pitchFamily="2" charset="2"/>
              <a:buChar char="Ø"/>
            </a:pPr>
            <a:r>
              <a:rPr lang="pt-BR" dirty="0" smtClean="0"/>
              <a:t>Serviços de Especialidades</a:t>
            </a:r>
          </a:p>
          <a:p>
            <a:pPr algn="r">
              <a:buFont typeface="Wingdings" pitchFamily="2" charset="2"/>
              <a:buChar char="Ø"/>
            </a:pPr>
            <a:r>
              <a:rPr lang="pt-BR" dirty="0" smtClean="0"/>
              <a:t>Departamentos da SMS</a:t>
            </a:r>
          </a:p>
          <a:p>
            <a:endParaRPr lang="pt-BR" dirty="0" smtClean="0"/>
          </a:p>
        </p:txBody>
      </p:sp>
      <p:pic>
        <p:nvPicPr>
          <p:cNvPr id="8" name="Picture 5"/>
          <p:cNvPicPr>
            <a:picLocks noChangeAspect="1" noChangeArrowheads="1"/>
          </p:cNvPicPr>
          <p:nvPr/>
        </p:nvPicPr>
        <p:blipFill>
          <a:blip r:embed="rId2"/>
          <a:srcRect/>
          <a:stretch>
            <a:fillRect/>
          </a:stretch>
        </p:blipFill>
        <p:spPr bwMode="auto">
          <a:xfrm>
            <a:off x="238084" y="1785926"/>
            <a:ext cx="3762376" cy="4829172"/>
          </a:xfrm>
          <a:prstGeom prst="rect">
            <a:avLst/>
          </a:prstGeom>
          <a:noFill/>
          <a:ln w="9525">
            <a:noFill/>
            <a:miter lim="800000"/>
            <a:headEnd/>
            <a:tailEnd/>
          </a:ln>
          <a:effectLst/>
        </p:spPr>
      </p:pic>
    </p:spTree>
  </p:cSld>
  <p:clrMapOvr>
    <a:masterClrMapping/>
  </p:clrMapOvr>
  <p:transition spd="slow">
    <p:wedg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ço Reservado para Conteúdo 4"/>
          <p:cNvSpPr>
            <a:spLocks noGrp="1"/>
          </p:cNvSpPr>
          <p:nvPr>
            <p:ph idx="1"/>
          </p:nvPr>
        </p:nvSpPr>
        <p:spPr>
          <a:xfrm>
            <a:off x="2189163" y="2227263"/>
            <a:ext cx="4367212" cy="3262312"/>
          </a:xfrm>
        </p:spPr>
        <p:txBody>
          <a:bodyPr rtlCol="0">
            <a:normAutofit/>
          </a:bodyPr>
          <a:lstStyle/>
          <a:p>
            <a:pPr marL="0" indent="0" eaLnBrk="1" fontAlgn="auto" hangingPunct="1">
              <a:spcAft>
                <a:spcPts val="0"/>
              </a:spcAft>
              <a:buFont typeface="Arial" pitchFamily="34" charset="0"/>
              <a:buNone/>
              <a:defRPr/>
            </a:pPr>
            <a:endParaRPr lang="pt-BR" sz="1800" dirty="0"/>
          </a:p>
          <a:p>
            <a:pPr eaLnBrk="1" fontAlgn="auto" hangingPunct="1">
              <a:spcAft>
                <a:spcPts val="0"/>
              </a:spcAft>
              <a:defRPr/>
            </a:pPr>
            <a:endParaRPr lang="pt-BR" sz="1800" dirty="0"/>
          </a:p>
        </p:txBody>
      </p:sp>
      <p:sp>
        <p:nvSpPr>
          <p:cNvPr id="9" name="CaixaDeTexto 8"/>
          <p:cNvSpPr txBox="1"/>
          <p:nvPr/>
        </p:nvSpPr>
        <p:spPr>
          <a:xfrm>
            <a:off x="0" y="1"/>
            <a:ext cx="12187238" cy="830997"/>
          </a:xfrm>
          <a:prstGeom prst="rect">
            <a:avLst/>
          </a:prstGeom>
          <a:noFill/>
        </p:spPr>
        <p:txBody>
          <a:bodyPr wrap="square">
            <a:spAutoFit/>
          </a:bodyPr>
          <a:lstStyle/>
          <a:p>
            <a:pPr eaLnBrk="0" hangingPunct="0">
              <a:defRPr/>
            </a:pPr>
            <a:r>
              <a:rPr lang="pt-BR" sz="2400" b="1" i="1" dirty="0">
                <a:solidFill>
                  <a:srgbClr val="FFFF00"/>
                </a:solidFill>
                <a:latin typeface="+mn-lt"/>
              </a:rPr>
              <a:t>21. Proporção de nascidos vivos de mães com sete ou mais consultas de pré-natal</a:t>
            </a:r>
            <a:r>
              <a:rPr lang="pt-BR" sz="2400" b="1" dirty="0">
                <a:solidFill>
                  <a:srgbClr val="FFFF00"/>
                </a:solidFill>
                <a:latin typeface="+mn-lt"/>
              </a:rPr>
              <a:t>  </a:t>
            </a:r>
            <a:endParaRPr lang="pt-BR" sz="2400" b="1" dirty="0" smtClean="0">
              <a:solidFill>
                <a:srgbClr val="FFFF00"/>
              </a:solidFill>
              <a:latin typeface="+mn-lt"/>
            </a:endParaRPr>
          </a:p>
          <a:p>
            <a:pPr eaLnBrk="0" hangingPunct="0">
              <a:defRPr/>
            </a:pPr>
            <a:r>
              <a:rPr lang="pt-BR" sz="2400" b="1" dirty="0" smtClean="0">
                <a:solidFill>
                  <a:srgbClr val="FFFF00"/>
                </a:solidFill>
                <a:latin typeface="+mn-lt"/>
              </a:rPr>
              <a:t>                                                                                                                                                    </a:t>
            </a:r>
            <a:r>
              <a:rPr lang="pt-BR" sz="2000" b="1" dirty="0" smtClean="0">
                <a:solidFill>
                  <a:srgbClr val="FFFF00"/>
                </a:solidFill>
              </a:rPr>
              <a:t>Meta 2016: 80%</a:t>
            </a:r>
            <a:endParaRPr lang="pt-BR" sz="2000" dirty="0">
              <a:solidFill>
                <a:srgbClr val="FFFF00"/>
              </a:solidFill>
            </a:endParaRPr>
          </a:p>
        </p:txBody>
      </p:sp>
      <p:pic>
        <p:nvPicPr>
          <p:cNvPr id="13" name="Espaço Reservado para Conteúdo 3" descr="estágios da gestação.jpg"/>
          <p:cNvPicPr>
            <a:picLocks noChangeAspect="1"/>
          </p:cNvPicPr>
          <p:nvPr/>
        </p:nvPicPr>
        <p:blipFill>
          <a:blip r:embed="rId3" cstate="print"/>
          <a:stretch>
            <a:fillRect/>
          </a:stretch>
        </p:blipFill>
        <p:spPr>
          <a:xfrm>
            <a:off x="5762580" y="4286256"/>
            <a:ext cx="6429420" cy="2333826"/>
          </a:xfrm>
          <a:prstGeom prst="rect">
            <a:avLst/>
          </a:prstGeom>
          <a:ln>
            <a:noFill/>
          </a:ln>
          <a:effectLst>
            <a:softEdge rad="112500"/>
          </a:effectLst>
        </p:spPr>
      </p:pic>
      <p:sp>
        <p:nvSpPr>
          <p:cNvPr id="16" name="Espaço Reservado para Conteúdo 2"/>
          <p:cNvSpPr txBox="1">
            <a:spLocks/>
          </p:cNvSpPr>
          <p:nvPr/>
        </p:nvSpPr>
        <p:spPr>
          <a:xfrm>
            <a:off x="8382016" y="1357298"/>
            <a:ext cx="3357586" cy="1071570"/>
          </a:xfrm>
          <a:prstGeom prst="rect">
            <a:avLst/>
          </a:prstGeom>
          <a:solidFill>
            <a:schemeClr val="accent1">
              <a:lumMod val="20000"/>
              <a:lumOff val="80000"/>
            </a:schemeClr>
          </a:solidFill>
        </p:spPr>
        <p:txBody>
          <a:bodyPr rtlCol="0">
            <a:normAutofit/>
          </a:bodyPr>
          <a:lstStyle/>
          <a:p>
            <a:pPr lvl="0" fontAlgn="auto">
              <a:lnSpc>
                <a:spcPct val="90000"/>
              </a:lnSpc>
              <a:spcBef>
                <a:spcPts val="1000"/>
              </a:spcBef>
              <a:spcAft>
                <a:spcPts val="0"/>
              </a:spcAft>
              <a:defRPr/>
            </a:pPr>
            <a:r>
              <a:rPr kumimoji="0" lang="pt-BR" sz="2400" b="1" i="0" u="none" strike="noStrike" kern="1200" cap="none" spc="0" normalizeH="0" baseline="0" noProof="0" dirty="0" smtClean="0">
                <a:ln>
                  <a:noFill/>
                </a:ln>
                <a:solidFill>
                  <a:schemeClr val="tx1"/>
                </a:solidFill>
                <a:effectLst/>
                <a:uLnTx/>
                <a:uFillTx/>
                <a:latin typeface="Arial" panose="020B0604020202020204" pitchFamily="34" charset="0"/>
                <a:ea typeface="+mn-ea"/>
                <a:cs typeface="Arial" panose="020B0604020202020204" pitchFamily="34" charset="0"/>
              </a:rPr>
              <a:t>1º  RDQA 2016: </a:t>
            </a:r>
            <a:r>
              <a:rPr lang="pt-BR" sz="2400" b="1" dirty="0" smtClean="0"/>
              <a:t>76%</a:t>
            </a:r>
            <a:endParaRPr kumimoji="0" lang="pt-BR" sz="2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19" name="CaixaDeTexto 18"/>
          <p:cNvSpPr txBox="1"/>
          <p:nvPr/>
        </p:nvSpPr>
        <p:spPr>
          <a:xfrm>
            <a:off x="10201275" y="6550223"/>
            <a:ext cx="1990725" cy="307777"/>
          </a:xfrm>
          <a:prstGeom prst="rect">
            <a:avLst/>
          </a:prstGeom>
          <a:noFill/>
        </p:spPr>
        <p:txBody>
          <a:bodyPr>
            <a:spAutoFit/>
          </a:bodyPr>
          <a:lstStyle/>
          <a:p>
            <a:pPr algn="ctr" eaLnBrk="0" hangingPunct="0"/>
            <a:r>
              <a:rPr lang="pt-BR" sz="1400" b="1" dirty="0">
                <a:solidFill>
                  <a:srgbClr val="1F4E79"/>
                </a:solidFill>
              </a:rPr>
              <a:t>SC </a:t>
            </a:r>
            <a:r>
              <a:rPr lang="pt-BR" sz="1400" b="1" dirty="0" smtClean="0">
                <a:solidFill>
                  <a:srgbClr val="1F4E79"/>
                </a:solidFill>
              </a:rPr>
              <a:t>Moreira</a:t>
            </a:r>
            <a:endParaRPr lang="pt-BR" sz="1400" b="1" dirty="0">
              <a:solidFill>
                <a:srgbClr val="1F4E79"/>
              </a:solidFill>
            </a:endParaRPr>
          </a:p>
        </p:txBody>
      </p:sp>
      <p:sp>
        <p:nvSpPr>
          <p:cNvPr id="8" name="Retângulo 7"/>
          <p:cNvSpPr/>
          <p:nvPr/>
        </p:nvSpPr>
        <p:spPr>
          <a:xfrm>
            <a:off x="309522" y="642918"/>
            <a:ext cx="7715304" cy="3108543"/>
          </a:xfrm>
          <a:prstGeom prst="rect">
            <a:avLst/>
          </a:prstGeom>
        </p:spPr>
        <p:txBody>
          <a:bodyPr wrap="square">
            <a:spAutoFit/>
          </a:bodyPr>
          <a:lstStyle/>
          <a:p>
            <a:pPr algn="ctr"/>
            <a:r>
              <a:rPr lang="pt-BR" sz="2800" b="1" dirty="0" smtClean="0">
                <a:latin typeface="+mn-lt"/>
              </a:rPr>
              <a:t>Recomendações</a:t>
            </a:r>
            <a:endParaRPr lang="pt-BR" sz="2800" dirty="0" smtClean="0">
              <a:latin typeface="+mn-lt"/>
            </a:endParaRPr>
          </a:p>
          <a:p>
            <a:endParaRPr lang="pt-BR" sz="2800" dirty="0" smtClean="0">
              <a:latin typeface="+mn-lt"/>
            </a:endParaRPr>
          </a:p>
          <a:p>
            <a:pPr marL="514350" indent="-514350" algn="just">
              <a:buAutoNum type="alphaLcParenR"/>
            </a:pPr>
            <a:r>
              <a:rPr lang="pt-BR" sz="2800" dirty="0" smtClean="0">
                <a:latin typeface="+mn-lt"/>
              </a:rPr>
              <a:t>Reorganizar as equipes de saúde, incluindo GO</a:t>
            </a:r>
          </a:p>
          <a:p>
            <a:pPr marL="514350" indent="-514350" algn="just"/>
            <a:endParaRPr lang="pt-BR" sz="2800" dirty="0" smtClean="0">
              <a:latin typeface="+mn-lt"/>
            </a:endParaRPr>
          </a:p>
          <a:p>
            <a:pPr algn="just"/>
            <a:r>
              <a:rPr lang="pt-BR" sz="2800" dirty="0" smtClean="0">
                <a:latin typeface="+mn-lt"/>
              </a:rPr>
              <a:t>b) Contratar e treinar ACS</a:t>
            </a:r>
          </a:p>
          <a:p>
            <a:pPr algn="just"/>
            <a:endParaRPr lang="pt-BR" sz="2800" dirty="0" smtClean="0">
              <a:latin typeface="+mn-lt"/>
            </a:endParaRPr>
          </a:p>
          <a:p>
            <a:pPr algn="just"/>
            <a:r>
              <a:rPr lang="pt-BR" sz="2800" dirty="0" smtClean="0">
                <a:latin typeface="+mn-lt"/>
              </a:rPr>
              <a:t>c) Realizar busca ativa de gestantes</a:t>
            </a:r>
          </a:p>
        </p:txBody>
      </p:sp>
    </p:spTree>
  </p:cSld>
  <p:clrMapOvr>
    <a:masterClrMapping/>
  </p:clrMapOvr>
  <p:transition spd="slow">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gradFill>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5" name="Espaço Reservado para Conteúdo 4"/>
          <p:cNvSpPr>
            <a:spLocks noGrp="1"/>
          </p:cNvSpPr>
          <p:nvPr>
            <p:ph idx="1"/>
          </p:nvPr>
        </p:nvSpPr>
        <p:spPr>
          <a:xfrm>
            <a:off x="2208213" y="2276475"/>
            <a:ext cx="4367212" cy="3263900"/>
          </a:xfrm>
        </p:spPr>
        <p:txBody>
          <a:bodyPr rtlCol="0">
            <a:normAutofit/>
          </a:bodyPr>
          <a:lstStyle/>
          <a:p>
            <a:pPr marL="0" indent="0" eaLnBrk="1" fontAlgn="auto" hangingPunct="1">
              <a:spcAft>
                <a:spcPts val="0"/>
              </a:spcAft>
              <a:buFont typeface="Arial" pitchFamily="34" charset="0"/>
              <a:buNone/>
              <a:defRPr/>
            </a:pPr>
            <a:endParaRPr lang="pt-BR" sz="1800" dirty="0"/>
          </a:p>
          <a:p>
            <a:pPr eaLnBrk="1" fontAlgn="auto" hangingPunct="1">
              <a:spcAft>
                <a:spcPts val="0"/>
              </a:spcAft>
              <a:defRPr/>
            </a:pPr>
            <a:endParaRPr lang="pt-BR" sz="1800" dirty="0"/>
          </a:p>
        </p:txBody>
      </p:sp>
      <p:sp>
        <p:nvSpPr>
          <p:cNvPr id="9" name="CaixaDeTexto 8"/>
          <p:cNvSpPr txBox="1"/>
          <p:nvPr/>
        </p:nvSpPr>
        <p:spPr>
          <a:xfrm>
            <a:off x="-1" y="1"/>
            <a:ext cx="12192001" cy="830997"/>
          </a:xfrm>
          <a:prstGeom prst="rect">
            <a:avLst/>
          </a:prstGeom>
          <a:noFill/>
        </p:spPr>
        <p:txBody>
          <a:bodyPr wrap="square">
            <a:spAutoFit/>
          </a:bodyPr>
          <a:lstStyle/>
          <a:p>
            <a:pPr eaLnBrk="0" hangingPunct="0">
              <a:defRPr/>
            </a:pPr>
            <a:r>
              <a:rPr lang="pt-BR" sz="2400" b="1" dirty="0">
                <a:solidFill>
                  <a:srgbClr val="FFFF00"/>
                </a:solidFill>
                <a:latin typeface="+mn-lt"/>
              </a:rPr>
              <a:t>23. Número de óbitos maternos </a:t>
            </a:r>
            <a:r>
              <a:rPr lang="pt-BR" sz="2400" dirty="0" smtClean="0">
                <a:solidFill>
                  <a:srgbClr val="FFFF00"/>
                </a:solidFill>
                <a:latin typeface="+mn-lt"/>
              </a:rPr>
              <a:t>                                                                               </a:t>
            </a:r>
            <a:r>
              <a:rPr lang="pt-BR" sz="2400" b="1" dirty="0" smtClean="0">
                <a:solidFill>
                  <a:srgbClr val="FFFF00"/>
                </a:solidFill>
                <a:latin typeface="+mn-lt"/>
              </a:rPr>
              <a:t>Meta 2016: até 5</a:t>
            </a:r>
          </a:p>
          <a:p>
            <a:pPr algn="r" eaLnBrk="0" hangingPunct="0">
              <a:defRPr/>
            </a:pPr>
            <a:endParaRPr lang="pt-BR" sz="2400" dirty="0">
              <a:latin typeface="+mn-lt"/>
            </a:endParaRPr>
          </a:p>
        </p:txBody>
      </p:sp>
      <p:sp>
        <p:nvSpPr>
          <p:cNvPr id="26626" name="AutoShape 2" descr="Exibindo image.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pt-BR"/>
          </a:p>
        </p:txBody>
      </p:sp>
      <p:sp>
        <p:nvSpPr>
          <p:cNvPr id="26628" name="AutoShape 4" descr="Exibindo image.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pt-BR"/>
          </a:p>
        </p:txBody>
      </p:sp>
      <p:sp>
        <p:nvSpPr>
          <p:cNvPr id="18" name="Retângulo 17"/>
          <p:cNvSpPr/>
          <p:nvPr/>
        </p:nvSpPr>
        <p:spPr>
          <a:xfrm>
            <a:off x="10789052" y="6488668"/>
            <a:ext cx="1402948" cy="369332"/>
          </a:xfrm>
          <a:prstGeom prst="rect">
            <a:avLst/>
          </a:prstGeom>
        </p:spPr>
        <p:txBody>
          <a:bodyPr wrap="square">
            <a:spAutoFit/>
          </a:bodyPr>
          <a:lstStyle/>
          <a:p>
            <a:pPr algn="ctr" eaLnBrk="0" hangingPunct="0"/>
            <a:r>
              <a:rPr lang="pt-BR" b="1" dirty="0" smtClean="0">
                <a:solidFill>
                  <a:srgbClr val="1F4E79"/>
                </a:solidFill>
              </a:rPr>
              <a:t>SC Moreira</a:t>
            </a:r>
            <a:endParaRPr lang="pt-BR" b="1" dirty="0">
              <a:solidFill>
                <a:srgbClr val="1F4E79"/>
              </a:solidFill>
            </a:endParaRPr>
          </a:p>
        </p:txBody>
      </p:sp>
      <p:graphicFrame>
        <p:nvGraphicFramePr>
          <p:cNvPr id="11" name="Gráfico 10"/>
          <p:cNvGraphicFramePr/>
          <p:nvPr/>
        </p:nvGraphicFramePr>
        <p:xfrm>
          <a:off x="666712" y="1071546"/>
          <a:ext cx="10787138" cy="5372104"/>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spd="slow">
    <p:wip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gradFill>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5" name="Espaço Reservado para Conteúdo 4"/>
          <p:cNvSpPr>
            <a:spLocks noGrp="1"/>
          </p:cNvSpPr>
          <p:nvPr>
            <p:ph idx="1"/>
          </p:nvPr>
        </p:nvSpPr>
        <p:spPr>
          <a:xfrm>
            <a:off x="2208213" y="2276475"/>
            <a:ext cx="4367212" cy="3263900"/>
          </a:xfrm>
        </p:spPr>
        <p:txBody>
          <a:bodyPr rtlCol="0">
            <a:normAutofit/>
          </a:bodyPr>
          <a:lstStyle/>
          <a:p>
            <a:pPr marL="0" indent="0" eaLnBrk="1" fontAlgn="auto" hangingPunct="1">
              <a:spcAft>
                <a:spcPts val="0"/>
              </a:spcAft>
              <a:buFont typeface="Arial" pitchFamily="34" charset="0"/>
              <a:buNone/>
              <a:defRPr/>
            </a:pPr>
            <a:endParaRPr lang="pt-BR" sz="1800" dirty="0"/>
          </a:p>
          <a:p>
            <a:pPr eaLnBrk="1" fontAlgn="auto" hangingPunct="1">
              <a:spcAft>
                <a:spcPts val="0"/>
              </a:spcAft>
              <a:defRPr/>
            </a:pPr>
            <a:endParaRPr lang="pt-BR" sz="1800" dirty="0"/>
          </a:p>
        </p:txBody>
      </p:sp>
      <p:sp>
        <p:nvSpPr>
          <p:cNvPr id="9" name="CaixaDeTexto 8"/>
          <p:cNvSpPr txBox="1"/>
          <p:nvPr/>
        </p:nvSpPr>
        <p:spPr>
          <a:xfrm>
            <a:off x="-1" y="1"/>
            <a:ext cx="12192001" cy="830997"/>
          </a:xfrm>
          <a:prstGeom prst="rect">
            <a:avLst/>
          </a:prstGeom>
          <a:noFill/>
        </p:spPr>
        <p:txBody>
          <a:bodyPr wrap="square">
            <a:spAutoFit/>
          </a:bodyPr>
          <a:lstStyle/>
          <a:p>
            <a:pPr eaLnBrk="0" hangingPunct="0">
              <a:defRPr/>
            </a:pPr>
            <a:r>
              <a:rPr lang="pt-BR" sz="2400" b="1" dirty="0">
                <a:solidFill>
                  <a:srgbClr val="FFFF00"/>
                </a:solidFill>
                <a:latin typeface="+mn-lt"/>
              </a:rPr>
              <a:t>23. Número de óbitos maternos </a:t>
            </a:r>
            <a:r>
              <a:rPr lang="pt-BR" sz="2400" dirty="0" smtClean="0">
                <a:solidFill>
                  <a:srgbClr val="FFFF00"/>
                </a:solidFill>
                <a:latin typeface="+mn-lt"/>
              </a:rPr>
              <a:t>                                                                                    </a:t>
            </a:r>
            <a:r>
              <a:rPr lang="pt-BR" sz="2400" b="1" dirty="0" smtClean="0">
                <a:solidFill>
                  <a:srgbClr val="FFFF00"/>
                </a:solidFill>
                <a:latin typeface="+mn-lt"/>
              </a:rPr>
              <a:t>Meta 2016: até 5</a:t>
            </a:r>
          </a:p>
          <a:p>
            <a:pPr algn="r" eaLnBrk="0" hangingPunct="0">
              <a:defRPr/>
            </a:pPr>
            <a:endParaRPr lang="pt-BR" sz="2400" dirty="0">
              <a:latin typeface="+mn-lt"/>
            </a:endParaRPr>
          </a:p>
        </p:txBody>
      </p:sp>
      <p:sp>
        <p:nvSpPr>
          <p:cNvPr id="26626" name="AutoShape 2" descr="Exibindo image.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pt-BR"/>
          </a:p>
        </p:txBody>
      </p:sp>
      <p:sp>
        <p:nvSpPr>
          <p:cNvPr id="26628" name="AutoShape 4" descr="Exibindo image.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pt-BR"/>
          </a:p>
        </p:txBody>
      </p:sp>
      <p:sp>
        <p:nvSpPr>
          <p:cNvPr id="15" name="Espaço Reservado para Conteúdo 2"/>
          <p:cNvSpPr txBox="1">
            <a:spLocks/>
          </p:cNvSpPr>
          <p:nvPr/>
        </p:nvSpPr>
        <p:spPr>
          <a:xfrm>
            <a:off x="881026" y="5714992"/>
            <a:ext cx="3357586" cy="642966"/>
          </a:xfrm>
          <a:prstGeom prst="rect">
            <a:avLst/>
          </a:prstGeom>
          <a:solidFill>
            <a:schemeClr val="accent1">
              <a:lumMod val="20000"/>
              <a:lumOff val="80000"/>
            </a:schemeClr>
          </a:solidFill>
        </p:spPr>
        <p:txBody>
          <a:bodyPr rtlCol="0">
            <a:normAutofit/>
          </a:bodyPr>
          <a:lstStyle/>
          <a:p>
            <a:pPr lvl="0" fontAlgn="auto">
              <a:lnSpc>
                <a:spcPct val="90000"/>
              </a:lnSpc>
              <a:spcBef>
                <a:spcPts val="1000"/>
              </a:spcBef>
              <a:spcAft>
                <a:spcPts val="0"/>
              </a:spcAft>
              <a:defRPr/>
            </a:pPr>
            <a:r>
              <a:rPr kumimoji="0" lang="pt-BR" sz="1800" b="1" i="0" u="none" strike="noStrike" kern="1200" cap="none" spc="0" normalizeH="0" baseline="0" noProof="0" dirty="0" smtClean="0">
                <a:ln>
                  <a:noFill/>
                </a:ln>
                <a:solidFill>
                  <a:schemeClr val="tx1"/>
                </a:solidFill>
                <a:effectLst/>
                <a:uLnTx/>
                <a:uFillTx/>
                <a:latin typeface="Arial" panose="020B0604020202020204" pitchFamily="34" charset="0"/>
                <a:ea typeface="+mn-ea"/>
                <a:cs typeface="Arial" panose="020B0604020202020204" pitchFamily="34" charset="0"/>
              </a:rPr>
              <a:t>1º  RDQA 2016: </a:t>
            </a:r>
            <a:r>
              <a:rPr lang="pt-BR" b="1" dirty="0" smtClean="0"/>
              <a:t>2</a:t>
            </a:r>
            <a:endParaRPr kumimoji="0" lang="pt-BR" sz="1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17" name="Retângulo 16"/>
          <p:cNvSpPr/>
          <p:nvPr/>
        </p:nvSpPr>
        <p:spPr>
          <a:xfrm>
            <a:off x="4952992" y="1000108"/>
            <a:ext cx="7000924" cy="5078313"/>
          </a:xfrm>
          <a:prstGeom prst="rect">
            <a:avLst/>
          </a:prstGeom>
          <a:solidFill>
            <a:schemeClr val="bg1"/>
          </a:solidFill>
        </p:spPr>
        <p:txBody>
          <a:bodyPr wrap="square">
            <a:spAutoFit/>
          </a:bodyPr>
          <a:lstStyle/>
          <a:p>
            <a:pPr marL="342900" indent="-342900">
              <a:lnSpc>
                <a:spcPct val="150000"/>
              </a:lnSpc>
              <a:buAutoNum type="alphaLcParenR"/>
            </a:pPr>
            <a:r>
              <a:rPr lang="pt-BR" sz="2400" dirty="0" smtClean="0">
                <a:latin typeface="+mn-lt"/>
              </a:rPr>
              <a:t>Reorganizar o pré-natal de alto risco, capacitar PSF e enfermagem para acompanhamento de pré-natal de baixo risco e completar as equipes com ginecologistas.</a:t>
            </a:r>
          </a:p>
          <a:p>
            <a:pPr marL="342900" indent="-342900">
              <a:lnSpc>
                <a:spcPct val="150000"/>
              </a:lnSpc>
              <a:buAutoNum type="alphaLcParenR"/>
            </a:pPr>
            <a:r>
              <a:rPr lang="pt-BR" sz="2400" dirty="0" smtClean="0">
                <a:latin typeface="+mn-lt"/>
              </a:rPr>
              <a:t>Qualificar processos de trabalho do pré-natal</a:t>
            </a:r>
          </a:p>
          <a:p>
            <a:pPr marL="342900" indent="-342900">
              <a:lnSpc>
                <a:spcPct val="150000"/>
              </a:lnSpc>
              <a:buAutoNum type="alphaLcParenR"/>
            </a:pPr>
            <a:r>
              <a:rPr lang="pt-BR" sz="2400" dirty="0" smtClean="0">
                <a:latin typeface="+mn-lt"/>
              </a:rPr>
              <a:t>Implementar componentes da Rede Cegonha</a:t>
            </a:r>
          </a:p>
          <a:p>
            <a:pPr marL="342900" indent="-342900">
              <a:lnSpc>
                <a:spcPct val="150000"/>
              </a:lnSpc>
              <a:buAutoNum type="alphaLcParenR"/>
            </a:pPr>
            <a:r>
              <a:rPr lang="pt-BR" sz="2400" dirty="0" smtClean="0">
                <a:latin typeface="+mn-lt"/>
              </a:rPr>
              <a:t>Realizar evento sentinela dos casos</a:t>
            </a:r>
          </a:p>
          <a:p>
            <a:pPr marL="342900" indent="-342900">
              <a:lnSpc>
                <a:spcPct val="150000"/>
              </a:lnSpc>
              <a:buAutoNum type="alphaLcParenR"/>
            </a:pPr>
            <a:r>
              <a:rPr lang="pt-BR" sz="2400" dirty="0" smtClean="0">
                <a:latin typeface="+mn-lt"/>
              </a:rPr>
              <a:t>Complementar as equipes de saúde</a:t>
            </a:r>
          </a:p>
          <a:p>
            <a:pPr marL="342900" indent="-342900">
              <a:lnSpc>
                <a:spcPct val="150000"/>
              </a:lnSpc>
              <a:buAutoNum type="alphaLcParenR"/>
            </a:pPr>
            <a:r>
              <a:rPr lang="pt-BR" sz="2400" dirty="0" smtClean="0">
                <a:latin typeface="+mn-lt"/>
              </a:rPr>
              <a:t>Manter e fortalecer o Comitê de Morte Materna.</a:t>
            </a:r>
            <a:endParaRPr lang="pt-BR" dirty="0" smtClean="0"/>
          </a:p>
        </p:txBody>
      </p:sp>
      <p:sp>
        <p:nvSpPr>
          <p:cNvPr id="18" name="Retângulo 17"/>
          <p:cNvSpPr/>
          <p:nvPr/>
        </p:nvSpPr>
        <p:spPr>
          <a:xfrm>
            <a:off x="10789052" y="6488668"/>
            <a:ext cx="1402948" cy="369332"/>
          </a:xfrm>
          <a:prstGeom prst="rect">
            <a:avLst/>
          </a:prstGeom>
        </p:spPr>
        <p:txBody>
          <a:bodyPr wrap="square">
            <a:spAutoFit/>
          </a:bodyPr>
          <a:lstStyle/>
          <a:p>
            <a:pPr algn="ctr" eaLnBrk="0" hangingPunct="0"/>
            <a:r>
              <a:rPr lang="pt-BR" b="1" dirty="0" smtClean="0">
                <a:solidFill>
                  <a:srgbClr val="1F4E79"/>
                </a:solidFill>
              </a:rPr>
              <a:t>SC Moreira</a:t>
            </a:r>
            <a:endParaRPr lang="pt-BR" b="1" dirty="0">
              <a:solidFill>
                <a:srgbClr val="1F4E79"/>
              </a:solidFill>
            </a:endParaRPr>
          </a:p>
        </p:txBody>
      </p:sp>
      <p:pic>
        <p:nvPicPr>
          <p:cNvPr id="26627" name="Picture 3" descr="http://4.bp.blogspot.com/-uWQ80ztJjGU/VdtbyPSgqFI/AAAAAAAAj2I/kn79obdG-SI/s640/2000.jpg"/>
          <p:cNvPicPr>
            <a:picLocks noChangeAspect="1" noChangeArrowheads="1"/>
          </p:cNvPicPr>
          <p:nvPr/>
        </p:nvPicPr>
        <p:blipFill>
          <a:blip r:embed="rId3"/>
          <a:srcRect/>
          <a:stretch>
            <a:fillRect/>
          </a:stretch>
        </p:blipFill>
        <p:spPr bwMode="auto">
          <a:xfrm>
            <a:off x="156959" y="928670"/>
            <a:ext cx="4796033" cy="4643470"/>
          </a:xfrm>
          <a:prstGeom prst="rect">
            <a:avLst/>
          </a:prstGeom>
          <a:noFill/>
        </p:spPr>
      </p:pic>
    </p:spTree>
  </p:cSld>
  <p:clrMapOvr>
    <a:masterClrMapping/>
  </p:clrMapOvr>
  <p:transition spd="slow">
    <p:wip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aixaDeTexto 8"/>
          <p:cNvSpPr txBox="1"/>
          <p:nvPr/>
        </p:nvSpPr>
        <p:spPr>
          <a:xfrm>
            <a:off x="0" y="1"/>
            <a:ext cx="12192000" cy="1477328"/>
          </a:xfrm>
          <a:prstGeom prst="rect">
            <a:avLst/>
          </a:prstGeom>
          <a:noFill/>
        </p:spPr>
        <p:txBody>
          <a:bodyPr wrap="square">
            <a:spAutoFit/>
          </a:bodyPr>
          <a:lstStyle/>
          <a:p>
            <a:pPr eaLnBrk="0" hangingPunct="0">
              <a:defRPr/>
            </a:pPr>
            <a:r>
              <a:rPr lang="pt-BR" sz="2400" b="1" dirty="0">
                <a:solidFill>
                  <a:srgbClr val="FFFF00"/>
                </a:solidFill>
                <a:latin typeface="+mn-lt"/>
              </a:rPr>
              <a:t>28. Número de casos novos de sífilis congênita em menores de um </a:t>
            </a:r>
            <a:r>
              <a:rPr lang="pt-BR" sz="2400" b="1" dirty="0" smtClean="0">
                <a:solidFill>
                  <a:srgbClr val="FFFF00"/>
                </a:solidFill>
                <a:latin typeface="+mn-lt"/>
              </a:rPr>
              <a:t>ano             Meta 2016: 36</a:t>
            </a:r>
          </a:p>
          <a:p>
            <a:pPr algn="ctr" eaLnBrk="0" hangingPunct="0">
              <a:defRPr/>
            </a:pPr>
            <a:r>
              <a:rPr lang="pt-BR" sz="2400" b="1" dirty="0" smtClean="0">
                <a:solidFill>
                  <a:srgbClr val="FFFF00"/>
                </a:solidFill>
                <a:latin typeface="+mn-lt"/>
              </a:rPr>
              <a:t>MAPA DE GESTANTES COM SÍFILIS</a:t>
            </a:r>
            <a:endParaRPr lang="pt-BR" sz="2400" dirty="0" smtClean="0">
              <a:solidFill>
                <a:srgbClr val="FFFF00"/>
              </a:solidFill>
              <a:latin typeface="+mn-lt"/>
            </a:endParaRPr>
          </a:p>
          <a:p>
            <a:pPr eaLnBrk="0" hangingPunct="0">
              <a:defRPr/>
            </a:pPr>
            <a:r>
              <a:rPr lang="pt-BR" sz="2400" dirty="0" smtClean="0">
                <a:solidFill>
                  <a:srgbClr val="FFFF00"/>
                </a:solidFill>
                <a:latin typeface="+mn-lt"/>
              </a:rPr>
              <a:t>  </a:t>
            </a:r>
            <a:endParaRPr lang="pt-BR" sz="2400" dirty="0">
              <a:solidFill>
                <a:srgbClr val="FFFF00"/>
              </a:solidFill>
              <a:latin typeface="+mn-lt"/>
            </a:endParaRPr>
          </a:p>
          <a:p>
            <a:pPr eaLnBrk="0" hangingPunct="0">
              <a:defRPr/>
            </a:pPr>
            <a:endParaRPr lang="pt-BR" dirty="0">
              <a:latin typeface="+mn-lt"/>
            </a:endParaRPr>
          </a:p>
        </p:txBody>
      </p:sp>
      <p:pic>
        <p:nvPicPr>
          <p:cNvPr id="1026" name="Picture 2" descr="C:\Users\977039\Downloads\mapa gestante 2007-2015 com valores (1).bmp"/>
          <p:cNvPicPr>
            <a:picLocks noChangeAspect="1" noChangeArrowheads="1"/>
          </p:cNvPicPr>
          <p:nvPr/>
        </p:nvPicPr>
        <p:blipFill>
          <a:blip r:embed="rId3"/>
          <a:srcRect/>
          <a:stretch>
            <a:fillRect/>
          </a:stretch>
        </p:blipFill>
        <p:spPr bwMode="auto">
          <a:xfrm>
            <a:off x="0" y="928670"/>
            <a:ext cx="11953916" cy="5929330"/>
          </a:xfrm>
          <a:prstGeom prst="rect">
            <a:avLst/>
          </a:prstGeom>
          <a:noFill/>
        </p:spPr>
      </p:pic>
    </p:spTree>
  </p:cSld>
  <p:clrMapOvr>
    <a:masterClrMapping/>
  </p:clrMapOvr>
  <p:transition spd="slow">
    <p:wipe di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aixaDeTexto 8"/>
          <p:cNvSpPr txBox="1"/>
          <p:nvPr/>
        </p:nvSpPr>
        <p:spPr>
          <a:xfrm>
            <a:off x="0" y="1"/>
            <a:ext cx="12192000" cy="1107996"/>
          </a:xfrm>
          <a:prstGeom prst="rect">
            <a:avLst/>
          </a:prstGeom>
          <a:noFill/>
        </p:spPr>
        <p:txBody>
          <a:bodyPr wrap="square">
            <a:spAutoFit/>
          </a:bodyPr>
          <a:lstStyle/>
          <a:p>
            <a:pPr eaLnBrk="0" hangingPunct="0">
              <a:defRPr/>
            </a:pPr>
            <a:r>
              <a:rPr lang="pt-BR" sz="2400" b="1" dirty="0">
                <a:solidFill>
                  <a:srgbClr val="FFFF00"/>
                </a:solidFill>
                <a:latin typeface="+mn-lt"/>
              </a:rPr>
              <a:t>28. Número de casos novos de sífilis congênita em menores de um </a:t>
            </a:r>
            <a:r>
              <a:rPr lang="pt-BR" sz="2400" b="1" dirty="0" smtClean="0">
                <a:solidFill>
                  <a:srgbClr val="FFFF00"/>
                </a:solidFill>
                <a:latin typeface="+mn-lt"/>
              </a:rPr>
              <a:t>ano             Meta 2016: 36</a:t>
            </a:r>
          </a:p>
          <a:p>
            <a:pPr algn="ctr" eaLnBrk="0" hangingPunct="0">
              <a:defRPr/>
            </a:pPr>
            <a:r>
              <a:rPr lang="pt-BR" sz="2400" b="1" dirty="0" smtClean="0">
                <a:solidFill>
                  <a:srgbClr val="FFFF00"/>
                </a:solidFill>
                <a:latin typeface="+mn-lt"/>
              </a:rPr>
              <a:t>MAPA DE SÍFILIS CONGÊNITA</a:t>
            </a:r>
            <a:r>
              <a:rPr lang="pt-BR" sz="2400" dirty="0" smtClean="0">
                <a:solidFill>
                  <a:srgbClr val="FFFF00"/>
                </a:solidFill>
                <a:latin typeface="+mn-lt"/>
              </a:rPr>
              <a:t>  </a:t>
            </a:r>
            <a:endParaRPr lang="pt-BR" sz="2400" dirty="0">
              <a:solidFill>
                <a:srgbClr val="FFFF00"/>
              </a:solidFill>
              <a:latin typeface="+mn-lt"/>
            </a:endParaRPr>
          </a:p>
          <a:p>
            <a:pPr eaLnBrk="0" hangingPunct="0">
              <a:defRPr/>
            </a:pPr>
            <a:endParaRPr lang="pt-BR" dirty="0">
              <a:latin typeface="+mn-lt"/>
            </a:endParaRPr>
          </a:p>
        </p:txBody>
      </p:sp>
      <p:sp>
        <p:nvSpPr>
          <p:cNvPr id="3074" name="AutoShape 2" descr="Exibindo Mapa congenita.bm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pt-BR"/>
          </a:p>
        </p:txBody>
      </p:sp>
      <p:sp>
        <p:nvSpPr>
          <p:cNvPr id="3076" name="AutoShape 4" descr="Exibindo Mapa congenita.bm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pt-BR"/>
          </a:p>
        </p:txBody>
      </p:sp>
      <p:sp>
        <p:nvSpPr>
          <p:cNvPr id="3078" name="AutoShape 6" descr="Exibindo Mapa congenita.bm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pt-BR"/>
          </a:p>
        </p:txBody>
      </p:sp>
      <p:pic>
        <p:nvPicPr>
          <p:cNvPr id="3079" name="Picture 7" descr="C:\Users\977039\Downloads\Mapa congenita.bmp"/>
          <p:cNvPicPr>
            <a:picLocks noChangeAspect="1" noChangeArrowheads="1"/>
          </p:cNvPicPr>
          <p:nvPr/>
        </p:nvPicPr>
        <p:blipFill>
          <a:blip r:embed="rId3"/>
          <a:srcRect/>
          <a:stretch>
            <a:fillRect/>
          </a:stretch>
        </p:blipFill>
        <p:spPr bwMode="auto">
          <a:xfrm>
            <a:off x="309522" y="928670"/>
            <a:ext cx="11644394" cy="5929330"/>
          </a:xfrm>
          <a:prstGeom prst="rect">
            <a:avLst/>
          </a:prstGeom>
          <a:noFill/>
        </p:spPr>
      </p:pic>
    </p:spTree>
  </p:cSld>
  <p:clrMapOvr>
    <a:masterClrMapping/>
  </p:clrMapOvr>
  <p:transition spd="slow">
    <p:wipe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aixaDeTexto 8"/>
          <p:cNvSpPr txBox="1"/>
          <p:nvPr/>
        </p:nvSpPr>
        <p:spPr>
          <a:xfrm>
            <a:off x="0" y="1"/>
            <a:ext cx="12192000" cy="1477328"/>
          </a:xfrm>
          <a:prstGeom prst="rect">
            <a:avLst/>
          </a:prstGeom>
          <a:noFill/>
        </p:spPr>
        <p:txBody>
          <a:bodyPr wrap="square">
            <a:spAutoFit/>
          </a:bodyPr>
          <a:lstStyle/>
          <a:p>
            <a:pPr eaLnBrk="0" hangingPunct="0">
              <a:defRPr/>
            </a:pPr>
            <a:r>
              <a:rPr lang="pt-BR" sz="2400" b="1" dirty="0">
                <a:solidFill>
                  <a:srgbClr val="FFFF00"/>
                </a:solidFill>
                <a:latin typeface="+mn-lt"/>
              </a:rPr>
              <a:t>28. Número de casos novos de </a:t>
            </a:r>
            <a:r>
              <a:rPr lang="pt-BR" sz="2400" b="1" dirty="0" smtClean="0">
                <a:solidFill>
                  <a:srgbClr val="FFFF00"/>
                </a:solidFill>
                <a:latin typeface="+mn-lt"/>
              </a:rPr>
              <a:t>sífilis congênita em menores de um ano             Meta 2016: 36</a:t>
            </a:r>
          </a:p>
          <a:p>
            <a:pPr algn="ctr" eaLnBrk="0" hangingPunct="0">
              <a:defRPr/>
            </a:pPr>
            <a:r>
              <a:rPr lang="pt-BR" sz="2400" b="1" dirty="0" smtClean="0">
                <a:solidFill>
                  <a:srgbClr val="FFFF00"/>
                </a:solidFill>
                <a:latin typeface="+mn-lt"/>
              </a:rPr>
              <a:t>GESTANTES  X CASOS SÍFILIS CONGÊNITA</a:t>
            </a:r>
            <a:endParaRPr lang="pt-BR" sz="2400" dirty="0" smtClean="0">
              <a:solidFill>
                <a:srgbClr val="FFFF00"/>
              </a:solidFill>
              <a:latin typeface="+mn-lt"/>
            </a:endParaRPr>
          </a:p>
          <a:p>
            <a:pPr eaLnBrk="0" hangingPunct="0">
              <a:defRPr/>
            </a:pPr>
            <a:r>
              <a:rPr lang="pt-BR" sz="2400" dirty="0" smtClean="0">
                <a:solidFill>
                  <a:srgbClr val="FFFF00"/>
                </a:solidFill>
                <a:latin typeface="+mn-lt"/>
              </a:rPr>
              <a:t>  </a:t>
            </a:r>
            <a:endParaRPr lang="pt-BR" sz="2400" dirty="0">
              <a:solidFill>
                <a:srgbClr val="FFFF00"/>
              </a:solidFill>
              <a:latin typeface="+mn-lt"/>
            </a:endParaRPr>
          </a:p>
          <a:p>
            <a:pPr eaLnBrk="0" hangingPunct="0">
              <a:defRPr/>
            </a:pPr>
            <a:endParaRPr lang="pt-BR" dirty="0">
              <a:latin typeface="+mn-lt"/>
            </a:endParaRPr>
          </a:p>
        </p:txBody>
      </p:sp>
      <p:graphicFrame>
        <p:nvGraphicFramePr>
          <p:cNvPr id="6" name="Gráfico 5"/>
          <p:cNvGraphicFramePr/>
          <p:nvPr/>
        </p:nvGraphicFramePr>
        <p:xfrm>
          <a:off x="452398" y="928670"/>
          <a:ext cx="11358642" cy="5572164"/>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spd="slow">
    <p:wipe di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p:cNvSpPr txBox="1"/>
          <p:nvPr/>
        </p:nvSpPr>
        <p:spPr>
          <a:xfrm>
            <a:off x="0" y="642918"/>
            <a:ext cx="9310710" cy="5262979"/>
          </a:xfrm>
          <a:prstGeom prst="rect">
            <a:avLst/>
          </a:prstGeom>
          <a:solidFill>
            <a:schemeClr val="bg1"/>
          </a:solidFill>
        </p:spPr>
        <p:txBody>
          <a:bodyPr wrap="square">
            <a:spAutoFit/>
          </a:bodyPr>
          <a:lstStyle/>
          <a:p>
            <a:pPr algn="ctr"/>
            <a:r>
              <a:rPr lang="pt-BR" sz="2400" b="1" dirty="0" smtClean="0"/>
              <a:t>Recomendações</a:t>
            </a:r>
            <a:r>
              <a:rPr lang="pt-BR" sz="2400" dirty="0" smtClean="0"/>
              <a:t>. </a:t>
            </a:r>
          </a:p>
          <a:p>
            <a:pPr marL="514350" indent="-514350">
              <a:buAutoNum type="alphaLcParenR"/>
            </a:pPr>
            <a:r>
              <a:rPr lang="pt-BR" sz="2400" dirty="0" smtClean="0"/>
              <a:t>Ações de tratamento do parceiro.</a:t>
            </a:r>
          </a:p>
          <a:p>
            <a:pPr marL="514350" indent="-514350"/>
            <a:endParaRPr lang="pt-BR" sz="2400" dirty="0" smtClean="0"/>
          </a:p>
          <a:p>
            <a:r>
              <a:rPr lang="pt-BR" sz="2400" dirty="0" smtClean="0"/>
              <a:t>b) Avaliar e qualificar o pré-natal</a:t>
            </a:r>
          </a:p>
          <a:p>
            <a:endParaRPr lang="pt-BR" sz="2400" dirty="0" smtClean="0"/>
          </a:p>
          <a:p>
            <a:r>
              <a:rPr lang="pt-BR" sz="2400" dirty="0" smtClean="0"/>
              <a:t>c) Capacitar profissionais médicos e enfermeiros</a:t>
            </a:r>
          </a:p>
          <a:p>
            <a:endParaRPr lang="pt-BR" sz="2400" dirty="0" smtClean="0"/>
          </a:p>
          <a:p>
            <a:r>
              <a:rPr lang="pt-BR" sz="2400" dirty="0" smtClean="0"/>
              <a:t>d) Realizar vigilância de exames laboratoriais da rede privada.</a:t>
            </a:r>
          </a:p>
          <a:p>
            <a:endParaRPr lang="pt-BR" sz="2400" dirty="0" smtClean="0"/>
          </a:p>
          <a:p>
            <a:r>
              <a:rPr lang="pt-BR" sz="2400" dirty="0" smtClean="0"/>
              <a:t>e) Orientar profissionais da rede privada quanto ao tratamento da gestante.</a:t>
            </a:r>
          </a:p>
          <a:p>
            <a:endParaRPr lang="pt-BR" sz="2400" dirty="0" smtClean="0"/>
          </a:p>
          <a:p>
            <a:pPr algn="just"/>
            <a:r>
              <a:rPr lang="pt-BR" sz="2400" dirty="0" smtClean="0"/>
              <a:t> f) Dialogar sobre os casos de sífilis congênita nos Comitês Distritais de Mortalidade Materna e Infantil.</a:t>
            </a:r>
            <a:endParaRPr lang="pt-BR" sz="2400" b="1" dirty="0">
              <a:latin typeface="+mn-lt"/>
            </a:endParaRPr>
          </a:p>
        </p:txBody>
      </p:sp>
      <p:sp>
        <p:nvSpPr>
          <p:cNvPr id="9" name="CaixaDeTexto 8"/>
          <p:cNvSpPr txBox="1"/>
          <p:nvPr/>
        </p:nvSpPr>
        <p:spPr>
          <a:xfrm>
            <a:off x="0" y="1"/>
            <a:ext cx="12192000" cy="1107996"/>
          </a:xfrm>
          <a:prstGeom prst="rect">
            <a:avLst/>
          </a:prstGeom>
          <a:noFill/>
        </p:spPr>
        <p:txBody>
          <a:bodyPr wrap="square">
            <a:spAutoFit/>
          </a:bodyPr>
          <a:lstStyle/>
          <a:p>
            <a:pPr eaLnBrk="0" hangingPunct="0">
              <a:defRPr/>
            </a:pPr>
            <a:r>
              <a:rPr lang="pt-BR" sz="2400" b="1" dirty="0">
                <a:solidFill>
                  <a:srgbClr val="FFFF00"/>
                </a:solidFill>
                <a:latin typeface="+mn-lt"/>
              </a:rPr>
              <a:t>28. Número de casos novos de sífilis congênita em menores de um </a:t>
            </a:r>
            <a:r>
              <a:rPr lang="pt-BR" sz="2400" b="1" dirty="0" smtClean="0">
                <a:solidFill>
                  <a:srgbClr val="FFFF00"/>
                </a:solidFill>
                <a:latin typeface="+mn-lt"/>
              </a:rPr>
              <a:t>ano             Meta 2016: 36</a:t>
            </a:r>
            <a:endParaRPr lang="pt-BR" sz="2400" dirty="0" smtClean="0">
              <a:solidFill>
                <a:srgbClr val="FFFF00"/>
              </a:solidFill>
              <a:latin typeface="+mn-lt"/>
            </a:endParaRPr>
          </a:p>
          <a:p>
            <a:pPr eaLnBrk="0" hangingPunct="0">
              <a:defRPr/>
            </a:pPr>
            <a:r>
              <a:rPr lang="pt-BR" sz="2400" dirty="0" smtClean="0">
                <a:solidFill>
                  <a:srgbClr val="FFFF00"/>
                </a:solidFill>
                <a:latin typeface="+mn-lt"/>
              </a:rPr>
              <a:t>  </a:t>
            </a:r>
            <a:endParaRPr lang="pt-BR" sz="2400" dirty="0">
              <a:solidFill>
                <a:srgbClr val="FFFF00"/>
              </a:solidFill>
              <a:latin typeface="+mn-lt"/>
            </a:endParaRPr>
          </a:p>
          <a:p>
            <a:pPr eaLnBrk="0" hangingPunct="0">
              <a:defRPr/>
            </a:pPr>
            <a:endParaRPr lang="pt-BR" dirty="0">
              <a:latin typeface="+mn-lt"/>
            </a:endParaRPr>
          </a:p>
        </p:txBody>
      </p:sp>
      <p:pic>
        <p:nvPicPr>
          <p:cNvPr id="7" name="Imagem 6"/>
          <p:cNvPicPr>
            <a:picLocks noChangeAspect="1"/>
          </p:cNvPicPr>
          <p:nvPr/>
        </p:nvPicPr>
        <p:blipFill>
          <a:blip r:embed="rId3">
            <a:extLst/>
          </a:blip>
          <a:stretch>
            <a:fillRect/>
          </a:stretch>
        </p:blipFill>
        <p:spPr>
          <a:xfrm>
            <a:off x="9310710" y="714356"/>
            <a:ext cx="2881290" cy="2135221"/>
          </a:xfrm>
          <a:prstGeom prst="rect">
            <a:avLst/>
          </a:prstGeom>
          <a:ln>
            <a:noFill/>
          </a:ln>
          <a:effectLst>
            <a:softEdge rad="112500"/>
          </a:effectLst>
        </p:spPr>
      </p:pic>
      <p:sp>
        <p:nvSpPr>
          <p:cNvPr id="14" name="Espaço Reservado para Conteúdo 2"/>
          <p:cNvSpPr txBox="1">
            <a:spLocks/>
          </p:cNvSpPr>
          <p:nvPr/>
        </p:nvSpPr>
        <p:spPr>
          <a:xfrm>
            <a:off x="9525024" y="3357562"/>
            <a:ext cx="2666976" cy="785818"/>
          </a:xfrm>
          <a:prstGeom prst="rect">
            <a:avLst/>
          </a:prstGeom>
          <a:solidFill>
            <a:schemeClr val="accent1">
              <a:lumMod val="20000"/>
              <a:lumOff val="80000"/>
            </a:schemeClr>
          </a:solidFill>
        </p:spPr>
        <p:txBody>
          <a:bodyPr rtlCol="0">
            <a:normAutofit/>
          </a:bodyPr>
          <a:lstStyle/>
          <a:p>
            <a:pPr lvl="0" algn="ctr" fontAlgn="auto">
              <a:lnSpc>
                <a:spcPct val="90000"/>
              </a:lnSpc>
              <a:spcBef>
                <a:spcPts val="1000"/>
              </a:spcBef>
              <a:spcAft>
                <a:spcPts val="0"/>
              </a:spcAft>
              <a:defRPr/>
            </a:pPr>
            <a:r>
              <a:rPr kumimoji="0" lang="pt-BR" sz="2400" b="1" i="0" u="none" strike="noStrike" kern="1200" cap="none" spc="0" normalizeH="0" baseline="0" noProof="0" dirty="0" smtClean="0">
                <a:ln>
                  <a:noFill/>
                </a:ln>
                <a:solidFill>
                  <a:schemeClr val="tx1"/>
                </a:solidFill>
                <a:effectLst/>
                <a:uLnTx/>
                <a:uFillTx/>
                <a:latin typeface="Arial" panose="020B0604020202020204" pitchFamily="34" charset="0"/>
                <a:ea typeface="+mn-ea"/>
                <a:cs typeface="Arial" panose="020B0604020202020204" pitchFamily="34" charset="0"/>
              </a:rPr>
              <a:t>1º  RDQA 2016 </a:t>
            </a:r>
            <a:r>
              <a:rPr lang="pt-BR" sz="2400" b="1" dirty="0" smtClean="0"/>
              <a:t>39</a:t>
            </a:r>
            <a:endParaRPr kumimoji="0" lang="pt-BR" sz="2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spTree>
  </p:cSld>
  <p:clrMapOvr>
    <a:masterClrMapping/>
  </p:clrMapOvr>
  <p:transition spd="slow">
    <p:wipe di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Text Box 7"/>
          <p:cNvSpPr txBox="1">
            <a:spLocks noChangeArrowheads="1"/>
          </p:cNvSpPr>
          <p:nvPr/>
        </p:nvSpPr>
        <p:spPr bwMode="auto">
          <a:xfrm>
            <a:off x="7319963" y="5570538"/>
            <a:ext cx="3097212" cy="477837"/>
          </a:xfrm>
          <a:prstGeom prst="rect">
            <a:avLst/>
          </a:prstGeom>
          <a:noFill/>
          <a:ln w="9525">
            <a:noFill/>
            <a:miter lim="800000"/>
            <a:headEnd/>
            <a:tailEnd/>
          </a:ln>
        </p:spPr>
        <p:txBody>
          <a:bodyPr>
            <a:spAutoFit/>
          </a:bodyPr>
          <a:lstStyle/>
          <a:p>
            <a:pPr algn="r" eaLnBrk="0" hangingPunct="0">
              <a:lnSpc>
                <a:spcPct val="50000"/>
              </a:lnSpc>
              <a:spcBef>
                <a:spcPct val="50000"/>
              </a:spcBef>
            </a:pPr>
            <a:endParaRPr lang="pt-BR" b="1" dirty="0"/>
          </a:p>
          <a:p>
            <a:pPr algn="r" eaLnBrk="0" hangingPunct="0">
              <a:lnSpc>
                <a:spcPct val="50000"/>
              </a:lnSpc>
              <a:spcBef>
                <a:spcPct val="50000"/>
              </a:spcBef>
            </a:pPr>
            <a:endParaRPr lang="pt-BR" sz="1600" b="1" dirty="0"/>
          </a:p>
        </p:txBody>
      </p:sp>
      <p:sp>
        <p:nvSpPr>
          <p:cNvPr id="2" name="CaixaDeTexto 1"/>
          <p:cNvSpPr txBox="1"/>
          <p:nvPr/>
        </p:nvSpPr>
        <p:spPr>
          <a:xfrm>
            <a:off x="10201275" y="6550223"/>
            <a:ext cx="1990725" cy="307777"/>
          </a:xfrm>
          <a:prstGeom prst="rect">
            <a:avLst/>
          </a:prstGeom>
          <a:noFill/>
        </p:spPr>
        <p:txBody>
          <a:bodyPr>
            <a:spAutoFit/>
          </a:bodyPr>
          <a:lstStyle/>
          <a:p>
            <a:pPr algn="ctr" eaLnBrk="0" hangingPunct="0"/>
            <a:r>
              <a:rPr lang="pt-BR" sz="1400" b="1" dirty="0">
                <a:solidFill>
                  <a:srgbClr val="1F4E79"/>
                </a:solidFill>
              </a:rPr>
              <a:t>SC </a:t>
            </a:r>
            <a:r>
              <a:rPr lang="pt-BR" sz="1400" b="1" dirty="0" smtClean="0">
                <a:solidFill>
                  <a:srgbClr val="1F4E79"/>
                </a:solidFill>
              </a:rPr>
              <a:t>Moreira</a:t>
            </a:r>
            <a:endParaRPr lang="pt-BR" sz="1400" b="1" dirty="0">
              <a:solidFill>
                <a:srgbClr val="1F4E79"/>
              </a:solidFill>
            </a:endParaRPr>
          </a:p>
        </p:txBody>
      </p:sp>
      <p:sp>
        <p:nvSpPr>
          <p:cNvPr id="100361" name="Text Box 9"/>
          <p:cNvSpPr txBox="1">
            <a:spLocks noChangeArrowheads="1"/>
          </p:cNvSpPr>
          <p:nvPr/>
        </p:nvSpPr>
        <p:spPr bwMode="auto">
          <a:xfrm>
            <a:off x="0" y="0"/>
            <a:ext cx="12192000" cy="1604963"/>
          </a:xfrm>
          <a:prstGeom prst="rect">
            <a:avLst/>
          </a:prstGeom>
          <a:noFill/>
          <a:ln w="9525">
            <a:noFill/>
            <a:miter lim="800000"/>
            <a:headEnd/>
            <a:tailEnd/>
          </a:ln>
          <a:effectLst/>
        </p:spPr>
        <p:txBody>
          <a:bodyPr>
            <a:spAutoFit/>
          </a:bodyPr>
          <a:lstStyle/>
          <a:p>
            <a:pPr>
              <a:spcBef>
                <a:spcPct val="50000"/>
              </a:spcBef>
            </a:pPr>
            <a:endParaRPr lang="pt-BR" dirty="0"/>
          </a:p>
          <a:p>
            <a:pPr>
              <a:spcBef>
                <a:spcPct val="50000"/>
              </a:spcBef>
            </a:pPr>
            <a:endParaRPr lang="pt-BR" dirty="0"/>
          </a:p>
          <a:p>
            <a:pPr>
              <a:spcBef>
                <a:spcPct val="50000"/>
              </a:spcBef>
            </a:pPr>
            <a:endParaRPr lang="pt-BR" dirty="0"/>
          </a:p>
          <a:p>
            <a:pPr>
              <a:spcBef>
                <a:spcPct val="50000"/>
              </a:spcBef>
            </a:pPr>
            <a:endParaRPr lang="pt-BR" dirty="0"/>
          </a:p>
        </p:txBody>
      </p:sp>
      <p:sp>
        <p:nvSpPr>
          <p:cNvPr id="9" name="Título 8"/>
          <p:cNvSpPr>
            <a:spLocks noGrp="1"/>
          </p:cNvSpPr>
          <p:nvPr>
            <p:ph type="title"/>
          </p:nvPr>
        </p:nvSpPr>
        <p:spPr>
          <a:xfrm>
            <a:off x="309522" y="0"/>
            <a:ext cx="11644394" cy="1285860"/>
          </a:xfrm>
        </p:spPr>
        <p:txBody>
          <a:bodyPr/>
          <a:lstStyle/>
          <a:p>
            <a:pPr algn="just"/>
            <a:r>
              <a:rPr lang="pt-BR" sz="3200" b="1" kern="0" dirty="0" smtClean="0">
                <a:solidFill>
                  <a:srgbClr val="000000"/>
                </a:solidFill>
                <a:cs typeface="Arial"/>
              </a:rPr>
              <a:t/>
            </a:r>
            <a:br>
              <a:rPr lang="pt-BR" sz="3200" b="1" kern="0" dirty="0" smtClean="0">
                <a:solidFill>
                  <a:srgbClr val="000000"/>
                </a:solidFill>
                <a:cs typeface="Arial"/>
              </a:rPr>
            </a:br>
            <a:r>
              <a:rPr lang="pt-BR" sz="2800" b="1" kern="0" dirty="0" smtClean="0">
                <a:solidFill>
                  <a:srgbClr val="000000"/>
                </a:solidFill>
                <a:cs typeface="Arial"/>
              </a:rPr>
              <a:t>Diretriz 4: </a:t>
            </a:r>
            <a:r>
              <a:rPr lang="pt-BR" sz="2800" b="1" i="1" dirty="0" smtClean="0"/>
              <a:t>Fortalecimento da rede de saúde mental, com ênfase no enfrentamento da dependência de </a:t>
            </a:r>
            <a:r>
              <a:rPr lang="pt-BR" sz="2800" b="1" i="1" dirty="0" err="1" smtClean="0"/>
              <a:t>crack</a:t>
            </a:r>
            <a:r>
              <a:rPr lang="pt-BR" sz="2800" b="1" i="1" dirty="0" smtClean="0"/>
              <a:t> e outras drogas. </a:t>
            </a:r>
            <a:r>
              <a:rPr lang="pt-BR" sz="4000" b="1" kern="0" dirty="0" smtClean="0">
                <a:solidFill>
                  <a:prstClr val="black"/>
                </a:solidFill>
                <a:cs typeface="Arial"/>
              </a:rPr>
              <a:t/>
            </a:r>
            <a:br>
              <a:rPr lang="pt-BR" sz="4000" b="1" kern="0" dirty="0" smtClean="0">
                <a:solidFill>
                  <a:prstClr val="black"/>
                </a:solidFill>
                <a:cs typeface="Arial"/>
              </a:rPr>
            </a:br>
            <a:endParaRPr lang="pt-BR" sz="4000" b="1" dirty="0">
              <a:effectLst>
                <a:outerShdw blurRad="38100" dist="38100" dir="2700000" algn="tl">
                  <a:srgbClr val="000000">
                    <a:alpha val="43137"/>
                  </a:srgbClr>
                </a:outerShdw>
              </a:effectLst>
            </a:endParaRPr>
          </a:p>
        </p:txBody>
      </p:sp>
      <p:sp>
        <p:nvSpPr>
          <p:cNvPr id="11" name="Espaço Reservado para Conteúdo 10"/>
          <p:cNvSpPr>
            <a:spLocks noGrp="1"/>
          </p:cNvSpPr>
          <p:nvPr>
            <p:ph idx="1"/>
          </p:nvPr>
        </p:nvSpPr>
        <p:spPr>
          <a:xfrm>
            <a:off x="5310182" y="1928802"/>
            <a:ext cx="6643734" cy="4214842"/>
          </a:xfrm>
        </p:spPr>
        <p:txBody>
          <a:bodyPr/>
          <a:lstStyle/>
          <a:p>
            <a:pPr algn="just">
              <a:buFont typeface="Wingdings" pitchFamily="2" charset="2"/>
              <a:buChar char="Ø"/>
            </a:pPr>
            <a:r>
              <a:rPr lang="pt-BR" b="1" i="1" dirty="0" smtClean="0"/>
              <a:t>Ind. </a:t>
            </a:r>
            <a:r>
              <a:rPr lang="pt-BR" b="1" dirty="0" smtClean="0"/>
              <a:t>29. Cobertura de  CAPS</a:t>
            </a:r>
            <a:endParaRPr lang="pt-BR" dirty="0" smtClean="0"/>
          </a:p>
          <a:p>
            <a:pPr marL="144000" algn="just">
              <a:lnSpc>
                <a:spcPct val="100000"/>
              </a:lnSpc>
              <a:buFont typeface="Wingdings" pitchFamily="2" charset="2"/>
              <a:buChar char="Ø"/>
            </a:pPr>
            <a:endParaRPr lang="pt-BR" b="1" i="1" dirty="0" smtClean="0"/>
          </a:p>
          <a:p>
            <a:pPr algn="just">
              <a:buFont typeface="Wingdings" pitchFamily="2" charset="2"/>
              <a:buChar char="Ø"/>
            </a:pPr>
            <a:r>
              <a:rPr lang="pt-BR" b="1" i="1" dirty="0" smtClean="0"/>
              <a:t>Ind. </a:t>
            </a:r>
            <a:r>
              <a:rPr lang="pt-BR" b="1" dirty="0" smtClean="0"/>
              <a:t>Meta Municipal 4.a -</a:t>
            </a:r>
            <a:r>
              <a:rPr lang="pt-BR" dirty="0" smtClean="0"/>
              <a:t> </a:t>
            </a:r>
            <a:r>
              <a:rPr lang="pt-BR" b="1" dirty="0" smtClean="0"/>
              <a:t>Razão de leito psiquiátrico em hospital geral = nº de leitos psiquiátricos em hospital geral/total de leitos psiquiátricos do município. </a:t>
            </a:r>
            <a:endParaRPr lang="pt-BR" b="1" i="1" dirty="0" smtClean="0"/>
          </a:p>
          <a:p>
            <a:pPr algn="just">
              <a:buNone/>
            </a:pPr>
            <a:endParaRPr lang="pt-BR" b="1" i="1" dirty="0" smtClean="0"/>
          </a:p>
          <a:p>
            <a:pPr>
              <a:buNone/>
            </a:pPr>
            <a:endParaRPr lang="pt-BR" dirty="0" smtClean="0"/>
          </a:p>
          <a:p>
            <a:endParaRPr lang="pt-BR" dirty="0" smtClean="0"/>
          </a:p>
        </p:txBody>
      </p:sp>
      <p:pic>
        <p:nvPicPr>
          <p:cNvPr id="10" name="Picture 2" descr="https://mandatocoletivo.files.wordpress.com/2010/05/capa_livro_saude_mental.jpg"/>
          <p:cNvPicPr>
            <a:picLocks noChangeAspect="1" noChangeArrowheads="1"/>
          </p:cNvPicPr>
          <p:nvPr/>
        </p:nvPicPr>
        <p:blipFill>
          <a:blip r:embed="rId2"/>
          <a:srcRect/>
          <a:stretch>
            <a:fillRect/>
          </a:stretch>
        </p:blipFill>
        <p:spPr bwMode="auto">
          <a:xfrm>
            <a:off x="152400" y="1214422"/>
            <a:ext cx="4872030" cy="5143536"/>
          </a:xfrm>
          <a:prstGeom prst="rect">
            <a:avLst/>
          </a:prstGeom>
          <a:noFill/>
        </p:spPr>
      </p:pic>
    </p:spTree>
  </p:cSld>
  <p:clrMapOvr>
    <a:masterClrMapping/>
  </p:clrMapOvr>
  <p:transition spd="slow">
    <p:wedg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aixaDeTexto 7"/>
          <p:cNvSpPr txBox="1"/>
          <p:nvPr/>
        </p:nvSpPr>
        <p:spPr>
          <a:xfrm>
            <a:off x="166646" y="4857760"/>
            <a:ext cx="12025354" cy="830997"/>
          </a:xfrm>
          <a:prstGeom prst="rect">
            <a:avLst/>
          </a:prstGeom>
          <a:solidFill>
            <a:schemeClr val="accent1">
              <a:lumMod val="75000"/>
            </a:schemeClr>
          </a:solidFill>
        </p:spPr>
        <p:txBody>
          <a:bodyPr wrap="square">
            <a:spAutoFit/>
          </a:bodyPr>
          <a:lstStyle/>
          <a:p>
            <a:pPr algn="just" eaLnBrk="0" hangingPunct="0">
              <a:defRPr/>
            </a:pPr>
            <a:r>
              <a:rPr lang="pt-BR" sz="2400" b="1" dirty="0">
                <a:solidFill>
                  <a:srgbClr val="FFFF00"/>
                </a:solidFill>
                <a:latin typeface="+mn-lt"/>
              </a:rPr>
              <a:t>Meta Municipal 4.a </a:t>
            </a:r>
            <a:r>
              <a:rPr lang="pt-BR" sz="2400" dirty="0">
                <a:solidFill>
                  <a:srgbClr val="FFFF00"/>
                </a:solidFill>
                <a:latin typeface="+mn-lt"/>
              </a:rPr>
              <a:t>– </a:t>
            </a:r>
            <a:r>
              <a:rPr lang="pt-BR" sz="2400" b="1" dirty="0" smtClean="0">
                <a:solidFill>
                  <a:srgbClr val="FFFF00"/>
                </a:solidFill>
                <a:latin typeface="+mn-lt"/>
              </a:rPr>
              <a:t>razão de leito psiquiátrico em hospital geral = nº de leitos psiquiátricos em hospital geral/total de leitos psiquiátricos do município.                                  Meta 2016 0,40</a:t>
            </a:r>
            <a:endParaRPr lang="pt-BR" sz="2400" dirty="0">
              <a:solidFill>
                <a:srgbClr val="FFFF00"/>
              </a:solidFill>
              <a:latin typeface="+mn-lt"/>
            </a:endParaRPr>
          </a:p>
        </p:txBody>
      </p:sp>
      <p:sp>
        <p:nvSpPr>
          <p:cNvPr id="9" name="CaixaDeTexto 8"/>
          <p:cNvSpPr txBox="1"/>
          <p:nvPr/>
        </p:nvSpPr>
        <p:spPr>
          <a:xfrm>
            <a:off x="0" y="0"/>
            <a:ext cx="7167570" cy="461665"/>
          </a:xfrm>
          <a:prstGeom prst="rect">
            <a:avLst/>
          </a:prstGeom>
          <a:noFill/>
        </p:spPr>
        <p:txBody>
          <a:bodyPr wrap="square">
            <a:spAutoFit/>
          </a:bodyPr>
          <a:lstStyle/>
          <a:p>
            <a:pPr eaLnBrk="0" hangingPunct="0">
              <a:defRPr/>
            </a:pPr>
            <a:r>
              <a:rPr lang="pt-BR" sz="2400" b="1" dirty="0">
                <a:solidFill>
                  <a:srgbClr val="FFFF00"/>
                </a:solidFill>
                <a:latin typeface="+mn-lt"/>
              </a:rPr>
              <a:t>29. Cobertura de  CAPS  </a:t>
            </a:r>
            <a:r>
              <a:rPr lang="pt-BR" sz="2400" b="1" dirty="0" smtClean="0">
                <a:solidFill>
                  <a:srgbClr val="FFFF00"/>
                </a:solidFill>
                <a:latin typeface="+mn-lt"/>
              </a:rPr>
              <a:t>   </a:t>
            </a:r>
            <a:r>
              <a:rPr lang="pt-BR" sz="2400" b="1" dirty="0" smtClean="0">
                <a:solidFill>
                  <a:srgbClr val="FFFF00"/>
                </a:solidFill>
              </a:rPr>
              <a:t>Meta 2016: 1,42</a:t>
            </a:r>
            <a:endParaRPr lang="pt-BR" sz="2400" dirty="0">
              <a:solidFill>
                <a:srgbClr val="FFFF00"/>
              </a:solidFill>
              <a:latin typeface="+mn-lt"/>
            </a:endParaRPr>
          </a:p>
        </p:txBody>
      </p:sp>
      <p:sp>
        <p:nvSpPr>
          <p:cNvPr id="128010" name="CaixaDeTexto 1"/>
          <p:cNvSpPr txBox="1">
            <a:spLocks noChangeArrowheads="1"/>
          </p:cNvSpPr>
          <p:nvPr/>
        </p:nvSpPr>
        <p:spPr bwMode="auto">
          <a:xfrm>
            <a:off x="3000375" y="3586163"/>
            <a:ext cx="184150" cy="369887"/>
          </a:xfrm>
          <a:prstGeom prst="rect">
            <a:avLst/>
          </a:prstGeom>
          <a:noFill/>
          <a:ln w="9525">
            <a:noFill/>
            <a:miter lim="800000"/>
            <a:headEnd/>
            <a:tailEnd/>
          </a:ln>
        </p:spPr>
        <p:txBody>
          <a:bodyPr wrap="none">
            <a:spAutoFit/>
          </a:bodyPr>
          <a:lstStyle/>
          <a:p>
            <a:pPr eaLnBrk="0" hangingPunct="0"/>
            <a:endParaRPr lang="pt-BR"/>
          </a:p>
        </p:txBody>
      </p:sp>
      <p:graphicFrame>
        <p:nvGraphicFramePr>
          <p:cNvPr id="16" name="Gráfico 15"/>
          <p:cNvGraphicFramePr/>
          <p:nvPr/>
        </p:nvGraphicFramePr>
        <p:xfrm>
          <a:off x="309522" y="428604"/>
          <a:ext cx="8143932" cy="4157682"/>
        </p:xfrm>
        <a:graphic>
          <a:graphicData uri="http://schemas.openxmlformats.org/drawingml/2006/chart">
            <c:chart xmlns:c="http://schemas.openxmlformats.org/drawingml/2006/chart" xmlns:r="http://schemas.openxmlformats.org/officeDocument/2006/relationships" r:id="rId2"/>
          </a:graphicData>
        </a:graphic>
      </p:graphicFrame>
      <p:sp>
        <p:nvSpPr>
          <p:cNvPr id="18" name="Espaço Reservado para Conteúdo 2"/>
          <p:cNvSpPr txBox="1">
            <a:spLocks/>
          </p:cNvSpPr>
          <p:nvPr/>
        </p:nvSpPr>
        <p:spPr>
          <a:xfrm>
            <a:off x="8953520" y="1214422"/>
            <a:ext cx="2666976" cy="785818"/>
          </a:xfrm>
          <a:prstGeom prst="rect">
            <a:avLst/>
          </a:prstGeom>
          <a:solidFill>
            <a:schemeClr val="accent1">
              <a:lumMod val="20000"/>
              <a:lumOff val="80000"/>
            </a:schemeClr>
          </a:solidFill>
        </p:spPr>
        <p:txBody>
          <a:bodyPr rtlCol="0">
            <a:normAutofit/>
          </a:bodyPr>
          <a:lstStyle/>
          <a:p>
            <a:pPr lvl="0" algn="ctr" fontAlgn="auto">
              <a:lnSpc>
                <a:spcPct val="90000"/>
              </a:lnSpc>
              <a:spcBef>
                <a:spcPts val="1000"/>
              </a:spcBef>
              <a:spcAft>
                <a:spcPts val="0"/>
              </a:spcAft>
              <a:defRPr/>
            </a:pPr>
            <a:r>
              <a:rPr kumimoji="0" lang="pt-BR" sz="2400" b="1" i="0" u="none" strike="noStrike" kern="1200" cap="none" spc="0" normalizeH="0" baseline="0" noProof="0" dirty="0" smtClean="0">
                <a:ln>
                  <a:noFill/>
                </a:ln>
                <a:solidFill>
                  <a:schemeClr val="tx1"/>
                </a:solidFill>
                <a:effectLst/>
                <a:uLnTx/>
                <a:uFillTx/>
                <a:latin typeface="Arial" panose="020B0604020202020204" pitchFamily="34" charset="0"/>
                <a:ea typeface="+mn-ea"/>
                <a:cs typeface="Arial" panose="020B0604020202020204" pitchFamily="34" charset="0"/>
              </a:rPr>
              <a:t>1º  RDQA 2016 1,45</a:t>
            </a:r>
            <a:endParaRPr kumimoji="0" lang="pt-BR" sz="2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19" name="Espaço Reservado para Conteúdo 2"/>
          <p:cNvSpPr txBox="1">
            <a:spLocks/>
          </p:cNvSpPr>
          <p:nvPr/>
        </p:nvSpPr>
        <p:spPr>
          <a:xfrm>
            <a:off x="2881290" y="5857892"/>
            <a:ext cx="2666976" cy="785818"/>
          </a:xfrm>
          <a:prstGeom prst="rect">
            <a:avLst/>
          </a:prstGeom>
          <a:solidFill>
            <a:schemeClr val="accent1">
              <a:lumMod val="20000"/>
              <a:lumOff val="80000"/>
            </a:schemeClr>
          </a:solidFill>
        </p:spPr>
        <p:txBody>
          <a:bodyPr rtlCol="0">
            <a:normAutofit/>
          </a:bodyPr>
          <a:lstStyle/>
          <a:p>
            <a:pPr lvl="0" algn="ctr" fontAlgn="auto">
              <a:lnSpc>
                <a:spcPct val="90000"/>
              </a:lnSpc>
              <a:spcBef>
                <a:spcPts val="1000"/>
              </a:spcBef>
              <a:spcAft>
                <a:spcPts val="0"/>
              </a:spcAft>
              <a:defRPr/>
            </a:pPr>
            <a:r>
              <a:rPr kumimoji="0" lang="pt-BR" sz="2400" b="1" i="0" u="none" strike="noStrike" kern="1200" cap="none" spc="0" normalizeH="0" baseline="0" noProof="0" dirty="0" smtClean="0">
                <a:ln>
                  <a:noFill/>
                </a:ln>
                <a:solidFill>
                  <a:schemeClr val="tx1"/>
                </a:solidFill>
                <a:effectLst/>
                <a:uLnTx/>
                <a:uFillTx/>
                <a:latin typeface="Arial" panose="020B0604020202020204" pitchFamily="34" charset="0"/>
                <a:ea typeface="+mn-ea"/>
                <a:cs typeface="Arial" panose="020B0604020202020204" pitchFamily="34" charset="0"/>
              </a:rPr>
              <a:t>1º  RDQA 2016 0,40</a:t>
            </a:r>
            <a:endParaRPr kumimoji="0" lang="pt-BR" sz="2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spTree>
  </p:cSld>
  <p:clrMapOvr>
    <a:masterClrMapping/>
  </p:clrMapOvr>
  <p:transition spd="slow">
    <p:wipe di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12192000" cy="836613"/>
          </a:xfrm>
          <a:noFill/>
        </p:spPr>
        <p:txBody>
          <a:bodyPr rtlCol="0">
            <a:noAutofit/>
          </a:bodyPr>
          <a:lstStyle/>
          <a:p>
            <a:pPr marL="171450" indent="-171450" eaLnBrk="1" fontAlgn="auto" hangingPunct="1">
              <a:lnSpc>
                <a:spcPct val="100000"/>
              </a:lnSpc>
              <a:spcBef>
                <a:spcPts val="750"/>
              </a:spcBef>
              <a:spcAft>
                <a:spcPts val="0"/>
              </a:spcAft>
              <a:defRPr/>
            </a:pPr>
            <a:r>
              <a:rPr lang="pt-BR" sz="1800" b="1" i="1" dirty="0">
                <a:solidFill>
                  <a:prstClr val="black"/>
                </a:solidFill>
                <a:latin typeface="Calibri" panose="020F0502020204030204"/>
                <a:ea typeface="+mn-ea"/>
                <a:cs typeface="+mn-cs"/>
              </a:rPr>
              <a:t>    </a:t>
            </a:r>
            <a:r>
              <a:rPr lang="pt-BR" sz="2400" b="1" i="1" dirty="0">
                <a:solidFill>
                  <a:srgbClr val="FFFF00"/>
                </a:solidFill>
                <a:latin typeface="Calibri" panose="020F0502020204030204"/>
                <a:ea typeface="+mn-ea"/>
                <a:cs typeface="+mn-cs"/>
              </a:rPr>
              <a:t>30. Taxa de mortalidade prematura (&lt;70 anos) pelo conjunto das quatro principais doenças crônicas não transmissíveis (</a:t>
            </a:r>
            <a:r>
              <a:rPr lang="pt-BR" sz="2400" b="1" i="1" dirty="0" err="1" smtClean="0">
                <a:solidFill>
                  <a:srgbClr val="FFFF00"/>
                </a:solidFill>
                <a:latin typeface="Calibri" panose="020F0502020204030204"/>
                <a:ea typeface="+mn-ea"/>
                <a:cs typeface="+mn-cs"/>
              </a:rPr>
              <a:t>DCNTs</a:t>
            </a:r>
            <a:r>
              <a:rPr lang="pt-BR" sz="2400" b="1" i="1" dirty="0" smtClean="0">
                <a:solidFill>
                  <a:srgbClr val="FFFF00"/>
                </a:solidFill>
                <a:latin typeface="Calibri" panose="020F0502020204030204"/>
                <a:ea typeface="+mn-ea"/>
                <a:cs typeface="+mn-cs"/>
              </a:rPr>
              <a:t>).                                                                 </a:t>
            </a:r>
            <a:r>
              <a:rPr lang="pt-BR" sz="2400" b="1" dirty="0" smtClean="0">
                <a:solidFill>
                  <a:srgbClr val="FFFF00"/>
                </a:solidFill>
              </a:rPr>
              <a:t>Meta 2016: 284</a:t>
            </a:r>
            <a:endParaRPr lang="pt-BR" sz="2400" b="1" i="1" dirty="0">
              <a:solidFill>
                <a:srgbClr val="FFFF00"/>
              </a:solidFill>
            </a:endParaRPr>
          </a:p>
        </p:txBody>
      </p:sp>
      <p:sp>
        <p:nvSpPr>
          <p:cNvPr id="99360" name="Seta para baixo 6"/>
          <p:cNvSpPr>
            <a:spLocks/>
          </p:cNvSpPr>
          <p:nvPr/>
        </p:nvSpPr>
        <p:spPr bwMode="auto">
          <a:xfrm>
            <a:off x="5448300" y="12700"/>
            <a:ext cx="198438" cy="309563"/>
          </a:xfrm>
          <a:prstGeom prst="downArrow">
            <a:avLst>
              <a:gd name="adj1" fmla="val 50000"/>
              <a:gd name="adj2" fmla="val 50028"/>
            </a:avLst>
          </a:prstGeom>
          <a:solidFill>
            <a:srgbClr val="5B9BD5"/>
          </a:solidFill>
          <a:ln w="12700">
            <a:solidFill>
              <a:srgbClr val="1F4D78"/>
            </a:solidFill>
            <a:miter lim="800000"/>
            <a:headEnd/>
            <a:tailEnd/>
          </a:ln>
        </p:spPr>
        <p:txBody>
          <a:bodyPr vert="horz" wrap="square" lIns="91440" tIns="45720" rIns="91440" bIns="45720" numCol="1" anchor="ctr" anchorCtr="0" compatLnSpc="1">
            <a:prstTxWarp prst="textNoShape">
              <a:avLst/>
            </a:prstTxWarp>
          </a:bodyPr>
          <a:lstStyle/>
          <a:p>
            <a:endParaRPr lang="pt-BR"/>
          </a:p>
        </p:txBody>
      </p:sp>
      <p:graphicFrame>
        <p:nvGraphicFramePr>
          <p:cNvPr id="11" name="Gráfico 10"/>
          <p:cNvGraphicFramePr/>
          <p:nvPr/>
        </p:nvGraphicFramePr>
        <p:xfrm>
          <a:off x="881026" y="1071546"/>
          <a:ext cx="8072494" cy="4572032"/>
        </p:xfrm>
        <a:graphic>
          <a:graphicData uri="http://schemas.openxmlformats.org/drawingml/2006/chart">
            <c:chart xmlns:c="http://schemas.openxmlformats.org/drawingml/2006/chart" xmlns:r="http://schemas.openxmlformats.org/officeDocument/2006/relationships" r:id="rId3"/>
          </a:graphicData>
        </a:graphic>
      </p:graphicFrame>
      <p:sp>
        <p:nvSpPr>
          <p:cNvPr id="12" name="Espaço Reservado para Conteúdo 2"/>
          <p:cNvSpPr txBox="1">
            <a:spLocks/>
          </p:cNvSpPr>
          <p:nvPr/>
        </p:nvSpPr>
        <p:spPr>
          <a:xfrm>
            <a:off x="8953520" y="1214422"/>
            <a:ext cx="2666976" cy="785818"/>
          </a:xfrm>
          <a:prstGeom prst="rect">
            <a:avLst/>
          </a:prstGeom>
          <a:solidFill>
            <a:schemeClr val="accent1">
              <a:lumMod val="20000"/>
              <a:lumOff val="80000"/>
            </a:schemeClr>
          </a:solidFill>
        </p:spPr>
        <p:txBody>
          <a:bodyPr rtlCol="0">
            <a:normAutofit/>
          </a:bodyPr>
          <a:lstStyle/>
          <a:p>
            <a:pPr lvl="0" algn="ctr" fontAlgn="auto">
              <a:lnSpc>
                <a:spcPct val="90000"/>
              </a:lnSpc>
              <a:spcBef>
                <a:spcPts val="1000"/>
              </a:spcBef>
              <a:spcAft>
                <a:spcPts val="0"/>
              </a:spcAft>
              <a:defRPr/>
            </a:pPr>
            <a:r>
              <a:rPr kumimoji="0" lang="pt-BR" sz="2400" b="1" i="0" u="none" strike="noStrike" kern="1200" cap="none" spc="0" normalizeH="0" baseline="0" noProof="0" dirty="0" smtClean="0">
                <a:ln>
                  <a:noFill/>
                </a:ln>
                <a:solidFill>
                  <a:schemeClr val="tx1"/>
                </a:solidFill>
                <a:effectLst/>
                <a:uLnTx/>
                <a:uFillTx/>
                <a:latin typeface="Arial" panose="020B0604020202020204" pitchFamily="34" charset="0"/>
                <a:ea typeface="+mn-ea"/>
                <a:cs typeface="Arial" panose="020B0604020202020204" pitchFamily="34" charset="0"/>
              </a:rPr>
              <a:t>1º  RDQA 2016 84,17</a:t>
            </a:r>
            <a:endParaRPr kumimoji="0" lang="pt-BR" sz="2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spTree>
  </p:cSld>
  <p:clrMapOvr>
    <a:masterClrMapping/>
  </p:clrMapOvr>
  <p:transition spd="slow">
    <p:wipe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Text Box 7"/>
          <p:cNvSpPr txBox="1">
            <a:spLocks noChangeArrowheads="1"/>
          </p:cNvSpPr>
          <p:nvPr/>
        </p:nvSpPr>
        <p:spPr bwMode="auto">
          <a:xfrm>
            <a:off x="7319963" y="5570538"/>
            <a:ext cx="3097212" cy="477837"/>
          </a:xfrm>
          <a:prstGeom prst="rect">
            <a:avLst/>
          </a:prstGeom>
          <a:noFill/>
          <a:ln w="9525">
            <a:noFill/>
            <a:miter lim="800000"/>
            <a:headEnd/>
            <a:tailEnd/>
          </a:ln>
        </p:spPr>
        <p:txBody>
          <a:bodyPr>
            <a:spAutoFit/>
          </a:bodyPr>
          <a:lstStyle/>
          <a:p>
            <a:pPr algn="r" eaLnBrk="0" hangingPunct="0">
              <a:lnSpc>
                <a:spcPct val="50000"/>
              </a:lnSpc>
              <a:spcBef>
                <a:spcPct val="50000"/>
              </a:spcBef>
            </a:pPr>
            <a:endParaRPr lang="pt-BR" b="1" dirty="0"/>
          </a:p>
          <a:p>
            <a:pPr algn="r" eaLnBrk="0" hangingPunct="0">
              <a:lnSpc>
                <a:spcPct val="50000"/>
              </a:lnSpc>
              <a:spcBef>
                <a:spcPct val="50000"/>
              </a:spcBef>
            </a:pPr>
            <a:endParaRPr lang="pt-BR" sz="1600" b="1" dirty="0"/>
          </a:p>
        </p:txBody>
      </p:sp>
      <p:sp>
        <p:nvSpPr>
          <p:cNvPr id="2" name="CaixaDeTexto 1"/>
          <p:cNvSpPr txBox="1"/>
          <p:nvPr/>
        </p:nvSpPr>
        <p:spPr>
          <a:xfrm>
            <a:off x="10201275" y="6550223"/>
            <a:ext cx="1990725" cy="307777"/>
          </a:xfrm>
          <a:prstGeom prst="rect">
            <a:avLst/>
          </a:prstGeom>
          <a:noFill/>
        </p:spPr>
        <p:txBody>
          <a:bodyPr>
            <a:spAutoFit/>
          </a:bodyPr>
          <a:lstStyle/>
          <a:p>
            <a:pPr algn="ctr" eaLnBrk="0" hangingPunct="0"/>
            <a:r>
              <a:rPr lang="pt-BR" sz="1400" b="1" dirty="0">
                <a:solidFill>
                  <a:srgbClr val="1F4E79"/>
                </a:solidFill>
              </a:rPr>
              <a:t>SC </a:t>
            </a:r>
            <a:r>
              <a:rPr lang="pt-BR" sz="1400" b="1" dirty="0" smtClean="0">
                <a:solidFill>
                  <a:srgbClr val="1F4E79"/>
                </a:solidFill>
              </a:rPr>
              <a:t>Moreira</a:t>
            </a:r>
            <a:endParaRPr lang="pt-BR" sz="1400" b="1" dirty="0">
              <a:solidFill>
                <a:srgbClr val="1F4E79"/>
              </a:solidFill>
            </a:endParaRPr>
          </a:p>
        </p:txBody>
      </p:sp>
      <p:sp>
        <p:nvSpPr>
          <p:cNvPr id="100361" name="Text Box 9"/>
          <p:cNvSpPr txBox="1">
            <a:spLocks noChangeArrowheads="1"/>
          </p:cNvSpPr>
          <p:nvPr/>
        </p:nvSpPr>
        <p:spPr bwMode="auto">
          <a:xfrm>
            <a:off x="0" y="0"/>
            <a:ext cx="12192000" cy="1604963"/>
          </a:xfrm>
          <a:prstGeom prst="rect">
            <a:avLst/>
          </a:prstGeom>
          <a:noFill/>
          <a:ln w="9525">
            <a:noFill/>
            <a:miter lim="800000"/>
            <a:headEnd/>
            <a:tailEnd/>
          </a:ln>
          <a:effectLst/>
        </p:spPr>
        <p:txBody>
          <a:bodyPr>
            <a:spAutoFit/>
          </a:bodyPr>
          <a:lstStyle/>
          <a:p>
            <a:pPr>
              <a:spcBef>
                <a:spcPct val="50000"/>
              </a:spcBef>
            </a:pPr>
            <a:endParaRPr lang="pt-BR" dirty="0"/>
          </a:p>
          <a:p>
            <a:pPr>
              <a:spcBef>
                <a:spcPct val="50000"/>
              </a:spcBef>
            </a:pPr>
            <a:endParaRPr lang="pt-BR" dirty="0"/>
          </a:p>
          <a:p>
            <a:pPr>
              <a:spcBef>
                <a:spcPct val="50000"/>
              </a:spcBef>
            </a:pPr>
            <a:endParaRPr lang="pt-BR" dirty="0"/>
          </a:p>
          <a:p>
            <a:pPr>
              <a:spcBef>
                <a:spcPct val="50000"/>
              </a:spcBef>
            </a:pPr>
            <a:endParaRPr lang="pt-BR" dirty="0"/>
          </a:p>
        </p:txBody>
      </p:sp>
      <p:sp>
        <p:nvSpPr>
          <p:cNvPr id="9" name="Título 8"/>
          <p:cNvSpPr>
            <a:spLocks noGrp="1"/>
          </p:cNvSpPr>
          <p:nvPr>
            <p:ph type="title"/>
          </p:nvPr>
        </p:nvSpPr>
        <p:spPr>
          <a:xfrm>
            <a:off x="309522" y="0"/>
            <a:ext cx="11644394" cy="1571612"/>
          </a:xfrm>
        </p:spPr>
        <p:txBody>
          <a:bodyPr/>
          <a:lstStyle/>
          <a:p>
            <a:pPr algn="just"/>
            <a:r>
              <a:rPr lang="pt-BR" sz="3200" b="1" kern="0" dirty="0" smtClean="0">
                <a:solidFill>
                  <a:srgbClr val="000000"/>
                </a:solidFill>
                <a:cs typeface="Arial"/>
              </a:rPr>
              <a:t/>
            </a:r>
            <a:br>
              <a:rPr lang="pt-BR" sz="3200" b="1" kern="0" dirty="0" smtClean="0">
                <a:solidFill>
                  <a:srgbClr val="000000"/>
                </a:solidFill>
                <a:cs typeface="Arial"/>
              </a:rPr>
            </a:br>
            <a:r>
              <a:rPr lang="pt-BR" sz="2800" b="1" kern="0" dirty="0" smtClean="0">
                <a:solidFill>
                  <a:srgbClr val="000000"/>
                </a:solidFill>
                <a:cs typeface="Arial"/>
              </a:rPr>
              <a:t>Diretriz 1: Garantir acesso da população a serviços de qualidade, com equidade e em tempo adequado ao atendimento das necessidades de saúde, mediante </a:t>
            </a:r>
            <a:r>
              <a:rPr lang="pt-BR" sz="2800" i="1" dirty="0" smtClean="0">
                <a:latin typeface="+mn-lt"/>
                <a:ea typeface="+mn-ea"/>
                <a:cs typeface="+mn-cs"/>
              </a:rPr>
              <a:t>aprimoramento</a:t>
            </a:r>
            <a:r>
              <a:rPr lang="pt-BR" sz="2800" b="1" kern="0" dirty="0" smtClean="0">
                <a:solidFill>
                  <a:srgbClr val="000000"/>
                </a:solidFill>
                <a:cs typeface="Arial"/>
              </a:rPr>
              <a:t> a política de atenção básica e especializada.</a:t>
            </a:r>
            <a:r>
              <a:rPr lang="pt-BR" sz="2800" b="1" i="1" kern="0" dirty="0" smtClean="0">
                <a:solidFill>
                  <a:prstClr val="black"/>
                </a:solidFill>
                <a:cs typeface="Arial"/>
              </a:rPr>
              <a:t>    </a:t>
            </a:r>
            <a:r>
              <a:rPr lang="pt-BR" sz="4000" b="1" kern="0" dirty="0" smtClean="0">
                <a:solidFill>
                  <a:prstClr val="black"/>
                </a:solidFill>
                <a:cs typeface="Arial"/>
              </a:rPr>
              <a:t/>
            </a:r>
            <a:br>
              <a:rPr lang="pt-BR" sz="4000" b="1" kern="0" dirty="0" smtClean="0">
                <a:solidFill>
                  <a:prstClr val="black"/>
                </a:solidFill>
                <a:cs typeface="Arial"/>
              </a:rPr>
            </a:br>
            <a:endParaRPr lang="pt-BR" sz="4000" b="1" dirty="0">
              <a:effectLst>
                <a:outerShdw blurRad="38100" dist="38100" dir="2700000" algn="tl">
                  <a:srgbClr val="000000">
                    <a:alpha val="43137"/>
                  </a:srgbClr>
                </a:outerShdw>
              </a:effectLst>
            </a:endParaRPr>
          </a:p>
        </p:txBody>
      </p:sp>
      <p:sp>
        <p:nvSpPr>
          <p:cNvPr id="11" name="Espaço Reservado para Conteúdo 10"/>
          <p:cNvSpPr>
            <a:spLocks noGrp="1"/>
          </p:cNvSpPr>
          <p:nvPr>
            <p:ph idx="1"/>
          </p:nvPr>
        </p:nvSpPr>
        <p:spPr>
          <a:xfrm>
            <a:off x="5095868" y="1500174"/>
            <a:ext cx="7096132" cy="5143512"/>
          </a:xfrm>
        </p:spPr>
        <p:txBody>
          <a:bodyPr/>
          <a:lstStyle/>
          <a:p>
            <a:pPr algn="just">
              <a:buFont typeface="Wingdings" pitchFamily="2" charset="2"/>
              <a:buChar char="Ø"/>
            </a:pPr>
            <a:r>
              <a:rPr lang="pt-BR" b="1" i="1" dirty="0" smtClean="0"/>
              <a:t>Ind. 1. Cobertura Populacional estimada pelas Equipes de Atenção Básica</a:t>
            </a:r>
          </a:p>
          <a:p>
            <a:pPr marL="144000" algn="just">
              <a:lnSpc>
                <a:spcPct val="100000"/>
              </a:lnSpc>
              <a:buFont typeface="Wingdings" pitchFamily="2" charset="2"/>
              <a:buChar char="Ø"/>
            </a:pPr>
            <a:endParaRPr lang="pt-BR" b="1" i="1" dirty="0" smtClean="0"/>
          </a:p>
          <a:p>
            <a:pPr algn="just">
              <a:buFont typeface="Wingdings" pitchFamily="2" charset="2"/>
              <a:buChar char="Ø"/>
            </a:pPr>
            <a:r>
              <a:rPr lang="pt-BR" b="1" i="1" dirty="0" smtClean="0"/>
              <a:t>Ind. 2. Proporção de Internações por Condições  Sensíveis a Atenção Básica</a:t>
            </a:r>
          </a:p>
          <a:p>
            <a:pPr algn="just">
              <a:buFont typeface="Wingdings" pitchFamily="2" charset="2"/>
              <a:buChar char="Ø"/>
            </a:pPr>
            <a:endParaRPr lang="pt-BR" b="1" i="1" dirty="0" smtClean="0"/>
          </a:p>
          <a:p>
            <a:pPr algn="just">
              <a:buFont typeface="Wingdings" pitchFamily="2" charset="2"/>
              <a:buChar char="Ø"/>
            </a:pPr>
            <a:r>
              <a:rPr lang="pt-BR" b="1" i="1" dirty="0" smtClean="0"/>
              <a:t>Ind. 4. Cobertura Populacional estimada pelas Equipes de Saúde Bucal</a:t>
            </a:r>
          </a:p>
          <a:p>
            <a:pPr algn="just">
              <a:buFont typeface="Wingdings" pitchFamily="2" charset="2"/>
              <a:buChar char="Ø"/>
            </a:pPr>
            <a:endParaRPr lang="pt-BR" b="1" i="1" dirty="0" smtClean="0"/>
          </a:p>
          <a:p>
            <a:pPr algn="just">
              <a:buFont typeface="Wingdings" pitchFamily="2" charset="2"/>
              <a:buChar char="Ø"/>
            </a:pPr>
            <a:r>
              <a:rPr lang="pt-BR" b="1" i="1" dirty="0" smtClean="0"/>
              <a:t>Ind. 6. Proporção de exodontia em relação aos procedimentos</a:t>
            </a:r>
          </a:p>
          <a:p>
            <a:pPr>
              <a:buNone/>
            </a:pPr>
            <a:endParaRPr lang="pt-BR" dirty="0" smtClean="0"/>
          </a:p>
          <a:p>
            <a:endParaRPr lang="pt-BR" dirty="0" smtClean="0"/>
          </a:p>
        </p:txBody>
      </p:sp>
      <p:pic>
        <p:nvPicPr>
          <p:cNvPr id="145410" name="Picture 2" descr="https://unasus2.moodle.ufsc.br/pluginfile.php/10189/mod_resource/content/1/un03/img_content/foto8.png"/>
          <p:cNvPicPr>
            <a:picLocks noChangeAspect="1" noChangeArrowheads="1"/>
          </p:cNvPicPr>
          <p:nvPr/>
        </p:nvPicPr>
        <p:blipFill>
          <a:blip r:embed="rId2"/>
          <a:srcRect/>
          <a:stretch>
            <a:fillRect/>
          </a:stretch>
        </p:blipFill>
        <p:spPr bwMode="auto">
          <a:xfrm>
            <a:off x="0" y="1571612"/>
            <a:ext cx="4995816" cy="5286388"/>
          </a:xfrm>
          <a:prstGeom prst="rect">
            <a:avLst/>
          </a:prstGeom>
          <a:noFill/>
        </p:spPr>
      </p:pic>
    </p:spTree>
  </p:cSld>
  <p:clrMapOvr>
    <a:masterClrMapping/>
  </p:clrMapOvr>
  <p:transition spd="slow">
    <p:wedg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12192000" cy="836613"/>
          </a:xfrm>
          <a:noFill/>
        </p:spPr>
        <p:txBody>
          <a:bodyPr rtlCol="0">
            <a:noAutofit/>
          </a:bodyPr>
          <a:lstStyle/>
          <a:p>
            <a:pPr marL="171450" indent="-171450" eaLnBrk="1" fontAlgn="auto" hangingPunct="1">
              <a:lnSpc>
                <a:spcPct val="100000"/>
              </a:lnSpc>
              <a:spcBef>
                <a:spcPts val="750"/>
              </a:spcBef>
              <a:spcAft>
                <a:spcPts val="0"/>
              </a:spcAft>
              <a:defRPr/>
            </a:pPr>
            <a:r>
              <a:rPr lang="pt-BR" sz="1800" b="1" i="1" dirty="0">
                <a:solidFill>
                  <a:prstClr val="black"/>
                </a:solidFill>
                <a:latin typeface="Calibri" panose="020F0502020204030204"/>
                <a:ea typeface="+mn-ea"/>
                <a:cs typeface="+mn-cs"/>
              </a:rPr>
              <a:t>    </a:t>
            </a:r>
            <a:r>
              <a:rPr lang="pt-BR" sz="2400" b="1" i="1" dirty="0">
                <a:solidFill>
                  <a:srgbClr val="FFFF00"/>
                </a:solidFill>
                <a:latin typeface="Calibri" panose="020F0502020204030204"/>
                <a:ea typeface="+mn-ea"/>
                <a:cs typeface="+mn-cs"/>
              </a:rPr>
              <a:t>30. Taxa de mortalidade prematura (&lt;70 anos) pelo conjunto das quatro principais doenças crônicas não transmissíveis (</a:t>
            </a:r>
            <a:r>
              <a:rPr lang="pt-BR" sz="2400" b="1" i="1" dirty="0" err="1" smtClean="0">
                <a:solidFill>
                  <a:srgbClr val="FFFF00"/>
                </a:solidFill>
                <a:latin typeface="Calibri" panose="020F0502020204030204"/>
                <a:ea typeface="+mn-ea"/>
                <a:cs typeface="+mn-cs"/>
              </a:rPr>
              <a:t>DCNTs</a:t>
            </a:r>
            <a:r>
              <a:rPr lang="pt-BR" sz="2400" b="1" i="1" dirty="0" smtClean="0">
                <a:solidFill>
                  <a:srgbClr val="FFFF00"/>
                </a:solidFill>
                <a:latin typeface="Calibri" panose="020F0502020204030204"/>
                <a:ea typeface="+mn-ea"/>
                <a:cs typeface="+mn-cs"/>
              </a:rPr>
              <a:t>).                                                                 </a:t>
            </a:r>
            <a:r>
              <a:rPr lang="pt-BR" sz="2400" b="1" dirty="0" smtClean="0">
                <a:solidFill>
                  <a:srgbClr val="FFFF00"/>
                </a:solidFill>
              </a:rPr>
              <a:t>Meta 2016: 284</a:t>
            </a:r>
            <a:endParaRPr lang="pt-BR" sz="2400" b="1" i="1" dirty="0">
              <a:solidFill>
                <a:srgbClr val="FFFF00"/>
              </a:solidFill>
            </a:endParaRPr>
          </a:p>
        </p:txBody>
      </p:sp>
      <p:sp>
        <p:nvSpPr>
          <p:cNvPr id="99360" name="Seta para baixo 6"/>
          <p:cNvSpPr>
            <a:spLocks/>
          </p:cNvSpPr>
          <p:nvPr/>
        </p:nvSpPr>
        <p:spPr bwMode="auto">
          <a:xfrm>
            <a:off x="5448300" y="12700"/>
            <a:ext cx="198438" cy="309563"/>
          </a:xfrm>
          <a:prstGeom prst="downArrow">
            <a:avLst>
              <a:gd name="adj1" fmla="val 50000"/>
              <a:gd name="adj2" fmla="val 50028"/>
            </a:avLst>
          </a:prstGeom>
          <a:solidFill>
            <a:srgbClr val="5B9BD5"/>
          </a:solidFill>
          <a:ln w="12700">
            <a:solidFill>
              <a:srgbClr val="1F4D78"/>
            </a:solidFill>
            <a:miter lim="800000"/>
            <a:headEnd/>
            <a:tailEnd/>
          </a:ln>
        </p:spPr>
        <p:txBody>
          <a:bodyPr vert="horz" wrap="square" lIns="91440" tIns="45720" rIns="91440" bIns="45720" numCol="1" anchor="ctr" anchorCtr="0" compatLnSpc="1">
            <a:prstTxWarp prst="textNoShape">
              <a:avLst/>
            </a:prstTxWarp>
          </a:bodyPr>
          <a:lstStyle/>
          <a:p>
            <a:endParaRPr lang="pt-BR"/>
          </a:p>
        </p:txBody>
      </p:sp>
      <p:sp>
        <p:nvSpPr>
          <p:cNvPr id="8" name="CaixaDeTexto 7"/>
          <p:cNvSpPr txBox="1"/>
          <p:nvPr/>
        </p:nvSpPr>
        <p:spPr>
          <a:xfrm>
            <a:off x="166646" y="928671"/>
            <a:ext cx="11787270" cy="5693866"/>
          </a:xfrm>
          <a:prstGeom prst="rect">
            <a:avLst/>
          </a:prstGeom>
          <a:solidFill>
            <a:schemeClr val="bg1"/>
          </a:solidFill>
        </p:spPr>
        <p:txBody>
          <a:bodyPr wrap="square">
            <a:spAutoFit/>
          </a:bodyPr>
          <a:lstStyle/>
          <a:p>
            <a:pPr algn="ctr"/>
            <a:r>
              <a:rPr lang="pt-BR" sz="2000" b="1" dirty="0" smtClean="0"/>
              <a:t>Recomendações.</a:t>
            </a:r>
          </a:p>
          <a:p>
            <a:pPr marL="457200" indent="-457200">
              <a:buAutoNum type="alphaLcParenR"/>
            </a:pPr>
            <a:r>
              <a:rPr lang="pt-BR" sz="2000" b="1" dirty="0" smtClean="0"/>
              <a:t>Ampliar a “Alta Programada – ICSAP” realizado no HMMG Distrito de Saúde Sul.</a:t>
            </a:r>
          </a:p>
          <a:p>
            <a:pPr marL="457200" indent="-457200">
              <a:buAutoNum type="alphaLcParenR"/>
            </a:pPr>
            <a:endParaRPr lang="pt-BR" sz="2000" b="1" dirty="0" smtClean="0"/>
          </a:p>
          <a:p>
            <a:r>
              <a:rPr lang="pt-BR" sz="2000" b="1" dirty="0" smtClean="0"/>
              <a:t>b) Manter as ações de prevenção (imunização).</a:t>
            </a:r>
          </a:p>
          <a:p>
            <a:endParaRPr lang="pt-BR" sz="2000" b="1" dirty="0" smtClean="0"/>
          </a:p>
          <a:p>
            <a:r>
              <a:rPr lang="pt-BR" sz="2000" b="1" dirty="0" smtClean="0"/>
              <a:t>c) Promover ações educativas para a população </a:t>
            </a:r>
            <a:r>
              <a:rPr lang="pt-BR" sz="2000" b="1" dirty="0" err="1" smtClean="0"/>
              <a:t>insulino-dependente</a:t>
            </a:r>
            <a:r>
              <a:rPr lang="pt-BR" sz="2000" b="1" dirty="0" smtClean="0"/>
              <a:t>.</a:t>
            </a:r>
          </a:p>
          <a:p>
            <a:endParaRPr lang="pt-BR" sz="2000" b="1" dirty="0" smtClean="0"/>
          </a:p>
          <a:p>
            <a:r>
              <a:rPr lang="pt-BR" sz="2000" b="1" dirty="0" smtClean="0"/>
              <a:t>d) Aumentar grupos de Tabagismo.</a:t>
            </a:r>
          </a:p>
          <a:p>
            <a:endParaRPr lang="pt-BR" sz="2000" b="1" dirty="0" smtClean="0"/>
          </a:p>
          <a:p>
            <a:r>
              <a:rPr lang="pt-BR" sz="2000" b="1" dirty="0" smtClean="0"/>
              <a:t>e) Ampliar os Projetos Terapêuticos Singulares (PTS).</a:t>
            </a:r>
          </a:p>
          <a:p>
            <a:endParaRPr lang="pt-BR" sz="2000" b="1" dirty="0" smtClean="0"/>
          </a:p>
          <a:p>
            <a:r>
              <a:rPr lang="pt-BR" sz="2000" b="1" dirty="0" smtClean="0"/>
              <a:t>f) Realizar cadastro dos hipertensos e diabéticos.</a:t>
            </a:r>
          </a:p>
          <a:p>
            <a:endParaRPr lang="pt-BR" sz="2000" b="1" dirty="0" smtClean="0"/>
          </a:p>
          <a:p>
            <a:pPr marL="457200" indent="-457200"/>
            <a:r>
              <a:rPr lang="pt-BR" sz="2000" b="1" dirty="0" smtClean="0"/>
              <a:t>g) Realizar ações de promoção e educação para alcoolismo.</a:t>
            </a:r>
          </a:p>
          <a:p>
            <a:pPr marL="457200" indent="-457200">
              <a:buAutoNum type="alphaLcParenR" startAt="7"/>
            </a:pPr>
            <a:endParaRPr lang="pt-BR" sz="2000" b="1" dirty="0" smtClean="0"/>
          </a:p>
          <a:p>
            <a:r>
              <a:rPr lang="pt-BR" sz="2000" b="1" dirty="0" smtClean="0"/>
              <a:t>h) Monitorar e analisar óbitos (instituição hospitalar e UBS usuário).</a:t>
            </a:r>
          </a:p>
          <a:p>
            <a:endParaRPr lang="pt-BR" sz="2000" b="1" dirty="0" smtClean="0"/>
          </a:p>
          <a:p>
            <a:r>
              <a:rPr lang="pt-BR" sz="2000" b="1" dirty="0" smtClean="0"/>
              <a:t> i) Implantar protocolo da saúde do homem.</a:t>
            </a:r>
            <a:r>
              <a:rPr lang="pt-BR" sz="2400" dirty="0" smtClean="0"/>
              <a:t> </a:t>
            </a:r>
          </a:p>
        </p:txBody>
      </p:sp>
    </p:spTree>
  </p:cSld>
  <p:clrMapOvr>
    <a:masterClrMapping/>
  </p:clrMapOvr>
  <p:transition spd="slow">
    <p:wipe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Text Box 7"/>
          <p:cNvSpPr txBox="1">
            <a:spLocks noChangeArrowheads="1"/>
          </p:cNvSpPr>
          <p:nvPr/>
        </p:nvSpPr>
        <p:spPr bwMode="auto">
          <a:xfrm>
            <a:off x="7319963" y="5570538"/>
            <a:ext cx="3097212" cy="477837"/>
          </a:xfrm>
          <a:prstGeom prst="rect">
            <a:avLst/>
          </a:prstGeom>
          <a:noFill/>
          <a:ln w="9525">
            <a:noFill/>
            <a:miter lim="800000"/>
            <a:headEnd/>
            <a:tailEnd/>
          </a:ln>
        </p:spPr>
        <p:txBody>
          <a:bodyPr>
            <a:spAutoFit/>
          </a:bodyPr>
          <a:lstStyle/>
          <a:p>
            <a:pPr algn="r" eaLnBrk="0" hangingPunct="0">
              <a:lnSpc>
                <a:spcPct val="50000"/>
              </a:lnSpc>
              <a:spcBef>
                <a:spcPct val="50000"/>
              </a:spcBef>
            </a:pPr>
            <a:endParaRPr lang="pt-BR" b="1" dirty="0"/>
          </a:p>
          <a:p>
            <a:pPr algn="r" eaLnBrk="0" hangingPunct="0">
              <a:lnSpc>
                <a:spcPct val="50000"/>
              </a:lnSpc>
              <a:spcBef>
                <a:spcPct val="50000"/>
              </a:spcBef>
            </a:pPr>
            <a:endParaRPr lang="pt-BR" sz="1600" b="1" dirty="0"/>
          </a:p>
        </p:txBody>
      </p:sp>
      <p:sp>
        <p:nvSpPr>
          <p:cNvPr id="2" name="CaixaDeTexto 1"/>
          <p:cNvSpPr txBox="1"/>
          <p:nvPr/>
        </p:nvSpPr>
        <p:spPr>
          <a:xfrm>
            <a:off x="10201275" y="6550223"/>
            <a:ext cx="1990725" cy="307777"/>
          </a:xfrm>
          <a:prstGeom prst="rect">
            <a:avLst/>
          </a:prstGeom>
          <a:noFill/>
        </p:spPr>
        <p:txBody>
          <a:bodyPr>
            <a:spAutoFit/>
          </a:bodyPr>
          <a:lstStyle/>
          <a:p>
            <a:pPr algn="ctr" eaLnBrk="0" hangingPunct="0"/>
            <a:r>
              <a:rPr lang="pt-BR" sz="1400" b="1" dirty="0">
                <a:solidFill>
                  <a:srgbClr val="1F4E79"/>
                </a:solidFill>
              </a:rPr>
              <a:t>SC </a:t>
            </a:r>
            <a:r>
              <a:rPr lang="pt-BR" sz="1400" b="1" dirty="0" smtClean="0">
                <a:solidFill>
                  <a:srgbClr val="1F4E79"/>
                </a:solidFill>
              </a:rPr>
              <a:t>Moreira</a:t>
            </a:r>
            <a:endParaRPr lang="pt-BR" sz="1400" b="1" dirty="0">
              <a:solidFill>
                <a:srgbClr val="1F4E79"/>
              </a:solidFill>
            </a:endParaRPr>
          </a:p>
        </p:txBody>
      </p:sp>
      <p:sp>
        <p:nvSpPr>
          <p:cNvPr id="100361" name="Text Box 9"/>
          <p:cNvSpPr txBox="1">
            <a:spLocks noChangeArrowheads="1"/>
          </p:cNvSpPr>
          <p:nvPr/>
        </p:nvSpPr>
        <p:spPr bwMode="auto">
          <a:xfrm>
            <a:off x="0" y="0"/>
            <a:ext cx="12192000" cy="1604963"/>
          </a:xfrm>
          <a:prstGeom prst="rect">
            <a:avLst/>
          </a:prstGeom>
          <a:noFill/>
          <a:ln w="9525">
            <a:noFill/>
            <a:miter lim="800000"/>
            <a:headEnd/>
            <a:tailEnd/>
          </a:ln>
          <a:effectLst/>
        </p:spPr>
        <p:txBody>
          <a:bodyPr>
            <a:spAutoFit/>
          </a:bodyPr>
          <a:lstStyle/>
          <a:p>
            <a:pPr>
              <a:spcBef>
                <a:spcPct val="50000"/>
              </a:spcBef>
            </a:pPr>
            <a:endParaRPr lang="pt-BR" dirty="0"/>
          </a:p>
          <a:p>
            <a:pPr>
              <a:spcBef>
                <a:spcPct val="50000"/>
              </a:spcBef>
            </a:pPr>
            <a:endParaRPr lang="pt-BR" dirty="0"/>
          </a:p>
          <a:p>
            <a:pPr>
              <a:spcBef>
                <a:spcPct val="50000"/>
              </a:spcBef>
            </a:pPr>
            <a:endParaRPr lang="pt-BR" dirty="0"/>
          </a:p>
          <a:p>
            <a:pPr>
              <a:spcBef>
                <a:spcPct val="50000"/>
              </a:spcBef>
            </a:pPr>
            <a:endParaRPr lang="pt-BR" dirty="0"/>
          </a:p>
        </p:txBody>
      </p:sp>
      <p:sp>
        <p:nvSpPr>
          <p:cNvPr id="9" name="Título 8"/>
          <p:cNvSpPr>
            <a:spLocks noGrp="1"/>
          </p:cNvSpPr>
          <p:nvPr>
            <p:ph type="title"/>
          </p:nvPr>
        </p:nvSpPr>
        <p:spPr>
          <a:xfrm>
            <a:off x="309522" y="0"/>
            <a:ext cx="11644394" cy="1285860"/>
          </a:xfrm>
        </p:spPr>
        <p:txBody>
          <a:bodyPr/>
          <a:lstStyle/>
          <a:p>
            <a:pPr algn="just"/>
            <a:r>
              <a:rPr lang="pt-BR" sz="3200" b="1" kern="0" dirty="0" smtClean="0">
                <a:solidFill>
                  <a:srgbClr val="000000"/>
                </a:solidFill>
                <a:cs typeface="Arial"/>
              </a:rPr>
              <a:t/>
            </a:r>
            <a:br>
              <a:rPr lang="pt-BR" sz="3200" b="1" kern="0" dirty="0" smtClean="0">
                <a:solidFill>
                  <a:srgbClr val="000000"/>
                </a:solidFill>
                <a:cs typeface="Arial"/>
              </a:rPr>
            </a:br>
            <a:r>
              <a:rPr lang="pt-BR" sz="2800" b="1" i="1" dirty="0" smtClean="0"/>
              <a:t> Diretriz 7 – Redução dos riscos e agravos à saúde da população, por meio das ações de promoção e vigilância em saúde. </a:t>
            </a:r>
            <a:r>
              <a:rPr lang="pt-BR" sz="4000" b="1" kern="0" dirty="0" smtClean="0">
                <a:solidFill>
                  <a:prstClr val="black"/>
                </a:solidFill>
                <a:cs typeface="Arial"/>
              </a:rPr>
              <a:t/>
            </a:r>
            <a:br>
              <a:rPr lang="pt-BR" sz="4000" b="1" kern="0" dirty="0" smtClean="0">
                <a:solidFill>
                  <a:prstClr val="black"/>
                </a:solidFill>
                <a:cs typeface="Arial"/>
              </a:rPr>
            </a:br>
            <a:endParaRPr lang="pt-BR" sz="4000" b="1" dirty="0">
              <a:effectLst>
                <a:outerShdw blurRad="38100" dist="38100" dir="2700000" algn="tl">
                  <a:srgbClr val="000000">
                    <a:alpha val="43137"/>
                  </a:srgbClr>
                </a:outerShdw>
              </a:effectLst>
            </a:endParaRPr>
          </a:p>
        </p:txBody>
      </p:sp>
      <p:sp>
        <p:nvSpPr>
          <p:cNvPr id="11" name="Espaço Reservado para Conteúdo 10"/>
          <p:cNvSpPr>
            <a:spLocks noGrp="1"/>
          </p:cNvSpPr>
          <p:nvPr>
            <p:ph idx="1"/>
          </p:nvPr>
        </p:nvSpPr>
        <p:spPr>
          <a:xfrm>
            <a:off x="3595670" y="928670"/>
            <a:ext cx="8286808" cy="5929330"/>
          </a:xfrm>
        </p:spPr>
        <p:txBody>
          <a:bodyPr/>
          <a:lstStyle/>
          <a:p>
            <a:pPr algn="just">
              <a:buFont typeface="Wingdings" pitchFamily="2" charset="2"/>
              <a:buChar char="Ø"/>
            </a:pPr>
            <a:r>
              <a:rPr lang="pt-BR" sz="2400" b="1" i="1" dirty="0" smtClean="0"/>
              <a:t>Ind. </a:t>
            </a:r>
            <a:r>
              <a:rPr lang="pt-BR" sz="2400" b="1" dirty="0" smtClean="0"/>
              <a:t>35. Proporção de vacinas do Calendário Básico de Vacinação da Criança com coberturas vacinais alcançadas</a:t>
            </a:r>
          </a:p>
          <a:p>
            <a:pPr algn="just">
              <a:buFont typeface="Wingdings" pitchFamily="2" charset="2"/>
              <a:buChar char="Ø"/>
            </a:pPr>
            <a:r>
              <a:rPr lang="pt-BR" sz="2400" b="1" i="1" dirty="0" smtClean="0"/>
              <a:t>Ind. </a:t>
            </a:r>
            <a:r>
              <a:rPr lang="pt-BR" sz="2400" b="1" dirty="0" smtClean="0"/>
              <a:t>36. Proporção de cura de casos novos de tuberculose pulmonar bacilífera</a:t>
            </a:r>
            <a:endParaRPr lang="pt-BR" sz="2400" b="1" i="1" dirty="0" smtClean="0"/>
          </a:p>
          <a:p>
            <a:pPr algn="just">
              <a:buFont typeface="Wingdings" pitchFamily="2" charset="2"/>
              <a:buChar char="Ø"/>
            </a:pPr>
            <a:r>
              <a:rPr lang="pt-BR" sz="2400" b="1" i="1" dirty="0" smtClean="0"/>
              <a:t>Ind. </a:t>
            </a:r>
            <a:r>
              <a:rPr lang="pt-BR" sz="2400" b="1" dirty="0" smtClean="0"/>
              <a:t>42. Número de casos novos de AIDS em menores de cinco anos</a:t>
            </a:r>
            <a:r>
              <a:rPr lang="pt-BR" sz="2400" dirty="0" smtClean="0"/>
              <a:t> </a:t>
            </a:r>
            <a:endParaRPr lang="pt-BR" sz="2400" b="1" i="1" dirty="0" smtClean="0"/>
          </a:p>
          <a:p>
            <a:pPr>
              <a:buFont typeface="Wingdings" pitchFamily="2" charset="2"/>
              <a:buChar char="Ø"/>
            </a:pPr>
            <a:r>
              <a:rPr lang="pt-BR" sz="2400" b="1" i="1" dirty="0" smtClean="0"/>
              <a:t>Ind. </a:t>
            </a:r>
            <a:r>
              <a:rPr lang="pt-BR" sz="2400" b="1" dirty="0" smtClean="0"/>
              <a:t>51. Número absoluto de óbitos por dengue</a:t>
            </a:r>
            <a:r>
              <a:rPr lang="pt-BR" b="1" dirty="0" smtClean="0"/>
              <a:t> </a:t>
            </a:r>
          </a:p>
          <a:p>
            <a:pPr algn="just">
              <a:buFont typeface="Wingdings" pitchFamily="2" charset="2"/>
              <a:buChar char="Ø"/>
            </a:pPr>
            <a:r>
              <a:rPr lang="pt-BR" sz="2400" b="1" dirty="0" smtClean="0"/>
              <a:t>Meta Municipal 7.f – Inspecionar  25% das Estações de Tratamento de Água  e Sistema de Captação do Público  do Sist. Publico</a:t>
            </a:r>
            <a:endParaRPr lang="pt-BR" sz="2400" b="1" i="1" dirty="0" smtClean="0"/>
          </a:p>
          <a:p>
            <a:pPr algn="just">
              <a:buFont typeface="Wingdings" pitchFamily="2" charset="2"/>
              <a:buChar char="Ø"/>
            </a:pPr>
            <a:r>
              <a:rPr lang="pt-BR" sz="2400" b="1" dirty="0" smtClean="0"/>
              <a:t>Meta Municipal 7.</a:t>
            </a:r>
            <a:r>
              <a:rPr lang="pt-BR" sz="2400" b="1" dirty="0" err="1" smtClean="0"/>
              <a:t>ac</a:t>
            </a:r>
            <a:r>
              <a:rPr lang="pt-BR" sz="2400" b="1" dirty="0" smtClean="0"/>
              <a:t> - Investigar 100% dos acidentes de trabalho fatais ocorridos na área de abrangência do CEREST, exceto os ocorridos no </a:t>
            </a:r>
            <a:r>
              <a:rPr lang="pt-BR" sz="2400" b="1" dirty="0" smtClean="0"/>
              <a:t>trânsito</a:t>
            </a:r>
          </a:p>
          <a:p>
            <a:pPr algn="just">
              <a:buFont typeface="Wingdings" pitchFamily="2" charset="2"/>
              <a:buChar char="Ø"/>
            </a:pPr>
            <a:r>
              <a:rPr lang="pt-BR" sz="2400" b="1" dirty="0" smtClean="0"/>
              <a:t>Meta Municipal 7.ad - Investigar 10% dos AC graves ocorridos CEREST, exceto os ocorridos no trânsito.</a:t>
            </a:r>
          </a:p>
          <a:p>
            <a:pPr algn="just">
              <a:buFont typeface="Wingdings" pitchFamily="2" charset="2"/>
              <a:buChar char="Ø"/>
            </a:pPr>
            <a:endParaRPr lang="pt-BR" sz="2400" b="1" dirty="0" smtClean="0"/>
          </a:p>
          <a:p>
            <a:endParaRPr lang="pt-BR" dirty="0" smtClean="0"/>
          </a:p>
        </p:txBody>
      </p:sp>
      <p:pic>
        <p:nvPicPr>
          <p:cNvPr id="18434" name="Picture 2" descr="https://ci3.googleusercontent.com/proxy/ByH_HKPlAVH_4_F-sI-V_c9g9ZA-FyR786o3Siryd8OVTAQvH5wCn8uJzGrWS_7u6V4YUOnP6JEqpJXJRvh9H3ggCtz-5FACXc9dTqQ=s0-d-e1-ft#https://avaazimages.avaaz.org/pesticides_spraying_2.jpg"/>
          <p:cNvPicPr>
            <a:picLocks noChangeAspect="1" noChangeArrowheads="1"/>
          </p:cNvPicPr>
          <p:nvPr/>
        </p:nvPicPr>
        <p:blipFill>
          <a:blip r:embed="rId2"/>
          <a:srcRect/>
          <a:stretch>
            <a:fillRect/>
          </a:stretch>
        </p:blipFill>
        <p:spPr bwMode="auto">
          <a:xfrm>
            <a:off x="309521" y="1214422"/>
            <a:ext cx="3286149" cy="5429288"/>
          </a:xfrm>
          <a:prstGeom prst="rect">
            <a:avLst/>
          </a:prstGeom>
          <a:noFill/>
        </p:spPr>
      </p:pic>
    </p:spTree>
  </p:cSld>
  <p:clrMapOvr>
    <a:masterClrMapping/>
  </p:clrMapOvr>
  <p:transition spd="slow">
    <p:wedg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m 8"/>
          <p:cNvPicPr>
            <a:picLocks noChangeAspect="1"/>
          </p:cNvPicPr>
          <p:nvPr/>
        </p:nvPicPr>
        <p:blipFill>
          <a:blip r:embed="rId2"/>
          <a:stretch>
            <a:fillRect/>
          </a:stretch>
        </p:blipFill>
        <p:spPr>
          <a:xfrm>
            <a:off x="8868034" y="3929066"/>
            <a:ext cx="3323965" cy="2725927"/>
          </a:xfrm>
          <a:prstGeom prst="rect">
            <a:avLst/>
          </a:prstGeom>
          <a:ln>
            <a:noFill/>
          </a:ln>
          <a:effectLst>
            <a:softEdge rad="112500"/>
          </a:effectLst>
        </p:spPr>
      </p:pic>
      <p:sp>
        <p:nvSpPr>
          <p:cNvPr id="2" name="CaixaDeTexto 1"/>
          <p:cNvSpPr txBox="1"/>
          <p:nvPr/>
        </p:nvSpPr>
        <p:spPr>
          <a:xfrm>
            <a:off x="0" y="0"/>
            <a:ext cx="12192000" cy="830997"/>
          </a:xfrm>
          <a:prstGeom prst="rect">
            <a:avLst/>
          </a:prstGeom>
          <a:noFill/>
        </p:spPr>
        <p:txBody>
          <a:bodyPr>
            <a:spAutoFit/>
          </a:bodyPr>
          <a:lstStyle/>
          <a:p>
            <a:pPr eaLnBrk="0" hangingPunct="0">
              <a:defRPr/>
            </a:pPr>
            <a:r>
              <a:rPr lang="pt-BR" sz="2400" b="1" dirty="0">
                <a:solidFill>
                  <a:srgbClr val="FFFF00"/>
                </a:solidFill>
                <a:latin typeface="+mn-lt"/>
              </a:rPr>
              <a:t>35. Proporção de vacinas do Calendário Básico de Vacinação da Criança com coberturas vacinais alcançadas</a:t>
            </a:r>
          </a:p>
        </p:txBody>
      </p:sp>
      <p:graphicFrame>
        <p:nvGraphicFramePr>
          <p:cNvPr id="13" name="Tabela 12"/>
          <p:cNvGraphicFramePr>
            <a:graphicFrameLocks noGrp="1"/>
          </p:cNvGraphicFramePr>
          <p:nvPr>
            <p:extLst>
              <p:ext uri="{D42A27DB-BD31-4B8C-83A1-F6EECF244321}">
                <p14:modId xmlns:p14="http://schemas.microsoft.com/office/powerpoint/2010/main" xmlns="" val="314335401"/>
              </p:ext>
            </p:extLst>
          </p:nvPr>
        </p:nvGraphicFramePr>
        <p:xfrm>
          <a:off x="523836" y="928668"/>
          <a:ext cx="8072494" cy="4380421"/>
        </p:xfrm>
        <a:graphic>
          <a:graphicData uri="http://schemas.openxmlformats.org/drawingml/2006/table">
            <a:tbl>
              <a:tblPr/>
              <a:tblGrid>
                <a:gridCol w="5627564"/>
                <a:gridCol w="2444930"/>
              </a:tblGrid>
              <a:tr h="553541">
                <a:tc>
                  <a:txBody>
                    <a:bodyPr/>
                    <a:lstStyle/>
                    <a:p>
                      <a:pPr algn="l" rtl="0" fontAlgn="t"/>
                      <a:r>
                        <a:rPr lang="pt-BR" sz="3200" b="1" i="0" u="none" strike="noStrike" dirty="0">
                          <a:solidFill>
                            <a:srgbClr val="000000"/>
                          </a:solidFill>
                          <a:latin typeface="+mn-lt"/>
                        </a:rPr>
                        <a:t> Vacina </a:t>
                      </a:r>
                    </a:p>
                  </a:txBody>
                  <a:tcPr marL="9525" marR="95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B9BD5"/>
                    </a:solidFill>
                  </a:tcPr>
                </a:tc>
                <a:tc>
                  <a:txBody>
                    <a:bodyPr/>
                    <a:lstStyle/>
                    <a:p>
                      <a:pPr algn="ctr" rtl="0" fontAlgn="t"/>
                      <a:r>
                        <a:rPr lang="pt-BR" sz="3200" b="1" i="0" u="none" strike="noStrike" dirty="0">
                          <a:solidFill>
                            <a:srgbClr val="000000"/>
                          </a:solidFill>
                          <a:latin typeface="+mn-lt"/>
                        </a:rPr>
                        <a:t> Cobertura </a:t>
                      </a:r>
                    </a:p>
                  </a:txBody>
                  <a:tcPr marL="9525" marR="95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B9BD5"/>
                    </a:solidFill>
                  </a:tcPr>
                </a:tc>
              </a:tr>
              <a:tr h="553541">
                <a:tc>
                  <a:txBody>
                    <a:bodyPr/>
                    <a:lstStyle/>
                    <a:p>
                      <a:pPr algn="l" rtl="0" fontAlgn="t"/>
                      <a:r>
                        <a:rPr lang="pt-BR" sz="3200" b="1" i="0" u="none" strike="noStrike" dirty="0">
                          <a:solidFill>
                            <a:srgbClr val="000000"/>
                          </a:solidFill>
                          <a:latin typeface="+mn-lt"/>
                        </a:rPr>
                        <a:t>BCG </a:t>
                      </a:r>
                    </a:p>
                  </a:txBody>
                  <a:tcPr marL="9525" marR="95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rtl="0" fontAlgn="t"/>
                      <a:r>
                        <a:rPr lang="pt-BR" sz="3200" b="1" kern="1200" dirty="0" smtClean="0">
                          <a:solidFill>
                            <a:schemeClr val="tx1"/>
                          </a:solidFill>
                          <a:effectLst/>
                          <a:latin typeface="+mn-lt"/>
                          <a:ea typeface="+mn-ea"/>
                          <a:cs typeface="+mn-cs"/>
                        </a:rPr>
                        <a:t>32,24%</a:t>
                      </a:r>
                      <a:endParaRPr lang="pt-BR" sz="3200" b="1" i="0" u="none" strike="noStrike" dirty="0">
                        <a:solidFill>
                          <a:srgbClr val="000000"/>
                        </a:solidFill>
                        <a:latin typeface="+mn-lt"/>
                      </a:endParaRPr>
                    </a:p>
                  </a:txBody>
                  <a:tcPr marL="9525" marR="95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DEEF"/>
                    </a:solidFill>
                  </a:tcPr>
                </a:tc>
              </a:tr>
              <a:tr h="393118">
                <a:tc>
                  <a:txBody>
                    <a:bodyPr/>
                    <a:lstStyle/>
                    <a:p>
                      <a:pPr algn="l" rtl="0" fontAlgn="t"/>
                      <a:r>
                        <a:rPr lang="pt-BR" sz="3200" b="1" i="0" u="none" strike="noStrike" dirty="0">
                          <a:solidFill>
                            <a:srgbClr val="000000"/>
                          </a:solidFill>
                          <a:latin typeface="+mn-lt"/>
                        </a:rPr>
                        <a:t>Pentavalente </a:t>
                      </a:r>
                    </a:p>
                  </a:txBody>
                  <a:tcPr marL="9525" marR="95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rtl="0" fontAlgn="t"/>
                      <a:r>
                        <a:rPr lang="pt-BR" sz="3200" b="1" kern="1200" dirty="0" smtClean="0">
                          <a:solidFill>
                            <a:schemeClr val="tx1"/>
                          </a:solidFill>
                          <a:effectLst/>
                          <a:latin typeface="+mn-lt"/>
                          <a:ea typeface="+mn-ea"/>
                          <a:cs typeface="+mn-cs"/>
                        </a:rPr>
                        <a:t>28,18% </a:t>
                      </a:r>
                      <a:endParaRPr lang="pt-BR" sz="3200" b="1" i="0" u="none" strike="noStrike" dirty="0">
                        <a:solidFill>
                          <a:srgbClr val="000000"/>
                        </a:solidFill>
                        <a:latin typeface="+mn-lt"/>
                      </a:endParaRPr>
                    </a:p>
                  </a:txBody>
                  <a:tcPr marL="9525" marR="95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AEFF7"/>
                    </a:solidFill>
                  </a:tcPr>
                </a:tc>
              </a:tr>
              <a:tr h="561970">
                <a:tc>
                  <a:txBody>
                    <a:bodyPr/>
                    <a:lstStyle/>
                    <a:p>
                      <a:pPr algn="l" rtl="0" fontAlgn="t"/>
                      <a:r>
                        <a:rPr lang="pt-BR" sz="3200" b="1" i="0" u="none" strike="noStrike" dirty="0">
                          <a:solidFill>
                            <a:srgbClr val="000000"/>
                          </a:solidFill>
                          <a:latin typeface="+mn-lt"/>
                        </a:rPr>
                        <a:t>Pneumocócica </a:t>
                      </a:r>
                    </a:p>
                  </a:txBody>
                  <a:tcPr marL="9525" marR="95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rtl="0" fontAlgn="t"/>
                      <a:r>
                        <a:rPr lang="pt-BR" sz="3200" b="1" kern="1200" dirty="0" smtClean="0">
                          <a:solidFill>
                            <a:schemeClr val="tx1"/>
                          </a:solidFill>
                          <a:effectLst/>
                          <a:latin typeface="+mn-lt"/>
                          <a:ea typeface="+mn-ea"/>
                          <a:cs typeface="+mn-cs"/>
                        </a:rPr>
                        <a:t>28,01% </a:t>
                      </a:r>
                      <a:endParaRPr lang="pt-BR" sz="3200" b="1" i="0" u="none" strike="noStrike" dirty="0">
                        <a:solidFill>
                          <a:srgbClr val="000000"/>
                        </a:solidFill>
                        <a:latin typeface="+mn-lt"/>
                      </a:endParaRPr>
                    </a:p>
                  </a:txBody>
                  <a:tcPr marL="9525" marR="95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DEEF"/>
                    </a:solidFill>
                  </a:tcPr>
                </a:tc>
              </a:tr>
              <a:tr h="553541">
                <a:tc>
                  <a:txBody>
                    <a:bodyPr/>
                    <a:lstStyle/>
                    <a:p>
                      <a:pPr algn="l" rtl="0" fontAlgn="t"/>
                      <a:r>
                        <a:rPr lang="pt-BR" sz="3200" b="1" i="0" u="none" strike="noStrike" dirty="0">
                          <a:solidFill>
                            <a:srgbClr val="000000"/>
                          </a:solidFill>
                          <a:latin typeface="+mn-lt"/>
                        </a:rPr>
                        <a:t>Meningocócica C </a:t>
                      </a:r>
                    </a:p>
                  </a:txBody>
                  <a:tcPr marL="9525" marR="95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rtl="0" fontAlgn="t"/>
                      <a:r>
                        <a:rPr lang="pt-BR" sz="3200" b="1" kern="1200" dirty="0" smtClean="0">
                          <a:solidFill>
                            <a:schemeClr val="tx1"/>
                          </a:solidFill>
                          <a:effectLst/>
                          <a:latin typeface="+mn-lt"/>
                          <a:ea typeface="+mn-ea"/>
                          <a:cs typeface="+mn-cs"/>
                        </a:rPr>
                        <a:t>29,71% </a:t>
                      </a:r>
                      <a:endParaRPr lang="pt-BR" sz="3200" b="1" i="0" u="none" strike="noStrike" dirty="0">
                        <a:solidFill>
                          <a:srgbClr val="000000"/>
                        </a:solidFill>
                        <a:latin typeface="+mn-lt"/>
                      </a:endParaRPr>
                    </a:p>
                  </a:txBody>
                  <a:tcPr marL="9525" marR="95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AEFF7"/>
                    </a:solidFill>
                  </a:tcPr>
                </a:tc>
              </a:tr>
              <a:tr h="553541">
                <a:tc>
                  <a:txBody>
                    <a:bodyPr/>
                    <a:lstStyle/>
                    <a:p>
                      <a:pPr algn="l" rtl="0" fontAlgn="t"/>
                      <a:r>
                        <a:rPr lang="pt-BR" sz="3200" b="1" i="0" u="none" strike="noStrike" dirty="0" smtClean="0">
                          <a:solidFill>
                            <a:srgbClr val="000000"/>
                          </a:solidFill>
                          <a:latin typeface="+mn-lt"/>
                        </a:rPr>
                        <a:t>Rotavírus </a:t>
                      </a:r>
                      <a:endParaRPr lang="pt-BR" sz="3200" b="1" i="0" u="none" strike="noStrike" dirty="0">
                        <a:solidFill>
                          <a:srgbClr val="000000"/>
                        </a:solidFill>
                        <a:latin typeface="+mn-lt"/>
                      </a:endParaRPr>
                    </a:p>
                  </a:txBody>
                  <a:tcPr marL="9525" marR="95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rtl="0" fontAlgn="t"/>
                      <a:r>
                        <a:rPr lang="pt-BR" sz="3200" b="1" kern="1200" dirty="0" smtClean="0">
                          <a:solidFill>
                            <a:schemeClr val="tx1"/>
                          </a:solidFill>
                          <a:effectLst/>
                          <a:latin typeface="+mn-lt"/>
                          <a:ea typeface="+mn-ea"/>
                          <a:cs typeface="+mn-cs"/>
                        </a:rPr>
                        <a:t>28,69% </a:t>
                      </a:r>
                      <a:endParaRPr lang="pt-BR" sz="3200" b="1" i="0" u="none" strike="noStrike" dirty="0">
                        <a:solidFill>
                          <a:srgbClr val="000000"/>
                        </a:solidFill>
                        <a:latin typeface="+mn-lt"/>
                      </a:endParaRPr>
                    </a:p>
                  </a:txBody>
                  <a:tcPr marL="9525" marR="95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DEEF"/>
                    </a:solidFill>
                  </a:tcPr>
                </a:tc>
              </a:tr>
              <a:tr h="553541">
                <a:tc>
                  <a:txBody>
                    <a:bodyPr/>
                    <a:lstStyle/>
                    <a:p>
                      <a:pPr algn="l" rtl="0" fontAlgn="t"/>
                      <a:r>
                        <a:rPr lang="pt-BR" sz="3200" b="1" i="0" u="none" strike="noStrike" dirty="0">
                          <a:solidFill>
                            <a:srgbClr val="000000"/>
                          </a:solidFill>
                          <a:latin typeface="+mn-lt"/>
                        </a:rPr>
                        <a:t>Sarampo/Rubéola/ Caxumba </a:t>
                      </a:r>
                    </a:p>
                  </a:txBody>
                  <a:tcPr marL="9525" marR="95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rtl="0" fontAlgn="t"/>
                      <a:r>
                        <a:rPr lang="pt-BR" sz="3200" b="1" kern="1200" dirty="0" smtClean="0">
                          <a:solidFill>
                            <a:schemeClr val="tx1"/>
                          </a:solidFill>
                          <a:effectLst/>
                          <a:latin typeface="+mn-lt"/>
                          <a:ea typeface="+mn-ea"/>
                          <a:cs typeface="+mn-cs"/>
                        </a:rPr>
                        <a:t>33,43%</a:t>
                      </a:r>
                      <a:endParaRPr lang="pt-BR" sz="3200" b="1" i="0" u="none" strike="noStrike" dirty="0">
                        <a:solidFill>
                          <a:srgbClr val="000000"/>
                        </a:solidFill>
                        <a:latin typeface="+mn-lt"/>
                      </a:endParaRPr>
                    </a:p>
                  </a:txBody>
                  <a:tcPr marL="9525" marR="95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AEFF7"/>
                    </a:solidFill>
                  </a:tcPr>
                </a:tc>
              </a:tr>
              <a:tr h="553541">
                <a:tc>
                  <a:txBody>
                    <a:bodyPr/>
                    <a:lstStyle/>
                    <a:p>
                      <a:pPr algn="l" rtl="0" fontAlgn="t"/>
                      <a:r>
                        <a:rPr lang="pt-BR" sz="3200" b="1" i="0" u="none" strike="noStrike" dirty="0">
                          <a:solidFill>
                            <a:srgbClr val="000000"/>
                          </a:solidFill>
                          <a:latin typeface="+mn-lt"/>
                        </a:rPr>
                        <a:t>Poliomielite </a:t>
                      </a:r>
                    </a:p>
                  </a:txBody>
                  <a:tcPr marL="9525" marR="95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B9BD5"/>
                    </a:solidFill>
                  </a:tcPr>
                </a:tc>
                <a:tc>
                  <a:txBody>
                    <a:bodyPr/>
                    <a:lstStyle/>
                    <a:p>
                      <a:pPr algn="ctr" rtl="0" fontAlgn="t"/>
                      <a:r>
                        <a:rPr lang="pt-BR" sz="3200" b="1" kern="1200" dirty="0" smtClean="0">
                          <a:solidFill>
                            <a:schemeClr val="tx1"/>
                          </a:solidFill>
                          <a:effectLst/>
                          <a:latin typeface="+mn-lt"/>
                          <a:ea typeface="+mn-ea"/>
                          <a:cs typeface="+mn-cs"/>
                        </a:rPr>
                        <a:t>29,72%</a:t>
                      </a:r>
                      <a:endParaRPr lang="pt-BR" sz="3200" b="1" i="0" u="none" strike="noStrike" dirty="0">
                        <a:solidFill>
                          <a:srgbClr val="000000"/>
                        </a:solidFill>
                        <a:latin typeface="+mn-lt"/>
                      </a:endParaRPr>
                    </a:p>
                  </a:txBody>
                  <a:tcPr marL="9525" marR="95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DEEF"/>
                    </a:solidFill>
                  </a:tcPr>
                </a:tc>
              </a:tr>
            </a:tbl>
          </a:graphicData>
        </a:graphic>
      </p:graphicFrame>
    </p:spTree>
  </p:cSld>
  <p:clrMapOvr>
    <a:masterClrMapping/>
  </p:clrMapOvr>
  <p:transition spd="slow">
    <p:wedg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0" y="0"/>
            <a:ext cx="12192000" cy="830997"/>
          </a:xfrm>
          <a:prstGeom prst="rect">
            <a:avLst/>
          </a:prstGeom>
          <a:noFill/>
        </p:spPr>
        <p:txBody>
          <a:bodyPr>
            <a:spAutoFit/>
          </a:bodyPr>
          <a:lstStyle/>
          <a:p>
            <a:pPr eaLnBrk="0" hangingPunct="0">
              <a:defRPr/>
            </a:pPr>
            <a:r>
              <a:rPr lang="pt-BR" sz="2400" b="1" dirty="0">
                <a:solidFill>
                  <a:srgbClr val="FFFF00"/>
                </a:solidFill>
                <a:latin typeface="+mn-lt"/>
              </a:rPr>
              <a:t>35. Proporção de vacinas do Calendário Básico de Vacinação da Criança com coberturas vacinais alcançadas</a:t>
            </a:r>
          </a:p>
        </p:txBody>
      </p:sp>
      <p:sp>
        <p:nvSpPr>
          <p:cNvPr id="5" name="CaixaDeTexto 4"/>
          <p:cNvSpPr txBox="1"/>
          <p:nvPr/>
        </p:nvSpPr>
        <p:spPr>
          <a:xfrm>
            <a:off x="166646" y="928671"/>
            <a:ext cx="11787270" cy="4893647"/>
          </a:xfrm>
          <a:prstGeom prst="rect">
            <a:avLst/>
          </a:prstGeom>
          <a:solidFill>
            <a:schemeClr val="bg1"/>
          </a:solidFill>
        </p:spPr>
        <p:txBody>
          <a:bodyPr wrap="square">
            <a:spAutoFit/>
          </a:bodyPr>
          <a:lstStyle/>
          <a:p>
            <a:pPr algn="ctr"/>
            <a:r>
              <a:rPr lang="pt-BR" sz="2400" b="1" dirty="0" smtClean="0"/>
              <a:t>Recomendações:  </a:t>
            </a:r>
          </a:p>
          <a:p>
            <a:pPr algn="ctr"/>
            <a:endParaRPr lang="pt-BR" sz="2400" dirty="0" smtClean="0"/>
          </a:p>
          <a:p>
            <a:pPr marL="514350" indent="-514350" algn="just">
              <a:buAutoNum type="alphaLcParenR"/>
            </a:pPr>
            <a:r>
              <a:rPr lang="pt-BR" sz="2400" dirty="0" smtClean="0"/>
              <a:t>Priorizar abertura de salas de vacina durante todo funcionamento UBS. </a:t>
            </a:r>
          </a:p>
          <a:p>
            <a:pPr marL="514350" indent="-514350" algn="just">
              <a:buAutoNum type="alphaLcParenR"/>
            </a:pPr>
            <a:endParaRPr lang="pt-BR" sz="2400" dirty="0" smtClean="0"/>
          </a:p>
          <a:p>
            <a:pPr marL="514350" indent="-514350" algn="just"/>
            <a:r>
              <a:rPr lang="pt-BR" sz="2400" dirty="0" smtClean="0"/>
              <a:t>b) Incrementar estratégias de vacinação de rotina e de campanha.</a:t>
            </a:r>
          </a:p>
          <a:p>
            <a:pPr marL="514350" indent="-514350" algn="just"/>
            <a:endParaRPr lang="pt-BR" sz="2400" dirty="0" smtClean="0"/>
          </a:p>
          <a:p>
            <a:pPr algn="just"/>
            <a:r>
              <a:rPr lang="pt-BR" sz="2400" dirty="0" smtClean="0"/>
              <a:t>c) Indicar Responsável Técnico (RT) de Enfermagem para as salas de vacina. </a:t>
            </a:r>
          </a:p>
          <a:p>
            <a:pPr algn="just"/>
            <a:endParaRPr lang="pt-BR" sz="2400" dirty="0" smtClean="0"/>
          </a:p>
          <a:p>
            <a:pPr algn="just"/>
            <a:r>
              <a:rPr lang="pt-BR" sz="2400" dirty="0" smtClean="0"/>
              <a:t>d) Capacitar funcionários, monitorando as ações. </a:t>
            </a:r>
          </a:p>
          <a:p>
            <a:pPr algn="just"/>
            <a:endParaRPr lang="pt-BR" sz="2400" dirty="0" smtClean="0"/>
          </a:p>
          <a:p>
            <a:pPr algn="just"/>
            <a:r>
              <a:rPr lang="pt-BR" sz="2400" dirty="0" smtClean="0"/>
              <a:t>f) Monitorar Procedimentos Inadequados de Vacinação (eventos sentinela).</a:t>
            </a:r>
          </a:p>
          <a:p>
            <a:pPr algn="just"/>
            <a:endParaRPr lang="pt-BR" sz="2400" dirty="0" smtClean="0"/>
          </a:p>
          <a:p>
            <a:pPr algn="just"/>
            <a:r>
              <a:rPr lang="pt-BR" sz="2400" dirty="0" smtClean="0"/>
              <a:t>e) Implantar sistema de informações do PNI Web(SI PNI) Unidades de Saúde</a:t>
            </a:r>
          </a:p>
        </p:txBody>
      </p:sp>
    </p:spTree>
  </p:cSld>
  <p:clrMapOvr>
    <a:masterClrMapping/>
  </p:clrMapOvr>
  <p:transition spd="slow">
    <p:wedg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a:xfrm>
            <a:off x="0" y="1"/>
            <a:ext cx="12192000" cy="642918"/>
          </a:xfrm>
          <a:noFill/>
        </p:spPr>
        <p:txBody>
          <a:bodyPr rtlCol="0">
            <a:noAutofit/>
          </a:bodyPr>
          <a:lstStyle/>
          <a:p>
            <a:pPr eaLnBrk="1" fontAlgn="auto" hangingPunct="1">
              <a:spcAft>
                <a:spcPts val="0"/>
              </a:spcAft>
              <a:defRPr/>
            </a:pPr>
            <a:r>
              <a:rPr lang="pt-BR" sz="2400" b="1" dirty="0" smtClean="0">
                <a:solidFill>
                  <a:srgbClr val="FFFF00"/>
                </a:solidFill>
                <a:latin typeface="+mn-lt"/>
              </a:rPr>
              <a:t/>
            </a:r>
            <a:br>
              <a:rPr lang="pt-BR" sz="2400" b="1" dirty="0" smtClean="0">
                <a:solidFill>
                  <a:srgbClr val="FFFF00"/>
                </a:solidFill>
                <a:latin typeface="+mn-lt"/>
              </a:rPr>
            </a:br>
            <a:r>
              <a:rPr lang="pt-BR" sz="2400" b="1" dirty="0" smtClean="0">
                <a:solidFill>
                  <a:srgbClr val="FFFF00"/>
                </a:solidFill>
                <a:latin typeface="+mn-lt"/>
              </a:rPr>
              <a:t>36</a:t>
            </a:r>
            <a:r>
              <a:rPr lang="pt-BR" sz="2400" b="1" dirty="0">
                <a:solidFill>
                  <a:srgbClr val="FFFF00"/>
                </a:solidFill>
                <a:latin typeface="+mn-lt"/>
              </a:rPr>
              <a:t>. Proporção de cura de casos novos de tuberculose pulmonar bacilífera  </a:t>
            </a:r>
            <a:r>
              <a:rPr lang="pt-BR" sz="2400" b="1" dirty="0" smtClean="0">
                <a:solidFill>
                  <a:srgbClr val="FFFF00"/>
                </a:solidFill>
                <a:latin typeface="+mn-lt"/>
              </a:rPr>
              <a:t>         Meta 2016 :84%</a:t>
            </a:r>
            <a:br>
              <a:rPr lang="pt-BR" sz="2400" b="1" dirty="0" smtClean="0">
                <a:solidFill>
                  <a:srgbClr val="FFFF00"/>
                </a:solidFill>
                <a:latin typeface="+mn-lt"/>
              </a:rPr>
            </a:br>
            <a:endParaRPr lang="pt-BR" sz="2400" b="1" dirty="0">
              <a:solidFill>
                <a:srgbClr val="FFFF00"/>
              </a:solidFill>
              <a:latin typeface="+mn-lt"/>
            </a:endParaRPr>
          </a:p>
        </p:txBody>
      </p:sp>
      <p:pic>
        <p:nvPicPr>
          <p:cNvPr id="9" name="Imagem 8"/>
          <p:cNvPicPr/>
          <p:nvPr/>
        </p:nvPicPr>
        <p:blipFill>
          <a:blip r:embed="rId2">
            <a:extLst>
              <a:ext uri="{28A0092B-C50C-407E-A947-70E740481C1C}">
                <a14:useLocalDpi xmlns:lc="http://schemas.openxmlformats.org/drawingml/2006/lockedCanvas" xmlns:ve="http://schemas.openxmlformats.org/markup-compatibility/2006" xmlns:m="http://schemas.openxmlformats.org/officeDocument/2006/math" xmlns:wp="http://schemas.openxmlformats.org/drawingml/2006/wordprocessingDrawing" xmlns:wne="http://schemas.microsoft.com/office/word/2006/wordml" xmlns="" xmlns:wpc="http://schemas.microsoft.com/office/word/2010/wordprocessingCanvas" xmlns:mc="http://schemas.openxmlformats.org/markup-compatibility/2006"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15="http://schemas.microsoft.com/office/word/2012/wordml" xmlns:wpg="http://schemas.microsoft.com/office/word/2010/wordprocessingGroup" xmlns:wpi="http://schemas.microsoft.com/office/word/2010/wordprocessingInk" xmlns:wps="http://schemas.microsoft.com/office/word/2010/wordprocessingShape" xmlns:a14="http://schemas.microsoft.com/office/drawing/2010/main" xmlns:pic="http://schemas.openxmlformats.org/drawingml/2006/picture" xmlns:xdr="http://schemas.openxmlformats.org/drawingml/2006/spreadsheetDrawing" val="0"/>
              </a:ext>
            </a:extLst>
          </a:blip>
          <a:srcRect/>
          <a:stretch>
            <a:fillRect/>
          </a:stretch>
        </p:blipFill>
        <p:spPr bwMode="auto">
          <a:xfrm>
            <a:off x="309522" y="1285860"/>
            <a:ext cx="10787138" cy="4500594"/>
          </a:xfrm>
          <a:prstGeom prst="rect">
            <a:avLst/>
          </a:prstGeom>
          <a:noFill/>
          <a:ln>
            <a:noFill/>
          </a:ln>
        </p:spPr>
      </p:pic>
    </p:spTree>
  </p:cSld>
  <p:clrMapOvr>
    <a:masterClrMapping/>
  </p:clrMapOvr>
  <p:transition spd="slow">
    <p:wedg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a:xfrm>
            <a:off x="0" y="1"/>
            <a:ext cx="12192000" cy="642918"/>
          </a:xfrm>
          <a:noFill/>
        </p:spPr>
        <p:txBody>
          <a:bodyPr rtlCol="0">
            <a:noAutofit/>
          </a:bodyPr>
          <a:lstStyle/>
          <a:p>
            <a:pPr eaLnBrk="1" fontAlgn="auto" hangingPunct="1">
              <a:spcAft>
                <a:spcPts val="0"/>
              </a:spcAft>
              <a:defRPr/>
            </a:pPr>
            <a:r>
              <a:rPr lang="pt-BR" sz="2400" b="1" dirty="0" smtClean="0">
                <a:solidFill>
                  <a:srgbClr val="FFFF00"/>
                </a:solidFill>
                <a:latin typeface="+mn-lt"/>
              </a:rPr>
              <a:t/>
            </a:r>
            <a:br>
              <a:rPr lang="pt-BR" sz="2400" b="1" dirty="0" smtClean="0">
                <a:solidFill>
                  <a:srgbClr val="FFFF00"/>
                </a:solidFill>
                <a:latin typeface="+mn-lt"/>
              </a:rPr>
            </a:br>
            <a:r>
              <a:rPr lang="pt-BR" sz="2400" b="1" dirty="0" smtClean="0">
                <a:solidFill>
                  <a:srgbClr val="FFFF00"/>
                </a:solidFill>
                <a:latin typeface="+mn-lt"/>
              </a:rPr>
              <a:t>36</a:t>
            </a:r>
            <a:r>
              <a:rPr lang="pt-BR" sz="2400" b="1" dirty="0">
                <a:solidFill>
                  <a:srgbClr val="FFFF00"/>
                </a:solidFill>
                <a:latin typeface="+mn-lt"/>
              </a:rPr>
              <a:t>. Proporção de cura de casos novos de tuberculose pulmonar bacilífera  </a:t>
            </a:r>
            <a:r>
              <a:rPr lang="pt-BR" sz="2400" b="1" dirty="0" smtClean="0">
                <a:solidFill>
                  <a:srgbClr val="FFFF00"/>
                </a:solidFill>
                <a:latin typeface="+mn-lt"/>
              </a:rPr>
              <a:t>         Meta 2016 :84%</a:t>
            </a:r>
            <a:br>
              <a:rPr lang="pt-BR" sz="2400" b="1" dirty="0" smtClean="0">
                <a:solidFill>
                  <a:srgbClr val="FFFF00"/>
                </a:solidFill>
                <a:latin typeface="+mn-lt"/>
              </a:rPr>
            </a:br>
            <a:endParaRPr lang="pt-BR" sz="2400" b="1" dirty="0">
              <a:solidFill>
                <a:srgbClr val="FFFF00"/>
              </a:solidFill>
              <a:latin typeface="+mn-lt"/>
            </a:endParaRPr>
          </a:p>
        </p:txBody>
      </p:sp>
      <p:pic>
        <p:nvPicPr>
          <p:cNvPr id="1027" name="Picture 3"/>
          <p:cNvPicPr>
            <a:picLocks noChangeAspect="1" noChangeArrowheads="1"/>
          </p:cNvPicPr>
          <p:nvPr/>
        </p:nvPicPr>
        <p:blipFill>
          <a:blip r:embed="rId2"/>
          <a:srcRect/>
          <a:stretch>
            <a:fillRect/>
          </a:stretch>
        </p:blipFill>
        <p:spPr bwMode="auto">
          <a:xfrm>
            <a:off x="0" y="928670"/>
            <a:ext cx="3881422" cy="5250256"/>
          </a:xfrm>
          <a:prstGeom prst="rect">
            <a:avLst/>
          </a:prstGeom>
          <a:ln>
            <a:noFill/>
          </a:ln>
          <a:effectLst>
            <a:softEdge rad="112500"/>
          </a:effectLst>
        </p:spPr>
      </p:pic>
      <p:sp>
        <p:nvSpPr>
          <p:cNvPr id="5" name="CaixaDeTexto 4"/>
          <p:cNvSpPr txBox="1"/>
          <p:nvPr/>
        </p:nvSpPr>
        <p:spPr>
          <a:xfrm>
            <a:off x="4024298" y="1779687"/>
            <a:ext cx="7786742" cy="5078313"/>
          </a:xfrm>
          <a:prstGeom prst="rect">
            <a:avLst/>
          </a:prstGeom>
          <a:solidFill>
            <a:schemeClr val="bg1"/>
          </a:solidFill>
        </p:spPr>
        <p:txBody>
          <a:bodyPr wrap="square">
            <a:spAutoFit/>
          </a:bodyPr>
          <a:lstStyle/>
          <a:p>
            <a:pPr algn="ctr"/>
            <a:r>
              <a:rPr lang="pt-BR" sz="2400" b="1" dirty="0" smtClean="0"/>
              <a:t>Recomendações:</a:t>
            </a:r>
          </a:p>
          <a:p>
            <a:pPr algn="ctr"/>
            <a:endParaRPr lang="pt-BR" sz="2400" b="1" dirty="0" smtClean="0"/>
          </a:p>
          <a:p>
            <a:pPr marL="457200" indent="-457200" algn="just">
              <a:buAutoNum type="alphaLcParenR"/>
            </a:pPr>
            <a:r>
              <a:rPr lang="pt-BR" sz="2800" dirty="0" smtClean="0"/>
              <a:t>Garantir e ampliar a oferta de kit café da manhã;</a:t>
            </a:r>
          </a:p>
          <a:p>
            <a:pPr marL="457200" indent="-457200" algn="just">
              <a:buAutoNum type="alphaLcParenR"/>
            </a:pPr>
            <a:endParaRPr lang="pt-BR" sz="2800" dirty="0" smtClean="0"/>
          </a:p>
          <a:p>
            <a:pPr marL="457200" indent="-457200" algn="just">
              <a:buAutoNum type="alphaLcParenR"/>
            </a:pPr>
            <a:r>
              <a:rPr lang="pt-BR" sz="2800" dirty="0" smtClean="0"/>
              <a:t>Analisar todo caso de abandono como evento sentinela;</a:t>
            </a:r>
          </a:p>
          <a:p>
            <a:pPr marL="457200" indent="-457200" algn="just">
              <a:buAutoNum type="alphaLcParenR"/>
            </a:pPr>
            <a:endParaRPr lang="pt-BR" sz="2800" dirty="0" smtClean="0"/>
          </a:p>
          <a:p>
            <a:pPr marL="457200" indent="-457200" algn="just">
              <a:buAutoNum type="alphaLcParenR"/>
            </a:pPr>
            <a:r>
              <a:rPr lang="pt-BR" sz="2800" dirty="0" smtClean="0"/>
              <a:t>Incrementar a implantação do Projeto Terapêutico Singular para todo caso de Tuberculose.</a:t>
            </a:r>
            <a:r>
              <a:rPr lang="pt-BR" sz="2800" b="1" dirty="0" smtClean="0"/>
              <a:t>  </a:t>
            </a:r>
          </a:p>
          <a:p>
            <a:pPr algn="ctr"/>
            <a:endParaRPr lang="pt-BR" sz="2400" dirty="0" smtClean="0"/>
          </a:p>
        </p:txBody>
      </p:sp>
      <p:sp>
        <p:nvSpPr>
          <p:cNvPr id="6" name="Espaço Reservado para Conteúdo 2"/>
          <p:cNvSpPr txBox="1">
            <a:spLocks/>
          </p:cNvSpPr>
          <p:nvPr/>
        </p:nvSpPr>
        <p:spPr>
          <a:xfrm>
            <a:off x="9024958" y="642918"/>
            <a:ext cx="2666976" cy="785818"/>
          </a:xfrm>
          <a:prstGeom prst="rect">
            <a:avLst/>
          </a:prstGeom>
          <a:solidFill>
            <a:schemeClr val="accent1">
              <a:lumMod val="20000"/>
              <a:lumOff val="80000"/>
            </a:schemeClr>
          </a:solidFill>
        </p:spPr>
        <p:txBody>
          <a:bodyPr rtlCol="0">
            <a:normAutofit/>
          </a:bodyPr>
          <a:lstStyle/>
          <a:p>
            <a:pPr lvl="0" algn="ctr" fontAlgn="auto">
              <a:lnSpc>
                <a:spcPct val="90000"/>
              </a:lnSpc>
              <a:spcBef>
                <a:spcPts val="1000"/>
              </a:spcBef>
              <a:spcAft>
                <a:spcPts val="0"/>
              </a:spcAft>
              <a:defRPr/>
            </a:pPr>
            <a:r>
              <a:rPr kumimoji="0" lang="pt-BR" sz="2400" b="1" i="0" u="none" strike="noStrike" kern="1200" cap="none" spc="0" normalizeH="0" baseline="0" noProof="0" dirty="0" smtClean="0">
                <a:ln>
                  <a:noFill/>
                </a:ln>
                <a:solidFill>
                  <a:schemeClr val="tx1"/>
                </a:solidFill>
                <a:effectLst/>
                <a:uLnTx/>
                <a:uFillTx/>
                <a:latin typeface="Arial" panose="020B0604020202020204" pitchFamily="34" charset="0"/>
                <a:ea typeface="+mn-ea"/>
                <a:cs typeface="Arial" panose="020B0604020202020204" pitchFamily="34" charset="0"/>
              </a:rPr>
              <a:t>1º  RDQA 2016 72,61%</a:t>
            </a:r>
            <a:endParaRPr kumimoji="0" lang="pt-BR" sz="2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spTree>
  </p:cSld>
  <p:clrMapOvr>
    <a:masterClrMapping/>
  </p:clrMapOvr>
  <p:transition spd="slow">
    <p:wedg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a:xfrm>
            <a:off x="0" y="1"/>
            <a:ext cx="12192000" cy="785794"/>
          </a:xfrm>
          <a:noFill/>
        </p:spPr>
        <p:txBody>
          <a:bodyPr rtlCol="0">
            <a:normAutofit fontScale="90000"/>
          </a:bodyPr>
          <a:lstStyle/>
          <a:p>
            <a:pPr eaLnBrk="1" fontAlgn="auto" hangingPunct="1">
              <a:spcAft>
                <a:spcPts val="0"/>
              </a:spcAft>
              <a:defRPr/>
            </a:pPr>
            <a:r>
              <a:rPr lang="pt-BR" sz="2000" dirty="0"/>
              <a:t/>
            </a:r>
            <a:br>
              <a:rPr lang="pt-BR" sz="2000" dirty="0"/>
            </a:br>
            <a:r>
              <a:rPr lang="pt-BR" sz="2000" dirty="0"/>
              <a:t/>
            </a:r>
            <a:br>
              <a:rPr lang="pt-BR" sz="2000" dirty="0"/>
            </a:br>
            <a:r>
              <a:rPr lang="pt-BR" sz="2700" b="1" dirty="0">
                <a:solidFill>
                  <a:srgbClr val="FFFF00"/>
                </a:solidFill>
              </a:rPr>
              <a:t>42. Número de casos novos de AIDS em menores de cinco </a:t>
            </a:r>
            <a:r>
              <a:rPr lang="pt-BR" sz="2700" b="1" dirty="0" smtClean="0">
                <a:solidFill>
                  <a:srgbClr val="FFFF00"/>
                </a:solidFill>
              </a:rPr>
              <a:t>anos</a:t>
            </a:r>
            <a:r>
              <a:rPr lang="pt-BR" sz="2700" b="1" dirty="0">
                <a:solidFill>
                  <a:srgbClr val="FFFF00"/>
                </a:solidFill>
              </a:rPr>
              <a:t> </a:t>
            </a:r>
            <a:r>
              <a:rPr lang="pt-BR" sz="2700" b="1" dirty="0" smtClean="0">
                <a:solidFill>
                  <a:srgbClr val="FFFF00"/>
                </a:solidFill>
              </a:rPr>
              <a:t>          Meta 2016:  até 1 (&lt; 5 anos)</a:t>
            </a:r>
            <a:br>
              <a:rPr lang="pt-BR" sz="2700" b="1" dirty="0" smtClean="0">
                <a:solidFill>
                  <a:srgbClr val="FFFF00"/>
                </a:solidFill>
              </a:rPr>
            </a:br>
            <a:r>
              <a:rPr lang="pt-BR" sz="2000" dirty="0"/>
              <a:t/>
            </a:r>
            <a:br>
              <a:rPr lang="pt-BR" sz="2000" dirty="0"/>
            </a:br>
            <a:r>
              <a:rPr lang="pt-BR" sz="2000" b="1" i="1" dirty="0">
                <a:latin typeface="+mn-lt"/>
              </a:rPr>
              <a:t/>
            </a:r>
            <a:br>
              <a:rPr lang="pt-BR" sz="2000" b="1" i="1" dirty="0">
                <a:latin typeface="+mn-lt"/>
              </a:rPr>
            </a:br>
            <a:r>
              <a:rPr lang="pt-BR" sz="2000" b="1" i="1" dirty="0">
                <a:latin typeface="+mn-lt"/>
              </a:rPr>
              <a:t> </a:t>
            </a:r>
          </a:p>
        </p:txBody>
      </p:sp>
      <p:sp>
        <p:nvSpPr>
          <p:cNvPr id="9" name="Espaço Reservado para Conteúdo 2"/>
          <p:cNvSpPr txBox="1">
            <a:spLocks/>
          </p:cNvSpPr>
          <p:nvPr/>
        </p:nvSpPr>
        <p:spPr>
          <a:xfrm>
            <a:off x="9453586" y="642918"/>
            <a:ext cx="2571768" cy="1000132"/>
          </a:xfrm>
          <a:prstGeom prst="rect">
            <a:avLst/>
          </a:prstGeom>
          <a:solidFill>
            <a:schemeClr val="accent1">
              <a:lumMod val="20000"/>
              <a:lumOff val="80000"/>
            </a:schemeClr>
          </a:solidFill>
        </p:spPr>
        <p:txBody>
          <a:bodyPr rtlCol="0">
            <a:normAutofit/>
          </a:bodyPr>
          <a:lstStyle/>
          <a:p>
            <a:pPr lvl="0" algn="ctr" fontAlgn="auto">
              <a:lnSpc>
                <a:spcPct val="90000"/>
              </a:lnSpc>
              <a:spcBef>
                <a:spcPts val="1000"/>
              </a:spcBef>
              <a:spcAft>
                <a:spcPts val="0"/>
              </a:spcAft>
              <a:defRPr/>
            </a:pPr>
            <a:r>
              <a:rPr kumimoji="0" lang="pt-BR" sz="2400" b="1" i="0" u="none" strike="noStrike" kern="1200" cap="none" spc="0" normalizeH="0" baseline="0" noProof="0" dirty="0" smtClean="0">
                <a:ln>
                  <a:noFill/>
                </a:ln>
                <a:solidFill>
                  <a:schemeClr val="tx1"/>
                </a:solidFill>
                <a:effectLst/>
                <a:uLnTx/>
                <a:uFillTx/>
                <a:latin typeface="Arial" panose="020B0604020202020204" pitchFamily="34" charset="0"/>
                <a:ea typeface="+mn-ea"/>
                <a:cs typeface="Arial" panose="020B0604020202020204" pitchFamily="34" charset="0"/>
              </a:rPr>
              <a:t>1º  RDQA 2016</a:t>
            </a:r>
          </a:p>
          <a:p>
            <a:pPr lvl="0" algn="ctr" fontAlgn="auto">
              <a:lnSpc>
                <a:spcPct val="90000"/>
              </a:lnSpc>
              <a:spcBef>
                <a:spcPts val="1000"/>
              </a:spcBef>
              <a:spcAft>
                <a:spcPts val="0"/>
              </a:spcAft>
              <a:defRPr/>
            </a:pPr>
            <a:r>
              <a:rPr kumimoji="0" lang="pt-BR" sz="2400" b="1" i="0" u="none" strike="noStrike" kern="1200" cap="none" spc="0" normalizeH="0" baseline="0" noProof="0" dirty="0" smtClean="0">
                <a:ln>
                  <a:noFill/>
                </a:ln>
                <a:solidFill>
                  <a:schemeClr val="tx1"/>
                </a:solidFill>
                <a:effectLst/>
                <a:uLnTx/>
                <a:uFillTx/>
                <a:latin typeface="Arial" panose="020B0604020202020204" pitchFamily="34" charset="0"/>
                <a:ea typeface="+mn-ea"/>
                <a:cs typeface="Arial" panose="020B0604020202020204" pitchFamily="34" charset="0"/>
              </a:rPr>
              <a:t> 2</a:t>
            </a:r>
            <a:endParaRPr kumimoji="0" lang="pt-BR" sz="2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graphicFrame>
        <p:nvGraphicFramePr>
          <p:cNvPr id="10" name="Gráfico 9"/>
          <p:cNvGraphicFramePr/>
          <p:nvPr/>
        </p:nvGraphicFramePr>
        <p:xfrm>
          <a:off x="309522" y="1714488"/>
          <a:ext cx="11715832" cy="4714908"/>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spd="slow">
    <p:wedg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a:xfrm>
            <a:off x="0" y="0"/>
            <a:ext cx="12192000" cy="908050"/>
          </a:xfrm>
          <a:noFill/>
        </p:spPr>
        <p:txBody>
          <a:bodyPr rtlCol="0">
            <a:normAutofit/>
          </a:bodyPr>
          <a:lstStyle/>
          <a:p>
            <a:pPr eaLnBrk="1" fontAlgn="auto" hangingPunct="1">
              <a:spcAft>
                <a:spcPts val="0"/>
              </a:spcAft>
              <a:defRPr/>
            </a:pPr>
            <a:r>
              <a:rPr lang="pt-BR" sz="2400" b="1" dirty="0">
                <a:solidFill>
                  <a:srgbClr val="FFFF00"/>
                </a:solidFill>
              </a:rPr>
              <a:t>51. Número absoluto de óbitos por dengue    </a:t>
            </a:r>
            <a:r>
              <a:rPr lang="pt-BR" sz="2400" b="1" dirty="0" smtClean="0">
                <a:solidFill>
                  <a:srgbClr val="FFFF00"/>
                </a:solidFill>
              </a:rPr>
              <a:t>             </a:t>
            </a:r>
            <a:r>
              <a:rPr lang="pt-BR" sz="1800" b="1" dirty="0" smtClean="0">
                <a:solidFill>
                  <a:srgbClr val="FFFF00"/>
                </a:solidFill>
              </a:rPr>
              <a:t>Meta 2016:  </a:t>
            </a:r>
            <a:r>
              <a:rPr lang="pt-BR" sz="1800" b="1" dirty="0" err="1" smtClean="0">
                <a:solidFill>
                  <a:srgbClr val="FFFF00"/>
                </a:solidFill>
              </a:rPr>
              <a:t>Coef</a:t>
            </a:r>
            <a:r>
              <a:rPr lang="pt-BR" sz="1800" b="1" dirty="0" smtClean="0">
                <a:solidFill>
                  <a:srgbClr val="FFFF00"/>
                </a:solidFill>
              </a:rPr>
              <a:t>. Letal./1000 dengue : 0,3</a:t>
            </a:r>
            <a:endParaRPr lang="pt-BR" sz="1800" b="1" i="1" dirty="0">
              <a:solidFill>
                <a:srgbClr val="FFFF00"/>
              </a:solidFill>
              <a:latin typeface="+mn-lt"/>
            </a:endParaRPr>
          </a:p>
        </p:txBody>
      </p:sp>
      <p:pic>
        <p:nvPicPr>
          <p:cNvPr id="3" name="Imagem 2"/>
          <p:cNvPicPr>
            <a:picLocks noChangeAspect="1"/>
          </p:cNvPicPr>
          <p:nvPr/>
        </p:nvPicPr>
        <p:blipFill>
          <a:blip r:embed="rId2"/>
          <a:stretch>
            <a:fillRect/>
          </a:stretch>
        </p:blipFill>
        <p:spPr>
          <a:xfrm>
            <a:off x="9862368" y="642918"/>
            <a:ext cx="2329632" cy="2783911"/>
          </a:xfrm>
          <a:prstGeom prst="rect">
            <a:avLst/>
          </a:prstGeom>
          <a:ln>
            <a:noFill/>
          </a:ln>
          <a:effectLst>
            <a:softEdge rad="112500"/>
          </a:effectLst>
        </p:spPr>
      </p:pic>
      <p:graphicFrame>
        <p:nvGraphicFramePr>
          <p:cNvPr id="9" name="Gráfico 8"/>
          <p:cNvGraphicFramePr/>
          <p:nvPr/>
        </p:nvGraphicFramePr>
        <p:xfrm>
          <a:off x="380960" y="857232"/>
          <a:ext cx="9144064" cy="5000660"/>
        </p:xfrm>
        <a:graphic>
          <a:graphicData uri="http://schemas.openxmlformats.org/drawingml/2006/chart">
            <c:chart xmlns:c="http://schemas.openxmlformats.org/drawingml/2006/chart" xmlns:r="http://schemas.openxmlformats.org/officeDocument/2006/relationships" r:id="rId3"/>
          </a:graphicData>
        </a:graphic>
      </p:graphicFrame>
      <p:sp>
        <p:nvSpPr>
          <p:cNvPr id="10" name="Espaço Reservado para Conteúdo 2"/>
          <p:cNvSpPr txBox="1">
            <a:spLocks/>
          </p:cNvSpPr>
          <p:nvPr/>
        </p:nvSpPr>
        <p:spPr>
          <a:xfrm>
            <a:off x="9525024" y="3643314"/>
            <a:ext cx="2666976" cy="1643074"/>
          </a:xfrm>
          <a:prstGeom prst="rect">
            <a:avLst/>
          </a:prstGeom>
          <a:solidFill>
            <a:schemeClr val="accent1">
              <a:lumMod val="20000"/>
              <a:lumOff val="80000"/>
            </a:schemeClr>
          </a:solidFill>
        </p:spPr>
        <p:txBody>
          <a:bodyPr rtlCol="0">
            <a:normAutofit fontScale="92500" lnSpcReduction="20000"/>
          </a:bodyPr>
          <a:lstStyle/>
          <a:p>
            <a:pPr lvl="0" algn="ctr" fontAlgn="auto">
              <a:lnSpc>
                <a:spcPct val="90000"/>
              </a:lnSpc>
              <a:spcBef>
                <a:spcPts val="1000"/>
              </a:spcBef>
              <a:spcAft>
                <a:spcPts val="0"/>
              </a:spcAft>
              <a:defRPr/>
            </a:pPr>
            <a:endParaRPr kumimoji="0" lang="pt-BR" sz="2800" b="1" i="0" u="none" strike="noStrike" kern="1200" cap="none" spc="0" normalizeH="0" baseline="0" noProof="0" dirty="0" smtClean="0">
              <a:ln>
                <a:noFill/>
              </a:ln>
              <a:solidFill>
                <a:schemeClr val="tx1"/>
              </a:solidFill>
              <a:effectLst/>
              <a:uLnTx/>
              <a:uFillTx/>
              <a:latin typeface="Arial" panose="020B0604020202020204" pitchFamily="34" charset="0"/>
              <a:ea typeface="+mn-ea"/>
              <a:cs typeface="Arial" panose="020B0604020202020204" pitchFamily="34" charset="0"/>
            </a:endParaRPr>
          </a:p>
          <a:p>
            <a:pPr lvl="0" algn="ctr" fontAlgn="auto">
              <a:lnSpc>
                <a:spcPct val="90000"/>
              </a:lnSpc>
              <a:spcBef>
                <a:spcPts val="1000"/>
              </a:spcBef>
              <a:spcAft>
                <a:spcPts val="0"/>
              </a:spcAft>
              <a:defRPr/>
            </a:pPr>
            <a:r>
              <a:rPr kumimoji="0" lang="pt-BR" sz="2800" b="1" i="0" u="none" strike="noStrike" kern="1200" cap="none" spc="0" normalizeH="0" baseline="0" noProof="0" dirty="0" smtClean="0">
                <a:ln>
                  <a:noFill/>
                </a:ln>
                <a:solidFill>
                  <a:schemeClr val="tx1"/>
                </a:solidFill>
                <a:effectLst/>
                <a:uLnTx/>
                <a:uFillTx/>
                <a:latin typeface="Arial" panose="020B0604020202020204" pitchFamily="34" charset="0"/>
                <a:ea typeface="+mn-ea"/>
                <a:cs typeface="Arial" panose="020B0604020202020204" pitchFamily="34" charset="0"/>
              </a:rPr>
              <a:t>1º  RDQA 2016</a:t>
            </a:r>
          </a:p>
          <a:p>
            <a:pPr lvl="0" algn="ctr" fontAlgn="auto">
              <a:lnSpc>
                <a:spcPct val="90000"/>
              </a:lnSpc>
              <a:spcBef>
                <a:spcPts val="1000"/>
              </a:spcBef>
              <a:spcAft>
                <a:spcPts val="0"/>
              </a:spcAft>
              <a:defRPr/>
            </a:pPr>
            <a:r>
              <a:rPr kumimoji="0" lang="pt-BR" sz="2800" b="1" i="0" u="none" strike="noStrike" kern="1200" cap="none" spc="0" normalizeH="0" baseline="0" noProof="0" dirty="0" smtClean="0">
                <a:ln>
                  <a:noFill/>
                </a:ln>
                <a:solidFill>
                  <a:schemeClr val="tx1"/>
                </a:solidFill>
                <a:effectLst/>
                <a:uLnTx/>
                <a:uFillTx/>
                <a:latin typeface="Arial" panose="020B0604020202020204" pitchFamily="34" charset="0"/>
                <a:ea typeface="+mn-ea"/>
                <a:cs typeface="Arial" panose="020B0604020202020204" pitchFamily="34" charset="0"/>
              </a:rPr>
              <a:t> </a:t>
            </a:r>
          </a:p>
          <a:p>
            <a:pPr lvl="0" algn="ctr" fontAlgn="auto">
              <a:lnSpc>
                <a:spcPct val="90000"/>
              </a:lnSpc>
              <a:spcBef>
                <a:spcPts val="1000"/>
              </a:spcBef>
              <a:spcAft>
                <a:spcPts val="0"/>
              </a:spcAft>
              <a:defRPr/>
            </a:pPr>
            <a:r>
              <a:rPr lang="pt-BR" sz="2800" b="1" dirty="0" smtClean="0"/>
              <a:t>ZERO</a:t>
            </a:r>
          </a:p>
          <a:p>
            <a:pPr lvl="0" algn="ctr" fontAlgn="auto">
              <a:lnSpc>
                <a:spcPct val="90000"/>
              </a:lnSpc>
              <a:spcBef>
                <a:spcPts val="1000"/>
              </a:spcBef>
              <a:spcAft>
                <a:spcPts val="0"/>
              </a:spcAft>
              <a:defRPr/>
            </a:pPr>
            <a:endParaRPr kumimoji="0" lang="pt-BR" sz="28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spTree>
  </p:cSld>
  <p:clrMapOvr>
    <a:masterClrMapping/>
  </p:clrMapOvr>
  <p:transition spd="slow">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a:xfrm>
            <a:off x="0" y="0"/>
            <a:ext cx="12192000" cy="908050"/>
          </a:xfrm>
          <a:noFill/>
        </p:spPr>
        <p:txBody>
          <a:bodyPr rtlCol="0">
            <a:normAutofit/>
          </a:bodyPr>
          <a:lstStyle/>
          <a:p>
            <a:pPr eaLnBrk="1" fontAlgn="auto" hangingPunct="1">
              <a:spcAft>
                <a:spcPts val="0"/>
              </a:spcAft>
              <a:defRPr/>
            </a:pPr>
            <a:r>
              <a:rPr lang="pt-BR" sz="2400" b="1" dirty="0">
                <a:solidFill>
                  <a:srgbClr val="FFFF00"/>
                </a:solidFill>
              </a:rPr>
              <a:t>51. Número absoluto de óbitos por dengue    </a:t>
            </a:r>
            <a:r>
              <a:rPr lang="pt-BR" sz="2400" b="1" dirty="0" smtClean="0">
                <a:solidFill>
                  <a:srgbClr val="FFFF00"/>
                </a:solidFill>
              </a:rPr>
              <a:t>             </a:t>
            </a:r>
            <a:r>
              <a:rPr lang="pt-BR" sz="1800" b="1" dirty="0" smtClean="0">
                <a:solidFill>
                  <a:srgbClr val="FFFF00"/>
                </a:solidFill>
              </a:rPr>
              <a:t>Meta 2016:  </a:t>
            </a:r>
            <a:r>
              <a:rPr lang="pt-BR" sz="1800" b="1" dirty="0" err="1" smtClean="0">
                <a:solidFill>
                  <a:srgbClr val="FFFF00"/>
                </a:solidFill>
              </a:rPr>
              <a:t>Coef</a:t>
            </a:r>
            <a:r>
              <a:rPr lang="pt-BR" sz="1800" b="1" dirty="0" smtClean="0">
                <a:solidFill>
                  <a:srgbClr val="FFFF00"/>
                </a:solidFill>
              </a:rPr>
              <a:t>. Letal./1000 dengue : 0,3</a:t>
            </a:r>
            <a:endParaRPr lang="pt-BR" sz="1800" b="1" i="1" dirty="0">
              <a:solidFill>
                <a:srgbClr val="FFFF00"/>
              </a:solidFill>
              <a:latin typeface="+mn-lt"/>
            </a:endParaRPr>
          </a:p>
        </p:txBody>
      </p:sp>
      <p:sp>
        <p:nvSpPr>
          <p:cNvPr id="6" name="Retângulo 5"/>
          <p:cNvSpPr/>
          <p:nvPr/>
        </p:nvSpPr>
        <p:spPr>
          <a:xfrm>
            <a:off x="380960" y="785795"/>
            <a:ext cx="11072890" cy="5816977"/>
          </a:xfrm>
          <a:prstGeom prst="rect">
            <a:avLst/>
          </a:prstGeom>
          <a:noFill/>
        </p:spPr>
        <p:txBody>
          <a:bodyPr wrap="square">
            <a:spAutoFit/>
          </a:bodyPr>
          <a:lstStyle/>
          <a:p>
            <a:r>
              <a:rPr lang="pt-BR" sz="2800" b="1" dirty="0" smtClean="0">
                <a:solidFill>
                  <a:srgbClr val="FFFF00"/>
                </a:solidFill>
              </a:rPr>
              <a:t> Dengue  </a:t>
            </a:r>
            <a:r>
              <a:rPr lang="pt-BR" sz="2400" b="1" dirty="0" smtClean="0"/>
              <a:t>(até 17 semana </a:t>
            </a:r>
            <a:r>
              <a:rPr lang="pt-BR" sz="2400" b="1" dirty="0" err="1" smtClean="0"/>
              <a:t>epid</a:t>
            </a:r>
            <a:r>
              <a:rPr lang="pt-BR" sz="2400" b="1" dirty="0" smtClean="0"/>
              <a:t>. 22/05 a 28/05) </a:t>
            </a:r>
          </a:p>
          <a:p>
            <a:pPr lvl="1">
              <a:buFont typeface="Wingdings" pitchFamily="2" charset="2"/>
              <a:buChar char="Ø"/>
            </a:pPr>
            <a:r>
              <a:rPr lang="pt-BR" sz="2400" b="1" dirty="0" smtClean="0"/>
              <a:t> Suspeitos 7.835</a:t>
            </a:r>
          </a:p>
          <a:p>
            <a:pPr lvl="1">
              <a:buFont typeface="Wingdings" pitchFamily="2" charset="2"/>
              <a:buChar char="Ø"/>
            </a:pPr>
            <a:r>
              <a:rPr lang="pt-BR" sz="2400" b="1" dirty="0" smtClean="0"/>
              <a:t>Confirmados 2.425 </a:t>
            </a:r>
          </a:p>
          <a:p>
            <a:pPr lvl="1">
              <a:buFont typeface="Wingdings" pitchFamily="2" charset="2"/>
              <a:buChar char="Ø"/>
            </a:pPr>
            <a:r>
              <a:rPr lang="pt-BR" sz="2400" b="1" dirty="0" smtClean="0"/>
              <a:t>Ainda em investigação2.946</a:t>
            </a:r>
          </a:p>
          <a:p>
            <a:pPr lvl="1">
              <a:buFont typeface="Wingdings" pitchFamily="2" charset="2"/>
              <a:buChar char="Ø"/>
            </a:pPr>
            <a:r>
              <a:rPr lang="pt-BR" sz="2400" b="1" dirty="0" smtClean="0"/>
              <a:t> Descartados 2.466</a:t>
            </a:r>
          </a:p>
          <a:p>
            <a:endParaRPr lang="pt-BR" sz="2400" b="1" dirty="0" smtClean="0"/>
          </a:p>
          <a:p>
            <a:pPr algn="r"/>
            <a:r>
              <a:rPr lang="pt-BR" sz="2800" b="1" dirty="0" smtClean="0">
                <a:solidFill>
                  <a:srgbClr val="FFFF00"/>
                </a:solidFill>
              </a:rPr>
              <a:t>Zika Vírus </a:t>
            </a:r>
            <a:r>
              <a:rPr lang="pt-BR" sz="2400" b="1" dirty="0" smtClean="0"/>
              <a:t>(até 23 semana </a:t>
            </a:r>
            <a:r>
              <a:rPr lang="pt-BR" sz="2400" b="1" dirty="0" err="1" smtClean="0"/>
              <a:t>epid</a:t>
            </a:r>
            <a:r>
              <a:rPr lang="pt-BR" sz="2400" b="1" dirty="0" smtClean="0"/>
              <a:t> 05/06 a 11/06) </a:t>
            </a:r>
          </a:p>
          <a:p>
            <a:pPr algn="r">
              <a:buFont typeface="Wingdings" pitchFamily="2" charset="2"/>
              <a:buChar char="Ø"/>
            </a:pPr>
            <a:r>
              <a:rPr lang="pt-BR" sz="2400" b="1" dirty="0" smtClean="0"/>
              <a:t>Confirmados 485</a:t>
            </a:r>
          </a:p>
          <a:p>
            <a:pPr algn="r">
              <a:buFont typeface="Wingdings" pitchFamily="2" charset="2"/>
              <a:buChar char="Ø"/>
            </a:pPr>
            <a:r>
              <a:rPr lang="pt-BR" sz="2400" b="1" dirty="0" smtClean="0"/>
              <a:t>Gestantes 13</a:t>
            </a:r>
          </a:p>
          <a:p>
            <a:pPr>
              <a:buFont typeface="Wingdings" pitchFamily="2" charset="2"/>
              <a:buChar char="Ø"/>
            </a:pPr>
            <a:endParaRPr lang="pt-BR" sz="2400" dirty="0" smtClean="0"/>
          </a:p>
          <a:p>
            <a:r>
              <a:rPr lang="pt-BR" sz="2800" b="1" dirty="0" smtClean="0">
                <a:solidFill>
                  <a:srgbClr val="FFFF00"/>
                </a:solidFill>
              </a:rPr>
              <a:t>Chikungunya</a:t>
            </a:r>
            <a:r>
              <a:rPr lang="pt-BR" sz="2400" b="1" dirty="0" smtClean="0"/>
              <a:t> (até 23 semana </a:t>
            </a:r>
            <a:r>
              <a:rPr lang="pt-BR" sz="2400" b="1" dirty="0" err="1" smtClean="0"/>
              <a:t>epid</a:t>
            </a:r>
            <a:r>
              <a:rPr lang="pt-BR" sz="2400" b="1" dirty="0" smtClean="0"/>
              <a:t> 05/06 a 11/06) </a:t>
            </a:r>
          </a:p>
          <a:p>
            <a:pPr lvl="1">
              <a:buFont typeface="Wingdings" pitchFamily="2" charset="2"/>
              <a:buChar char="Ø"/>
            </a:pPr>
            <a:r>
              <a:rPr lang="pt-BR" sz="2400" b="1" dirty="0" smtClean="0"/>
              <a:t> Notificados 23 </a:t>
            </a:r>
          </a:p>
          <a:p>
            <a:pPr lvl="1">
              <a:buFont typeface="Wingdings" pitchFamily="2" charset="2"/>
              <a:buChar char="Ø"/>
            </a:pPr>
            <a:r>
              <a:rPr lang="pt-BR" sz="2400" b="1" dirty="0" smtClean="0"/>
              <a:t>Confirmados 14</a:t>
            </a:r>
          </a:p>
          <a:p>
            <a:pPr lvl="1">
              <a:buFont typeface="Wingdings" pitchFamily="2" charset="2"/>
              <a:buChar char="Ø"/>
            </a:pPr>
            <a:r>
              <a:rPr lang="pt-BR" sz="2400" b="1" dirty="0" smtClean="0"/>
              <a:t>Ainda em investigação 6</a:t>
            </a:r>
          </a:p>
          <a:p>
            <a:pPr lvl="1">
              <a:buFont typeface="Wingdings" pitchFamily="2" charset="2"/>
              <a:buChar char="Ø"/>
            </a:pPr>
            <a:r>
              <a:rPr lang="pt-BR" sz="2400" b="1" dirty="0" smtClean="0"/>
              <a:t> Descartados 3</a:t>
            </a:r>
            <a:endParaRPr lang="pt-BR" sz="2400" dirty="0"/>
          </a:p>
        </p:txBody>
      </p:sp>
    </p:spTree>
  </p:cSld>
  <p:clrMapOvr>
    <a:masterClrMapping/>
  </p:clrMapOvr>
  <p:transition spd="slow">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a:xfrm>
            <a:off x="0" y="0"/>
            <a:ext cx="12192000" cy="936625"/>
          </a:xfrm>
          <a:noFill/>
        </p:spPr>
        <p:txBody>
          <a:bodyPr rtlCol="0">
            <a:normAutofit fontScale="90000"/>
          </a:bodyPr>
          <a:lstStyle/>
          <a:p>
            <a:pPr algn="r" eaLnBrk="1" fontAlgn="auto" hangingPunct="1">
              <a:spcAft>
                <a:spcPts val="0"/>
              </a:spcAft>
              <a:defRPr/>
            </a:pPr>
            <a:r>
              <a:rPr lang="pt-BR" sz="2000" b="1" dirty="0"/>
              <a:t/>
            </a:r>
            <a:br>
              <a:rPr lang="pt-BR" sz="2000" b="1" dirty="0"/>
            </a:br>
            <a:r>
              <a:rPr lang="pt-BR" sz="2000" b="1" dirty="0"/>
              <a:t/>
            </a:r>
            <a:br>
              <a:rPr lang="pt-BR" sz="2000" b="1" dirty="0"/>
            </a:br>
            <a:r>
              <a:rPr lang="pt-BR" sz="2000" b="1" i="1" dirty="0"/>
              <a:t/>
            </a:r>
            <a:br>
              <a:rPr lang="pt-BR" sz="2000" b="1" i="1" dirty="0"/>
            </a:br>
            <a:r>
              <a:rPr lang="pt-BR" sz="2700" b="1" dirty="0">
                <a:solidFill>
                  <a:srgbClr val="FFFF00"/>
                </a:solidFill>
                <a:latin typeface="+mn-lt"/>
              </a:rPr>
              <a:t>Meta Municipal </a:t>
            </a:r>
            <a:r>
              <a:rPr lang="pt-BR" sz="2700" b="1" dirty="0" smtClean="0">
                <a:solidFill>
                  <a:srgbClr val="FFFF00"/>
                </a:solidFill>
                <a:latin typeface="+mn-lt"/>
              </a:rPr>
              <a:t>7.f – Inspecionar  25% das Estações de Tratamento de </a:t>
            </a:r>
            <a:r>
              <a:rPr lang="pt-BR" sz="2700" b="1" dirty="0">
                <a:solidFill>
                  <a:srgbClr val="FFFF00"/>
                </a:solidFill>
                <a:latin typeface="+mn-lt"/>
              </a:rPr>
              <a:t>Água </a:t>
            </a:r>
            <a:r>
              <a:rPr lang="pt-BR" sz="2700" b="1" dirty="0" smtClean="0">
                <a:solidFill>
                  <a:srgbClr val="FFFF00"/>
                </a:solidFill>
                <a:latin typeface="+mn-lt"/>
              </a:rPr>
              <a:t> e Sistema de Captação do Público  do Sist. Publico                                          Metas </a:t>
            </a:r>
            <a:r>
              <a:rPr lang="pt-BR" sz="2700" b="1" dirty="0">
                <a:solidFill>
                  <a:srgbClr val="FFFF00"/>
                </a:solidFill>
                <a:latin typeface="+mn-lt"/>
              </a:rPr>
              <a:t>2014 a </a:t>
            </a:r>
            <a:r>
              <a:rPr lang="pt-BR" sz="2700" b="1" dirty="0" smtClean="0">
                <a:solidFill>
                  <a:srgbClr val="FFFF00"/>
                </a:solidFill>
                <a:latin typeface="+mn-lt"/>
              </a:rPr>
              <a:t>2017: 25%</a:t>
            </a:r>
            <a:r>
              <a:rPr lang="pt-BR" sz="2700" b="1" dirty="0" smtClean="0">
                <a:latin typeface="+mn-lt"/>
              </a:rPr>
              <a:t/>
            </a:r>
            <a:br>
              <a:rPr lang="pt-BR" sz="2700" b="1" dirty="0" smtClean="0">
                <a:latin typeface="+mn-lt"/>
              </a:rPr>
            </a:br>
            <a:r>
              <a:rPr lang="pt-BR" sz="2000" b="1" dirty="0"/>
              <a:t/>
            </a:r>
            <a:br>
              <a:rPr lang="pt-BR" sz="2000" b="1" dirty="0"/>
            </a:br>
            <a:r>
              <a:rPr lang="pt-BR" sz="2000" b="1" i="1" dirty="0">
                <a:latin typeface="+mn-lt"/>
              </a:rPr>
              <a:t/>
            </a:r>
            <a:br>
              <a:rPr lang="pt-BR" sz="2000" b="1" i="1" dirty="0">
                <a:latin typeface="+mn-lt"/>
              </a:rPr>
            </a:br>
            <a:endParaRPr lang="pt-BR" sz="2000" b="1" i="1" dirty="0">
              <a:latin typeface="+mn-lt"/>
            </a:endParaRPr>
          </a:p>
        </p:txBody>
      </p:sp>
      <p:sp>
        <p:nvSpPr>
          <p:cNvPr id="21506" name="AutoShape 2" descr="Exibindo 20160411_120348.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pt-BR"/>
          </a:p>
        </p:txBody>
      </p:sp>
      <p:pic>
        <p:nvPicPr>
          <p:cNvPr id="21507" name="Picture 3" descr="C:\Users\977039\Downloads\20160411_120348.jpg"/>
          <p:cNvPicPr>
            <a:picLocks noChangeAspect="1" noChangeArrowheads="1"/>
          </p:cNvPicPr>
          <p:nvPr/>
        </p:nvPicPr>
        <p:blipFill>
          <a:blip r:embed="rId2"/>
          <a:srcRect/>
          <a:stretch>
            <a:fillRect/>
          </a:stretch>
        </p:blipFill>
        <p:spPr bwMode="auto">
          <a:xfrm>
            <a:off x="523836" y="857232"/>
            <a:ext cx="4357718" cy="3281082"/>
          </a:xfrm>
          <a:prstGeom prst="rect">
            <a:avLst/>
          </a:prstGeom>
          <a:noFill/>
        </p:spPr>
      </p:pic>
      <p:pic>
        <p:nvPicPr>
          <p:cNvPr id="21508" name="Picture 4" descr="C:\Users\977039\Downloads\IMG_9648.jpg"/>
          <p:cNvPicPr>
            <a:picLocks noChangeAspect="1" noChangeArrowheads="1"/>
          </p:cNvPicPr>
          <p:nvPr/>
        </p:nvPicPr>
        <p:blipFill>
          <a:blip r:embed="rId3"/>
          <a:srcRect/>
          <a:stretch>
            <a:fillRect/>
          </a:stretch>
        </p:blipFill>
        <p:spPr bwMode="auto">
          <a:xfrm>
            <a:off x="4595802" y="2357430"/>
            <a:ext cx="4857784" cy="3643338"/>
          </a:xfrm>
          <a:prstGeom prst="rect">
            <a:avLst/>
          </a:prstGeom>
          <a:noFill/>
        </p:spPr>
      </p:pic>
      <p:sp>
        <p:nvSpPr>
          <p:cNvPr id="11" name="Espaço Reservado para Conteúdo 2"/>
          <p:cNvSpPr txBox="1">
            <a:spLocks/>
          </p:cNvSpPr>
          <p:nvPr/>
        </p:nvSpPr>
        <p:spPr>
          <a:xfrm>
            <a:off x="9024958" y="1428736"/>
            <a:ext cx="2666976" cy="785818"/>
          </a:xfrm>
          <a:prstGeom prst="rect">
            <a:avLst/>
          </a:prstGeom>
          <a:solidFill>
            <a:schemeClr val="accent1">
              <a:lumMod val="20000"/>
              <a:lumOff val="80000"/>
            </a:schemeClr>
          </a:solidFill>
        </p:spPr>
        <p:txBody>
          <a:bodyPr rtlCol="0">
            <a:normAutofit/>
          </a:bodyPr>
          <a:lstStyle/>
          <a:p>
            <a:pPr lvl="0" algn="ctr" fontAlgn="auto">
              <a:lnSpc>
                <a:spcPct val="90000"/>
              </a:lnSpc>
              <a:spcBef>
                <a:spcPts val="1000"/>
              </a:spcBef>
              <a:spcAft>
                <a:spcPts val="0"/>
              </a:spcAft>
              <a:defRPr/>
            </a:pPr>
            <a:r>
              <a:rPr kumimoji="0" lang="pt-BR" sz="2400" b="1" i="0" u="none" strike="noStrike" kern="1200" cap="none" spc="0" normalizeH="0" baseline="0" noProof="0" dirty="0" smtClean="0">
                <a:ln>
                  <a:noFill/>
                </a:ln>
                <a:solidFill>
                  <a:schemeClr val="tx1"/>
                </a:solidFill>
                <a:effectLst/>
                <a:uLnTx/>
                <a:uFillTx/>
                <a:latin typeface="Arial" panose="020B0604020202020204" pitchFamily="34" charset="0"/>
                <a:ea typeface="+mn-ea"/>
                <a:cs typeface="Arial" panose="020B0604020202020204" pitchFamily="34" charset="0"/>
              </a:rPr>
              <a:t>1º  RDQA 2016 50%</a:t>
            </a:r>
            <a:endParaRPr kumimoji="0" lang="pt-BR" sz="2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spTree>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p:cNvSpPr/>
          <p:nvPr/>
        </p:nvSpPr>
        <p:spPr>
          <a:xfrm>
            <a:off x="0" y="1"/>
            <a:ext cx="12192000" cy="461665"/>
          </a:xfrm>
          <a:prstGeom prst="rect">
            <a:avLst/>
          </a:prstGeom>
          <a:noFill/>
        </p:spPr>
        <p:txBody>
          <a:bodyPr wrap="square">
            <a:spAutoFit/>
          </a:bodyPr>
          <a:lstStyle/>
          <a:p>
            <a:pPr eaLnBrk="0" hangingPunct="0">
              <a:tabLst>
                <a:tab pos="87313" algn="l"/>
              </a:tabLst>
              <a:defRPr/>
            </a:pPr>
            <a:r>
              <a:rPr lang="pt-BR" sz="2400" b="1" dirty="0" smtClean="0">
                <a:solidFill>
                  <a:srgbClr val="FFFF00"/>
                </a:solidFill>
                <a:latin typeface="+mn-lt"/>
              </a:rPr>
              <a:t>1.Cobertura Populacional </a:t>
            </a:r>
            <a:r>
              <a:rPr lang="pt-BR" sz="2400" b="1" dirty="0">
                <a:solidFill>
                  <a:srgbClr val="FFFF00"/>
                </a:solidFill>
                <a:latin typeface="+mn-lt"/>
              </a:rPr>
              <a:t>estimada pelas Equipes de Atenção </a:t>
            </a:r>
            <a:r>
              <a:rPr lang="pt-BR" sz="2400" b="1" dirty="0" smtClean="0">
                <a:solidFill>
                  <a:srgbClr val="FFFF00"/>
                </a:solidFill>
                <a:latin typeface="+mn-lt"/>
              </a:rPr>
              <a:t>Básica   </a:t>
            </a:r>
            <a:r>
              <a:rPr lang="pt-BR" sz="2000" b="1" dirty="0" smtClean="0">
                <a:solidFill>
                  <a:srgbClr val="FFFF00"/>
                </a:solidFill>
              </a:rPr>
              <a:t>Meta 2016: 56,5% </a:t>
            </a:r>
            <a:endParaRPr lang="pt-BR" sz="2000" b="1" dirty="0">
              <a:solidFill>
                <a:srgbClr val="FFFF00"/>
              </a:solidFill>
            </a:endParaRPr>
          </a:p>
        </p:txBody>
      </p:sp>
      <p:sp>
        <p:nvSpPr>
          <p:cNvPr id="18" name="CaixaDeTexto 17"/>
          <p:cNvSpPr txBox="1"/>
          <p:nvPr/>
        </p:nvSpPr>
        <p:spPr>
          <a:xfrm>
            <a:off x="10201275" y="6550223"/>
            <a:ext cx="1990725" cy="307777"/>
          </a:xfrm>
          <a:prstGeom prst="rect">
            <a:avLst/>
          </a:prstGeom>
          <a:noFill/>
        </p:spPr>
        <p:txBody>
          <a:bodyPr>
            <a:spAutoFit/>
          </a:bodyPr>
          <a:lstStyle/>
          <a:p>
            <a:pPr algn="ctr" eaLnBrk="0" hangingPunct="0"/>
            <a:r>
              <a:rPr lang="pt-BR" sz="1400" b="1" dirty="0">
                <a:solidFill>
                  <a:srgbClr val="1F4E79"/>
                </a:solidFill>
              </a:rPr>
              <a:t>SC </a:t>
            </a:r>
            <a:r>
              <a:rPr lang="pt-BR" sz="1400" b="1" dirty="0" smtClean="0">
                <a:solidFill>
                  <a:srgbClr val="1F4E79"/>
                </a:solidFill>
              </a:rPr>
              <a:t>Moreira</a:t>
            </a:r>
            <a:endParaRPr lang="pt-BR" sz="1400" b="1" dirty="0">
              <a:solidFill>
                <a:srgbClr val="1F4E79"/>
              </a:solidFill>
            </a:endParaRPr>
          </a:p>
        </p:txBody>
      </p:sp>
      <p:graphicFrame>
        <p:nvGraphicFramePr>
          <p:cNvPr id="10" name="Gráfico 9"/>
          <p:cNvGraphicFramePr/>
          <p:nvPr/>
        </p:nvGraphicFramePr>
        <p:xfrm>
          <a:off x="452398" y="642918"/>
          <a:ext cx="11072890" cy="5643602"/>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spd="slow">
    <p:wedg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AutoShape 1"/>
          <p:cNvSpPr>
            <a:spLocks noChangeArrowheads="1"/>
          </p:cNvSpPr>
          <p:nvPr/>
        </p:nvSpPr>
        <p:spPr bwMode="auto">
          <a:xfrm>
            <a:off x="6064250" y="506413"/>
            <a:ext cx="214313" cy="285750"/>
          </a:xfrm>
          <a:prstGeom prst="upArrow">
            <a:avLst>
              <a:gd name="adj1" fmla="val 50000"/>
              <a:gd name="adj2" fmla="val 49963"/>
            </a:avLst>
          </a:prstGeom>
          <a:solidFill>
            <a:srgbClr val="4F81BD"/>
          </a:solidFill>
          <a:ln w="12600" cap="sq">
            <a:solidFill>
              <a:srgbClr val="243F60"/>
            </a:solidFill>
            <a:miter lim="800000"/>
            <a:headEnd/>
            <a:tailEnd/>
          </a:ln>
        </p:spPr>
        <p:txBody>
          <a:bodyPr vert="horz" wrap="none" lIns="91440" tIns="45720" rIns="91440" bIns="45720" numCol="1" anchor="ctr" anchorCtr="0" compatLnSpc="1">
            <a:prstTxWarp prst="textNoShape">
              <a:avLst/>
            </a:prstTxWarp>
          </a:bodyPr>
          <a:lstStyle/>
          <a:p>
            <a:endParaRPr lang="pt-BR"/>
          </a:p>
        </p:txBody>
      </p:sp>
      <p:sp>
        <p:nvSpPr>
          <p:cNvPr id="11267" name="Rectangle 3"/>
          <p:cNvSpPr>
            <a:spLocks noChangeArrowheads="1"/>
          </p:cNvSpPr>
          <p:nvPr/>
        </p:nvSpPr>
        <p:spPr bwMode="auto">
          <a:xfrm>
            <a:off x="274638" y="457200"/>
            <a:ext cx="12192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1928813" algn="l"/>
              </a:tabLst>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8" name="Título 17"/>
          <p:cNvSpPr>
            <a:spLocks noGrp="1"/>
          </p:cNvSpPr>
          <p:nvPr>
            <p:ph type="title"/>
          </p:nvPr>
        </p:nvSpPr>
        <p:spPr>
          <a:xfrm>
            <a:off x="238084" y="214290"/>
            <a:ext cx="11953916" cy="6643710"/>
          </a:xfrm>
          <a:noFill/>
        </p:spPr>
        <p:txBody>
          <a:bodyPr/>
          <a:lstStyle/>
          <a:p>
            <a:pPr lvl="0" eaLnBrk="1" hangingPunct="1">
              <a:lnSpc>
                <a:spcPct val="100000"/>
              </a:lnSpc>
              <a:tabLst>
                <a:tab pos="1928813" algn="l"/>
              </a:tabLst>
            </a:pPr>
            <a:r>
              <a:rPr lang="pt-BR" sz="2400" b="1" dirty="0" smtClean="0">
                <a:solidFill>
                  <a:srgbClr val="FFFF00"/>
                </a:solidFill>
                <a:latin typeface="Arial" pitchFamily="34" charset="0"/>
                <a:ea typeface="Calibri" pitchFamily="34" charset="0"/>
                <a:cs typeface="Arial" pitchFamily="34" charset="0"/>
              </a:rPr>
              <a:t/>
            </a:r>
            <a:br>
              <a:rPr lang="pt-BR" sz="2400" b="1" dirty="0" smtClean="0">
                <a:solidFill>
                  <a:srgbClr val="FFFF00"/>
                </a:solidFill>
                <a:latin typeface="Arial" pitchFamily="34" charset="0"/>
                <a:ea typeface="Calibri" pitchFamily="34" charset="0"/>
                <a:cs typeface="Arial" pitchFamily="34" charset="0"/>
              </a:rPr>
            </a:br>
            <a:r>
              <a:rPr lang="pt-BR" sz="2400" b="1" dirty="0" smtClean="0">
                <a:solidFill>
                  <a:srgbClr val="FFFF00"/>
                </a:solidFill>
                <a:latin typeface="Arial" pitchFamily="34" charset="0"/>
                <a:ea typeface="Calibri" pitchFamily="34" charset="0"/>
                <a:cs typeface="Arial" pitchFamily="34" charset="0"/>
              </a:rPr>
              <a:t/>
            </a:r>
            <a:br>
              <a:rPr lang="pt-BR" sz="2400" b="1" dirty="0" smtClean="0">
                <a:solidFill>
                  <a:srgbClr val="FFFF00"/>
                </a:solidFill>
                <a:latin typeface="Arial" pitchFamily="34" charset="0"/>
                <a:ea typeface="Calibri" pitchFamily="34" charset="0"/>
                <a:cs typeface="Arial" pitchFamily="34" charset="0"/>
              </a:rPr>
            </a:br>
            <a:r>
              <a:rPr lang="pt-BR" sz="2400" b="1" dirty="0" smtClean="0">
                <a:solidFill>
                  <a:srgbClr val="FFFF00"/>
                </a:solidFill>
                <a:latin typeface="Arial" pitchFamily="34" charset="0"/>
                <a:ea typeface="Calibri" pitchFamily="34" charset="0"/>
                <a:cs typeface="Arial" pitchFamily="34" charset="0"/>
              </a:rPr>
              <a:t>Meta </a:t>
            </a:r>
            <a:r>
              <a:rPr lang="pt-BR" sz="2400" b="1" dirty="0" smtClean="0">
                <a:solidFill>
                  <a:srgbClr val="FFFF00"/>
                </a:solidFill>
                <a:latin typeface="Arial" pitchFamily="34" charset="0"/>
                <a:ea typeface="Calibri" pitchFamily="34" charset="0"/>
                <a:cs typeface="Arial" pitchFamily="34" charset="0"/>
              </a:rPr>
              <a:t>Municipal 7.</a:t>
            </a:r>
            <a:r>
              <a:rPr lang="pt-BR" sz="2400" b="1" dirty="0" err="1" smtClean="0">
                <a:solidFill>
                  <a:srgbClr val="FFFF00"/>
                </a:solidFill>
                <a:latin typeface="Arial" pitchFamily="34" charset="0"/>
                <a:ea typeface="Calibri" pitchFamily="34" charset="0"/>
                <a:cs typeface="Arial" pitchFamily="34" charset="0"/>
              </a:rPr>
              <a:t>ag</a:t>
            </a:r>
            <a:r>
              <a:rPr lang="pt-BR" sz="2400" b="1" dirty="0" smtClean="0">
                <a:solidFill>
                  <a:srgbClr val="FFFF00"/>
                </a:solidFill>
                <a:latin typeface="Arial" pitchFamily="34" charset="0"/>
                <a:ea typeface="Calibri" pitchFamily="34" charset="0"/>
                <a:cs typeface="Arial" pitchFamily="34" charset="0"/>
              </a:rPr>
              <a:t>: inspecionar, anualmente, no mínimo 10% do universo de hipermercados e supermercados cadastrados no SIVISA. </a:t>
            </a:r>
            <a:r>
              <a:rPr lang="pt-BR" sz="2400" b="1" dirty="0" smtClean="0">
                <a:solidFill>
                  <a:srgbClr val="FFFF00"/>
                </a:solidFill>
                <a:latin typeface="Arial" pitchFamily="34" charset="0"/>
                <a:ea typeface="Calibri" pitchFamily="34" charset="0"/>
                <a:cs typeface="Arial" pitchFamily="34" charset="0"/>
              </a:rPr>
              <a:t/>
            </a:r>
            <a:br>
              <a:rPr lang="pt-BR" sz="2400" b="1" dirty="0" smtClean="0">
                <a:solidFill>
                  <a:srgbClr val="FFFF00"/>
                </a:solidFill>
                <a:latin typeface="Arial" pitchFamily="34" charset="0"/>
                <a:ea typeface="Calibri" pitchFamily="34" charset="0"/>
                <a:cs typeface="Arial" pitchFamily="34" charset="0"/>
              </a:rPr>
            </a:br>
            <a:r>
              <a:rPr lang="pt-BR" sz="2400" b="1" dirty="0" smtClean="0">
                <a:solidFill>
                  <a:srgbClr val="FFFF00"/>
                </a:solidFill>
                <a:latin typeface="Arial" pitchFamily="34" charset="0"/>
                <a:ea typeface="Calibri" pitchFamily="34" charset="0"/>
                <a:cs typeface="Arial" pitchFamily="34" charset="0"/>
              </a:rPr>
              <a:t/>
            </a:r>
            <a:br>
              <a:rPr lang="pt-BR" sz="2400" b="1" dirty="0" smtClean="0">
                <a:solidFill>
                  <a:srgbClr val="FFFF00"/>
                </a:solidFill>
                <a:latin typeface="Arial" pitchFamily="34" charset="0"/>
                <a:ea typeface="Calibri" pitchFamily="34" charset="0"/>
                <a:cs typeface="Arial" pitchFamily="34" charset="0"/>
              </a:rPr>
            </a:br>
            <a:r>
              <a:rPr lang="pt-BR" sz="2400" b="1" dirty="0" smtClean="0">
                <a:latin typeface="Arial" pitchFamily="34" charset="0"/>
                <a:ea typeface="Calibri" pitchFamily="34" charset="0"/>
                <a:cs typeface="Arial" pitchFamily="34" charset="0"/>
              </a:rPr>
              <a:t>Indicador</a:t>
            </a:r>
            <a:r>
              <a:rPr lang="pt-BR" sz="2400" b="1" dirty="0" smtClean="0">
                <a:latin typeface="Arial" pitchFamily="34" charset="0"/>
                <a:ea typeface="Calibri" pitchFamily="34" charset="0"/>
                <a:cs typeface="Arial" pitchFamily="34" charset="0"/>
              </a:rPr>
              <a:t>: </a:t>
            </a:r>
            <a:r>
              <a:rPr lang="pt-BR" sz="2400" i="1" dirty="0" smtClean="0">
                <a:latin typeface="Arial" pitchFamily="34" charset="0"/>
                <a:ea typeface="Calibri" pitchFamily="34" charset="0"/>
                <a:cs typeface="Calibri" pitchFamily="34" charset="0"/>
              </a:rPr>
              <a:t>Nº de </a:t>
            </a:r>
            <a:r>
              <a:rPr lang="pt-BR" sz="2400" i="1" dirty="0" err="1" smtClean="0">
                <a:latin typeface="Arial" pitchFamily="34" charset="0"/>
                <a:ea typeface="Calibri" pitchFamily="34" charset="0"/>
                <a:cs typeface="Calibri" pitchFamily="34" charset="0"/>
              </a:rPr>
              <a:t>hiperm</a:t>
            </a:r>
            <a:r>
              <a:rPr lang="pt-BR" sz="2400" i="1" dirty="0" smtClean="0">
                <a:latin typeface="Arial" pitchFamily="34" charset="0"/>
                <a:ea typeface="Calibri" pitchFamily="34" charset="0"/>
                <a:cs typeface="Calibri" pitchFamily="34" charset="0"/>
              </a:rPr>
              <a:t>./ </a:t>
            </a:r>
            <a:r>
              <a:rPr lang="pt-BR" sz="2400" i="1" dirty="0" err="1" smtClean="0">
                <a:latin typeface="Arial" pitchFamily="34" charset="0"/>
                <a:ea typeface="Calibri" pitchFamily="34" charset="0"/>
                <a:cs typeface="Calibri" pitchFamily="34" charset="0"/>
              </a:rPr>
              <a:t>superm</a:t>
            </a:r>
            <a:r>
              <a:rPr lang="pt-BR" sz="2400" i="1" dirty="0" smtClean="0">
                <a:latin typeface="Arial" pitchFamily="34" charset="0"/>
                <a:ea typeface="Calibri" pitchFamily="34" charset="0"/>
                <a:cs typeface="Calibri" pitchFamily="34" charset="0"/>
              </a:rPr>
              <a:t>. </a:t>
            </a:r>
            <a:r>
              <a:rPr lang="pt-BR" sz="2400" i="1" dirty="0" err="1" smtClean="0">
                <a:latin typeface="Arial" pitchFamily="34" charset="0"/>
                <a:ea typeface="Calibri" pitchFamily="34" charset="0"/>
                <a:cs typeface="Calibri" pitchFamily="34" charset="0"/>
              </a:rPr>
              <a:t>Inspec</a:t>
            </a:r>
            <a:r>
              <a:rPr lang="pt-BR" sz="2400" i="1" dirty="0" smtClean="0">
                <a:latin typeface="Arial" pitchFamily="34" charset="0"/>
                <a:ea typeface="Calibri" pitchFamily="34" charset="0"/>
                <a:cs typeface="Calibri" pitchFamily="34" charset="0"/>
              </a:rPr>
              <a:t>. / nº total X 100. </a:t>
            </a:r>
            <a:br>
              <a:rPr lang="pt-BR" sz="2400" i="1" dirty="0" smtClean="0">
                <a:latin typeface="Arial" pitchFamily="34" charset="0"/>
                <a:ea typeface="Calibri" pitchFamily="34" charset="0"/>
                <a:cs typeface="Calibri" pitchFamily="34" charset="0"/>
              </a:rPr>
            </a:br>
            <a:r>
              <a:rPr lang="pt-BR" sz="2400" i="1" dirty="0" smtClean="0">
                <a:latin typeface="Arial" pitchFamily="34" charset="0"/>
                <a:ea typeface="Calibri" pitchFamily="34" charset="0"/>
                <a:cs typeface="Calibri" pitchFamily="34" charset="0"/>
              </a:rPr>
              <a:t>(*) </a:t>
            </a:r>
            <a:r>
              <a:rPr lang="pt-BR" sz="2400" b="1" i="1" dirty="0" smtClean="0">
                <a:latin typeface="Arial" pitchFamily="34" charset="0"/>
                <a:ea typeface="Calibri" pitchFamily="34" charset="0"/>
                <a:cs typeface="Calibri" pitchFamily="34" charset="0"/>
              </a:rPr>
              <a:t>14 </a:t>
            </a:r>
            <a:r>
              <a:rPr lang="pt-BR" sz="2400" b="1" i="1" dirty="0" smtClean="0">
                <a:latin typeface="Arial" pitchFamily="34" charset="0"/>
                <a:ea typeface="Calibri" pitchFamily="34" charset="0"/>
                <a:cs typeface="Calibri" pitchFamily="34" charset="0"/>
              </a:rPr>
              <a:t>hipermercados e 74 supermercados (88</a:t>
            </a:r>
            <a:r>
              <a:rPr lang="pt-BR" sz="2400" b="1" i="1" dirty="0" smtClean="0">
                <a:latin typeface="Arial" pitchFamily="34" charset="0"/>
                <a:ea typeface="Calibri" pitchFamily="34" charset="0"/>
                <a:cs typeface="Calibri" pitchFamily="34" charset="0"/>
              </a:rPr>
              <a:t>) </a:t>
            </a:r>
            <a:r>
              <a:rPr lang="pt-BR" sz="2400" dirty="0" smtClean="0">
                <a:latin typeface="Arial" pitchFamily="34" charset="0"/>
                <a:cs typeface="Arial" pitchFamily="34" charset="0"/>
              </a:rPr>
              <a:t/>
            </a:r>
            <a:br>
              <a:rPr lang="pt-BR" sz="2400" dirty="0" smtClean="0">
                <a:latin typeface="Arial" pitchFamily="34" charset="0"/>
                <a:cs typeface="Arial" pitchFamily="34" charset="0"/>
              </a:rPr>
            </a:br>
            <a:r>
              <a:rPr lang="pt-BR" sz="2400" dirty="0" smtClean="0">
                <a:latin typeface="Arial" pitchFamily="34" charset="0"/>
                <a:cs typeface="Arial" pitchFamily="34" charset="0"/>
              </a:rPr>
              <a:t/>
            </a:r>
            <a:br>
              <a:rPr lang="pt-BR" sz="2400" dirty="0" smtClean="0">
                <a:latin typeface="Arial" pitchFamily="34" charset="0"/>
                <a:cs typeface="Arial" pitchFamily="34" charset="0"/>
              </a:rPr>
            </a:br>
            <a:r>
              <a:rPr lang="pt-BR" sz="2400" b="1" dirty="0" smtClean="0">
                <a:latin typeface="Arial" pitchFamily="34" charset="0"/>
                <a:ea typeface="Calibri" pitchFamily="34" charset="0"/>
                <a:cs typeface="Arial" pitchFamily="34" charset="0"/>
              </a:rPr>
              <a:t>Ações: Realizar inspeções em hipermercados e supermercados para verificação das boas práticas em estabelecimentos comerciais de alimentos.</a:t>
            </a:r>
            <a:r>
              <a:rPr lang="pt-BR" sz="2400" dirty="0" smtClean="0">
                <a:latin typeface="Arial" pitchFamily="34" charset="0"/>
                <a:cs typeface="Arial" pitchFamily="34" charset="0"/>
              </a:rPr>
              <a:t/>
            </a:r>
            <a:br>
              <a:rPr lang="pt-BR" sz="2400" dirty="0" smtClean="0">
                <a:latin typeface="Arial" pitchFamily="34" charset="0"/>
                <a:cs typeface="Arial" pitchFamily="34" charset="0"/>
              </a:rPr>
            </a:br>
            <a:r>
              <a:rPr lang="pt-BR" sz="2400" b="1" i="1" dirty="0" smtClean="0">
                <a:latin typeface="Arial" pitchFamily="34" charset="0"/>
                <a:ea typeface="Calibri" pitchFamily="34" charset="0"/>
                <a:cs typeface="Calibri" pitchFamily="34" charset="0"/>
              </a:rPr>
              <a:t/>
            </a:r>
            <a:br>
              <a:rPr lang="pt-BR" sz="2400" b="1" i="1" dirty="0" smtClean="0">
                <a:latin typeface="Arial" pitchFamily="34" charset="0"/>
                <a:ea typeface="Calibri" pitchFamily="34" charset="0"/>
                <a:cs typeface="Calibri" pitchFamily="34" charset="0"/>
              </a:rPr>
            </a:br>
            <a:r>
              <a:rPr lang="pt-BR" sz="2400" b="1" i="1" dirty="0" smtClean="0">
                <a:latin typeface="Arial" pitchFamily="34" charset="0"/>
                <a:ea typeface="Calibri" pitchFamily="34" charset="0"/>
                <a:cs typeface="Calibri" pitchFamily="34" charset="0"/>
              </a:rPr>
              <a:t/>
            </a:r>
            <a:br>
              <a:rPr lang="pt-BR" sz="2400" b="1" i="1" dirty="0" smtClean="0">
                <a:latin typeface="Arial" pitchFamily="34" charset="0"/>
                <a:ea typeface="Calibri" pitchFamily="34" charset="0"/>
                <a:cs typeface="Calibri" pitchFamily="34" charset="0"/>
              </a:rPr>
            </a:br>
            <a:r>
              <a:rPr lang="pt-BR" dirty="0" smtClean="0">
                <a:latin typeface="Arial" pitchFamily="34" charset="0"/>
                <a:cs typeface="Arial" pitchFamily="34" charset="0"/>
              </a:rPr>
              <a:t/>
            </a:r>
            <a:br>
              <a:rPr lang="pt-BR" dirty="0" smtClean="0">
                <a:latin typeface="Arial" pitchFamily="34" charset="0"/>
                <a:cs typeface="Arial" pitchFamily="34" charset="0"/>
              </a:rPr>
            </a:br>
            <a:endParaRPr lang="pt-BR" dirty="0"/>
          </a:p>
        </p:txBody>
      </p:sp>
    </p:spTree>
  </p:cSld>
  <p:clrMapOvr>
    <a:masterClrMapping/>
  </p:clrMapOvr>
  <p:transition spd="slow">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a:xfrm>
            <a:off x="20638" y="-11113"/>
            <a:ext cx="12192000" cy="687388"/>
          </a:xfrm>
          <a:noFill/>
        </p:spPr>
        <p:txBody>
          <a:bodyPr rtlCol="0">
            <a:normAutofit fontScale="90000"/>
          </a:bodyPr>
          <a:lstStyle/>
          <a:p>
            <a:pPr eaLnBrk="1" fontAlgn="auto" hangingPunct="1">
              <a:spcAft>
                <a:spcPts val="0"/>
              </a:spcAft>
              <a:defRPr/>
            </a:pPr>
            <a:r>
              <a:rPr lang="pt-BR" sz="2000" b="1" dirty="0"/>
              <a:t/>
            </a:r>
            <a:br>
              <a:rPr lang="pt-BR" sz="2000" b="1" dirty="0"/>
            </a:br>
            <a:r>
              <a:rPr lang="pt-BR" sz="2000" b="1" dirty="0"/>
              <a:t/>
            </a:r>
            <a:br>
              <a:rPr lang="pt-BR" sz="2000" b="1" dirty="0"/>
            </a:br>
            <a:r>
              <a:rPr lang="pt-BR" sz="2000" b="1" dirty="0"/>
              <a:t/>
            </a:r>
            <a:br>
              <a:rPr lang="pt-BR" sz="2000" b="1" dirty="0"/>
            </a:br>
            <a:r>
              <a:rPr lang="pt-BR" sz="2000" b="1" dirty="0"/>
              <a:t/>
            </a:r>
            <a:br>
              <a:rPr lang="pt-BR" sz="2000" b="1" dirty="0"/>
            </a:br>
            <a:r>
              <a:rPr lang="pt-BR" sz="2200" b="1" dirty="0">
                <a:solidFill>
                  <a:srgbClr val="FFFF00"/>
                </a:solidFill>
              </a:rPr>
              <a:t>Meta Municipal 7.ac - Investigar 100% dos acidentes de trabalho fatais ocorridos na área de abrangência do CEREST, exceto os ocorridos no trânsito </a:t>
            </a:r>
            <a:r>
              <a:rPr lang="pt-BR" sz="2000" dirty="0"/>
              <a:t/>
            </a:r>
            <a:br>
              <a:rPr lang="pt-BR" sz="2000" dirty="0"/>
            </a:br>
            <a:r>
              <a:rPr lang="pt-BR" sz="2200" i="1" u="sng" dirty="0"/>
              <a:t>.</a:t>
            </a:r>
            <a:r>
              <a:rPr lang="pt-BR" sz="1800" dirty="0"/>
              <a:t/>
            </a:r>
            <a:br>
              <a:rPr lang="pt-BR" sz="1800" dirty="0"/>
            </a:br>
            <a:r>
              <a:rPr lang="pt-BR" sz="2000" b="1" dirty="0"/>
              <a:t/>
            </a:r>
            <a:br>
              <a:rPr lang="pt-BR" sz="2000" b="1" dirty="0"/>
            </a:br>
            <a:r>
              <a:rPr lang="pt-BR" sz="2000" b="1" i="1" dirty="0">
                <a:latin typeface="+mn-lt"/>
              </a:rPr>
              <a:t/>
            </a:r>
            <a:br>
              <a:rPr lang="pt-BR" sz="2000" b="1" i="1" dirty="0">
                <a:latin typeface="+mn-lt"/>
              </a:rPr>
            </a:br>
            <a:endParaRPr lang="pt-BR" sz="2000" b="1" i="1" dirty="0">
              <a:latin typeface="+mn-lt"/>
            </a:endParaRPr>
          </a:p>
        </p:txBody>
      </p:sp>
      <p:sp>
        <p:nvSpPr>
          <p:cNvPr id="9" name="CaixaDeTexto 8"/>
          <p:cNvSpPr txBox="1"/>
          <p:nvPr/>
        </p:nvSpPr>
        <p:spPr>
          <a:xfrm>
            <a:off x="0" y="3143248"/>
            <a:ext cx="12192000" cy="400110"/>
          </a:xfrm>
          <a:prstGeom prst="rect">
            <a:avLst/>
          </a:prstGeom>
          <a:solidFill>
            <a:schemeClr val="accent1">
              <a:lumMod val="75000"/>
            </a:schemeClr>
          </a:solidFill>
        </p:spPr>
        <p:txBody>
          <a:bodyPr>
            <a:spAutoFit/>
          </a:bodyPr>
          <a:lstStyle/>
          <a:p>
            <a:pPr eaLnBrk="0" hangingPunct="0">
              <a:defRPr/>
            </a:pPr>
            <a:r>
              <a:rPr lang="pt-BR" sz="2000" b="1" dirty="0">
                <a:solidFill>
                  <a:srgbClr val="FFFF00"/>
                </a:solidFill>
                <a:latin typeface="+mn-lt"/>
              </a:rPr>
              <a:t>Meta Municipal 7.ad - Investigar </a:t>
            </a:r>
            <a:r>
              <a:rPr lang="pt-BR" sz="2000" b="1" dirty="0" smtClean="0">
                <a:solidFill>
                  <a:srgbClr val="FFFF00"/>
                </a:solidFill>
                <a:latin typeface="+mn-lt"/>
              </a:rPr>
              <a:t>10% </a:t>
            </a:r>
            <a:r>
              <a:rPr lang="pt-BR" sz="2000" b="1" dirty="0">
                <a:solidFill>
                  <a:srgbClr val="FFFF00"/>
                </a:solidFill>
                <a:latin typeface="+mn-lt"/>
              </a:rPr>
              <a:t>dos </a:t>
            </a:r>
            <a:r>
              <a:rPr lang="pt-BR" sz="2000" b="1" dirty="0" smtClean="0">
                <a:solidFill>
                  <a:srgbClr val="FFFF00"/>
                </a:solidFill>
                <a:latin typeface="+mn-lt"/>
              </a:rPr>
              <a:t>AC graves </a:t>
            </a:r>
            <a:r>
              <a:rPr lang="pt-BR" sz="2000" b="1" dirty="0" smtClean="0">
                <a:solidFill>
                  <a:srgbClr val="FFFF00"/>
                </a:solidFill>
                <a:latin typeface="+mn-lt"/>
              </a:rPr>
              <a:t>ocorridos </a:t>
            </a:r>
            <a:r>
              <a:rPr lang="pt-BR" sz="2000" b="1" dirty="0" smtClean="0">
                <a:solidFill>
                  <a:srgbClr val="FFFF00"/>
                </a:solidFill>
                <a:latin typeface="+mn-lt"/>
              </a:rPr>
              <a:t>CEREST</a:t>
            </a:r>
            <a:r>
              <a:rPr lang="pt-BR" sz="2000" b="1" dirty="0" smtClean="0">
                <a:solidFill>
                  <a:srgbClr val="FFFF00"/>
                </a:solidFill>
                <a:latin typeface="+mn-lt"/>
              </a:rPr>
              <a:t>, exceto os ocorridos no trânsito.</a:t>
            </a:r>
            <a:endParaRPr lang="pt-BR" sz="2000" b="1" dirty="0">
              <a:solidFill>
                <a:srgbClr val="FFFF00"/>
              </a:solidFill>
              <a:latin typeface="+mn-lt"/>
            </a:endParaRPr>
          </a:p>
        </p:txBody>
      </p:sp>
      <p:sp>
        <p:nvSpPr>
          <p:cNvPr id="13" name="Retângulo 12"/>
          <p:cNvSpPr/>
          <p:nvPr/>
        </p:nvSpPr>
        <p:spPr>
          <a:xfrm>
            <a:off x="1023902" y="1214422"/>
            <a:ext cx="3000396" cy="830997"/>
          </a:xfrm>
          <a:prstGeom prst="rect">
            <a:avLst/>
          </a:prstGeom>
          <a:solidFill>
            <a:schemeClr val="bg2">
              <a:lumMod val="75000"/>
            </a:schemeClr>
          </a:solidFill>
        </p:spPr>
        <p:txBody>
          <a:bodyPr wrap="square">
            <a:spAutoFit/>
          </a:bodyPr>
          <a:lstStyle/>
          <a:p>
            <a:pPr algn="ctr" eaLnBrk="0" hangingPunct="0">
              <a:defRPr/>
            </a:pPr>
            <a:r>
              <a:rPr lang="pt-BR" sz="2400" b="1" dirty="0" smtClean="0"/>
              <a:t>1º  RDQA </a:t>
            </a:r>
            <a:r>
              <a:rPr lang="pt-BR" sz="2400" b="1" dirty="0" smtClean="0"/>
              <a:t>2016 100% (3 )</a:t>
            </a:r>
            <a:endParaRPr lang="pt-BR" sz="2400" b="1" dirty="0"/>
          </a:p>
        </p:txBody>
      </p:sp>
      <p:sp>
        <p:nvSpPr>
          <p:cNvPr id="14" name="Retângulo 13"/>
          <p:cNvSpPr/>
          <p:nvPr/>
        </p:nvSpPr>
        <p:spPr>
          <a:xfrm>
            <a:off x="9024958" y="4500570"/>
            <a:ext cx="2214578" cy="1200329"/>
          </a:xfrm>
          <a:prstGeom prst="rect">
            <a:avLst/>
          </a:prstGeom>
          <a:solidFill>
            <a:schemeClr val="bg2">
              <a:lumMod val="75000"/>
            </a:schemeClr>
          </a:solidFill>
        </p:spPr>
        <p:txBody>
          <a:bodyPr wrap="square">
            <a:spAutoFit/>
          </a:bodyPr>
          <a:lstStyle/>
          <a:p>
            <a:pPr algn="ctr" eaLnBrk="0" hangingPunct="0">
              <a:defRPr/>
            </a:pPr>
            <a:r>
              <a:rPr lang="pt-BR" sz="2400" b="1" dirty="0" smtClean="0"/>
              <a:t>1º  RDQA </a:t>
            </a:r>
            <a:r>
              <a:rPr lang="pt-BR" sz="2400" b="1" dirty="0" smtClean="0"/>
              <a:t>2016 11,6% (11/ 95)</a:t>
            </a:r>
            <a:endParaRPr lang="pt-BR" sz="2400" b="1" dirty="0"/>
          </a:p>
        </p:txBody>
      </p:sp>
      <p:sp>
        <p:nvSpPr>
          <p:cNvPr id="10242" name="AutoShape 2" descr="Resultado de imagem para imagem da saude trabalhado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pt-BR"/>
          </a:p>
        </p:txBody>
      </p:sp>
      <p:pic>
        <p:nvPicPr>
          <p:cNvPr id="18" name="Picture 3"/>
          <p:cNvPicPr>
            <a:picLocks noChangeAspect="1" noChangeArrowheads="1"/>
          </p:cNvPicPr>
          <p:nvPr/>
        </p:nvPicPr>
        <p:blipFill>
          <a:blip r:embed="rId3"/>
          <a:srcRect/>
          <a:stretch>
            <a:fillRect/>
          </a:stretch>
        </p:blipFill>
        <p:spPr bwMode="auto">
          <a:xfrm>
            <a:off x="0" y="3714752"/>
            <a:ext cx="8167702" cy="3143248"/>
          </a:xfrm>
          <a:prstGeom prst="rect">
            <a:avLst/>
          </a:prstGeom>
          <a:noFill/>
          <a:ln w="9525">
            <a:noFill/>
            <a:miter lim="800000"/>
            <a:headEnd/>
            <a:tailEnd/>
          </a:ln>
        </p:spPr>
      </p:pic>
      <p:pic>
        <p:nvPicPr>
          <p:cNvPr id="19" name="Picture 2" descr="https://antoniozai.files.wordpress.com/2012/04/240px-o_grito.jpg"/>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9525024" y="285728"/>
            <a:ext cx="2173491" cy="2558237"/>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transition spd="slow">
    <p:wedg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a:xfrm>
            <a:off x="0" y="-19050"/>
            <a:ext cx="12192000" cy="1662100"/>
          </a:xfrm>
          <a:noFill/>
        </p:spPr>
        <p:txBody>
          <a:bodyPr rtlCol="0">
            <a:normAutofit fontScale="90000"/>
          </a:bodyPr>
          <a:lstStyle/>
          <a:p>
            <a:pPr eaLnBrk="1" fontAlgn="auto" hangingPunct="1">
              <a:lnSpc>
                <a:spcPct val="100000"/>
              </a:lnSpc>
              <a:spcAft>
                <a:spcPts val="0"/>
              </a:spcAft>
              <a:defRPr/>
            </a:pPr>
            <a:r>
              <a:rPr lang="pt-BR" sz="2000" b="1" dirty="0"/>
              <a:t/>
            </a:r>
            <a:br>
              <a:rPr lang="pt-BR" sz="2000" b="1" dirty="0"/>
            </a:br>
            <a:r>
              <a:rPr lang="pt-BR" sz="2000" b="1" dirty="0"/>
              <a:t/>
            </a:r>
            <a:br>
              <a:rPr lang="pt-BR" sz="2000" b="1" dirty="0"/>
            </a:br>
            <a:r>
              <a:rPr lang="pt-BR" sz="2000" b="1" dirty="0"/>
              <a:t/>
            </a:r>
            <a:br>
              <a:rPr lang="pt-BR" sz="2000" b="1" dirty="0"/>
            </a:br>
            <a:r>
              <a:rPr lang="pt-BR" sz="2000" b="1" dirty="0"/>
              <a:t/>
            </a:r>
            <a:br>
              <a:rPr lang="pt-BR" sz="2000" b="1" dirty="0"/>
            </a:br>
            <a:r>
              <a:rPr lang="pt-BR" sz="3100" b="1" i="1" dirty="0">
                <a:latin typeface="+mn-lt"/>
              </a:rPr>
              <a:t>Diretriz 8 - Garantia da Assistência Farmacêutica no âmbito do </a:t>
            </a:r>
            <a:r>
              <a:rPr lang="pt-BR" sz="3100" b="1" i="1" dirty="0" smtClean="0">
                <a:latin typeface="+mn-lt"/>
              </a:rPr>
              <a:t>SUS</a:t>
            </a:r>
            <a:br>
              <a:rPr lang="pt-BR" sz="3100" b="1" i="1" dirty="0" smtClean="0">
                <a:latin typeface="+mn-lt"/>
              </a:rPr>
            </a:br>
            <a:r>
              <a:rPr lang="pt-BR" sz="3100" b="1" i="1" dirty="0">
                <a:latin typeface="+mn-lt"/>
              </a:rPr>
              <a:t/>
            </a:r>
            <a:br>
              <a:rPr lang="pt-BR" sz="3100" b="1" i="1" dirty="0">
                <a:latin typeface="+mn-lt"/>
              </a:rPr>
            </a:br>
            <a:r>
              <a:rPr lang="pt-BR" sz="3100" b="1" i="1" dirty="0">
                <a:latin typeface="+mn-lt"/>
              </a:rPr>
              <a:t>Objetivo 8.1 - Garantir o acesso a medicamentos padronizados e seu uso racional </a:t>
            </a:r>
            <a:r>
              <a:rPr lang="pt-BR" sz="3100" b="1" dirty="0">
                <a:latin typeface="+mn-lt"/>
              </a:rPr>
              <a:t/>
            </a:r>
            <a:br>
              <a:rPr lang="pt-BR" sz="3100" b="1" dirty="0">
                <a:latin typeface="+mn-lt"/>
              </a:rPr>
            </a:br>
            <a:r>
              <a:rPr lang="pt-BR" sz="1800" b="1" dirty="0"/>
              <a:t/>
            </a:r>
            <a:br>
              <a:rPr lang="pt-BR" sz="1800" b="1" dirty="0"/>
            </a:br>
            <a:r>
              <a:rPr lang="pt-BR" sz="2000" b="1" dirty="0"/>
              <a:t/>
            </a:r>
            <a:br>
              <a:rPr lang="pt-BR" sz="2000" b="1" dirty="0"/>
            </a:br>
            <a:r>
              <a:rPr lang="pt-BR" sz="2000" b="1" i="1" dirty="0">
                <a:latin typeface="+mn-lt"/>
              </a:rPr>
              <a:t/>
            </a:r>
            <a:br>
              <a:rPr lang="pt-BR" sz="2000" b="1" i="1" dirty="0">
                <a:latin typeface="+mn-lt"/>
              </a:rPr>
            </a:br>
            <a:endParaRPr lang="pt-BR" sz="2000" b="1" i="1" dirty="0">
              <a:latin typeface="+mn-lt"/>
            </a:endParaRPr>
          </a:p>
        </p:txBody>
      </p:sp>
      <p:sp>
        <p:nvSpPr>
          <p:cNvPr id="2" name="CaixaDeTexto 1"/>
          <p:cNvSpPr txBox="1"/>
          <p:nvPr/>
        </p:nvSpPr>
        <p:spPr>
          <a:xfrm>
            <a:off x="5881686" y="1857364"/>
            <a:ext cx="5857916" cy="3662541"/>
          </a:xfrm>
          <a:prstGeom prst="rect">
            <a:avLst/>
          </a:prstGeom>
          <a:noFill/>
        </p:spPr>
        <p:txBody>
          <a:bodyPr wrap="square">
            <a:spAutoFit/>
          </a:bodyPr>
          <a:lstStyle/>
          <a:p>
            <a:pPr eaLnBrk="0" hangingPunct="0">
              <a:buFont typeface="Wingdings" pitchFamily="2" charset="2"/>
              <a:buChar char="Ø"/>
              <a:defRPr/>
            </a:pPr>
            <a:r>
              <a:rPr lang="pt-BR" sz="2400" b="1" i="1" dirty="0" smtClean="0">
                <a:latin typeface="+mn-lt"/>
              </a:rPr>
              <a:t>Ind. Meta </a:t>
            </a:r>
            <a:r>
              <a:rPr lang="pt-BR" sz="2400" b="1" i="1" dirty="0">
                <a:latin typeface="+mn-lt"/>
              </a:rPr>
              <a:t>municipal 8.a </a:t>
            </a:r>
            <a:r>
              <a:rPr lang="pt-BR" sz="2400" i="1" dirty="0">
                <a:latin typeface="+mn-lt"/>
              </a:rPr>
              <a:t>- Ofertar, no mínimo, 90% dos itens padronizados (medicamentos e materiais</a:t>
            </a:r>
            <a:r>
              <a:rPr lang="pt-BR" sz="2400" i="1" dirty="0" smtClean="0">
                <a:latin typeface="+mn-lt"/>
              </a:rPr>
              <a:t>)</a:t>
            </a:r>
            <a:r>
              <a:rPr lang="pt-BR" sz="2400" b="1" i="1" dirty="0" smtClean="0">
                <a:latin typeface="+mn-lt"/>
              </a:rPr>
              <a:t> </a:t>
            </a:r>
            <a:endParaRPr lang="pt-BR" sz="2400" b="1" i="1" dirty="0" smtClean="0">
              <a:latin typeface="+mn-lt"/>
            </a:endParaRPr>
          </a:p>
          <a:p>
            <a:pPr eaLnBrk="0" hangingPunct="0">
              <a:buFont typeface="Wingdings" pitchFamily="2" charset="2"/>
              <a:buChar char="Ø"/>
              <a:defRPr/>
            </a:pPr>
            <a:endParaRPr lang="pt-BR" sz="2400" b="1" i="1" dirty="0" smtClean="0">
              <a:latin typeface="+mn-lt"/>
            </a:endParaRPr>
          </a:p>
          <a:p>
            <a:pPr eaLnBrk="0" hangingPunct="0">
              <a:buFont typeface="Wingdings" pitchFamily="2" charset="2"/>
              <a:buChar char="Ø"/>
              <a:defRPr/>
            </a:pPr>
            <a:endParaRPr lang="pt-BR" sz="2400" b="1" i="1" dirty="0" smtClean="0">
              <a:latin typeface="+mn-lt"/>
            </a:endParaRPr>
          </a:p>
          <a:p>
            <a:pPr eaLnBrk="0" hangingPunct="0">
              <a:buFont typeface="Wingdings" pitchFamily="2" charset="2"/>
              <a:buChar char="Ø"/>
              <a:defRPr/>
            </a:pPr>
            <a:r>
              <a:rPr lang="pt-BR" sz="2400" b="1" i="1" dirty="0" smtClean="0">
                <a:latin typeface="+mn-lt"/>
              </a:rPr>
              <a:t>Meta </a:t>
            </a:r>
            <a:r>
              <a:rPr lang="pt-BR" sz="2400" b="1" i="1" dirty="0" smtClean="0">
                <a:latin typeface="+mn-lt"/>
              </a:rPr>
              <a:t>Municipal 8.d </a:t>
            </a:r>
            <a:r>
              <a:rPr lang="pt-BR" sz="2400" i="1" dirty="0" smtClean="0">
                <a:latin typeface="+mn-lt"/>
              </a:rPr>
              <a:t>– Realizar dispensação de medicamentos durante todo o horário de funcionamento das unidades de saúde, com qualificação.</a:t>
            </a:r>
          </a:p>
          <a:p>
            <a:pPr eaLnBrk="0" hangingPunct="0">
              <a:defRPr/>
            </a:pPr>
            <a:endParaRPr lang="pt-BR" sz="1600" i="1" dirty="0">
              <a:latin typeface="+mn-lt"/>
            </a:endParaRPr>
          </a:p>
        </p:txBody>
      </p:sp>
      <p:pic>
        <p:nvPicPr>
          <p:cNvPr id="9218" name="Picture 2" descr="http://s3.amazonaws.com/magoo/ABAAAenMIAH-1.jpg"/>
          <p:cNvPicPr>
            <a:picLocks noChangeAspect="1" noChangeArrowheads="1"/>
          </p:cNvPicPr>
          <p:nvPr/>
        </p:nvPicPr>
        <p:blipFill>
          <a:blip r:embed="rId2"/>
          <a:srcRect/>
          <a:stretch>
            <a:fillRect/>
          </a:stretch>
        </p:blipFill>
        <p:spPr bwMode="auto">
          <a:xfrm>
            <a:off x="0" y="1714488"/>
            <a:ext cx="5381620" cy="4500594"/>
          </a:xfrm>
          <a:prstGeom prst="rect">
            <a:avLst/>
          </a:prstGeom>
          <a:noFill/>
        </p:spPr>
      </p:pic>
    </p:spTree>
  </p:cSld>
  <p:clrMapOvr>
    <a:masterClrMapping/>
  </p:clrMapOvr>
  <p:transition spd="slow">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0" y="214290"/>
            <a:ext cx="12192000" cy="461665"/>
          </a:xfrm>
          <a:prstGeom prst="rect">
            <a:avLst/>
          </a:prstGeom>
          <a:noFill/>
        </p:spPr>
        <p:txBody>
          <a:bodyPr wrap="square">
            <a:spAutoFit/>
          </a:bodyPr>
          <a:lstStyle/>
          <a:p>
            <a:pPr algn="just" eaLnBrk="0" hangingPunct="0">
              <a:defRPr/>
            </a:pPr>
            <a:r>
              <a:rPr lang="pt-BR" sz="2400" b="1" dirty="0">
                <a:solidFill>
                  <a:srgbClr val="FFFF00"/>
                </a:solidFill>
                <a:latin typeface="+mn-lt"/>
              </a:rPr>
              <a:t>Meta municipal 8.a - Ofertar, no mínimo, 90% dos itens padronizados </a:t>
            </a:r>
            <a:r>
              <a:rPr lang="pt-BR" sz="2400" b="1" dirty="0" smtClean="0">
                <a:solidFill>
                  <a:srgbClr val="FFFF00"/>
                </a:solidFill>
                <a:latin typeface="+mn-lt"/>
              </a:rPr>
              <a:t>            Meta 2016: 90</a:t>
            </a:r>
            <a:r>
              <a:rPr lang="pt-BR" sz="2400" b="1" dirty="0" smtClean="0">
                <a:solidFill>
                  <a:srgbClr val="FFFF00"/>
                </a:solidFill>
                <a:latin typeface="+mn-lt"/>
              </a:rPr>
              <a:t>% </a:t>
            </a:r>
            <a:endParaRPr lang="pt-BR" sz="2400" b="1" dirty="0">
              <a:solidFill>
                <a:srgbClr val="FFFF00"/>
              </a:solidFill>
              <a:latin typeface="+mn-lt"/>
            </a:endParaRPr>
          </a:p>
        </p:txBody>
      </p:sp>
      <p:sp>
        <p:nvSpPr>
          <p:cNvPr id="7" name="Retângulo 6"/>
          <p:cNvSpPr/>
          <p:nvPr/>
        </p:nvSpPr>
        <p:spPr>
          <a:xfrm>
            <a:off x="3738546" y="5429264"/>
            <a:ext cx="3603625" cy="584775"/>
          </a:xfrm>
          <a:prstGeom prst="rect">
            <a:avLst/>
          </a:prstGeom>
          <a:solidFill>
            <a:schemeClr val="bg2">
              <a:lumMod val="75000"/>
            </a:schemeClr>
          </a:solidFill>
        </p:spPr>
        <p:txBody>
          <a:bodyPr>
            <a:spAutoFit/>
          </a:bodyPr>
          <a:lstStyle/>
          <a:p>
            <a:pPr eaLnBrk="0" hangingPunct="0">
              <a:defRPr/>
            </a:pPr>
            <a:r>
              <a:rPr lang="pt-BR" sz="1600" b="1" dirty="0" smtClean="0"/>
              <a:t>1º  RDQA </a:t>
            </a:r>
            <a:r>
              <a:rPr lang="pt-BR" sz="1600" b="1" dirty="0" smtClean="0"/>
              <a:t>2016: 59,40% </a:t>
            </a:r>
            <a:endParaRPr lang="pt-BR" sz="1600" b="1" dirty="0" smtClean="0"/>
          </a:p>
          <a:p>
            <a:pPr eaLnBrk="0" hangingPunct="0">
              <a:defRPr/>
            </a:pPr>
            <a:endParaRPr lang="pt-BR" sz="1600" b="1" dirty="0"/>
          </a:p>
        </p:txBody>
      </p:sp>
      <p:sp>
        <p:nvSpPr>
          <p:cNvPr id="9" name="CaixaDeTexto 8"/>
          <p:cNvSpPr txBox="1"/>
          <p:nvPr/>
        </p:nvSpPr>
        <p:spPr>
          <a:xfrm>
            <a:off x="0" y="3554413"/>
            <a:ext cx="12192000" cy="830997"/>
          </a:xfrm>
          <a:prstGeom prst="rect">
            <a:avLst/>
          </a:prstGeom>
          <a:solidFill>
            <a:schemeClr val="accent1">
              <a:lumMod val="75000"/>
            </a:schemeClr>
          </a:solidFill>
        </p:spPr>
        <p:txBody>
          <a:bodyPr>
            <a:spAutoFit/>
          </a:bodyPr>
          <a:lstStyle/>
          <a:p>
            <a:pPr eaLnBrk="0" hangingPunct="0">
              <a:defRPr/>
            </a:pPr>
            <a:r>
              <a:rPr lang="pt-BR" sz="2400" b="1" dirty="0">
                <a:solidFill>
                  <a:srgbClr val="FFFF00"/>
                </a:solidFill>
                <a:latin typeface="+mn-lt"/>
              </a:rPr>
              <a:t>Meta Municipal 8.d – Realizar dispensação de medicamentos durante todo o horário de funcionamento das unidades de saúde, com qualificação.</a:t>
            </a:r>
          </a:p>
        </p:txBody>
      </p:sp>
      <p:sp>
        <p:nvSpPr>
          <p:cNvPr id="10" name="Retângulo 9"/>
          <p:cNvSpPr/>
          <p:nvPr/>
        </p:nvSpPr>
        <p:spPr>
          <a:xfrm>
            <a:off x="8453454" y="1214422"/>
            <a:ext cx="2571769" cy="830997"/>
          </a:xfrm>
          <a:prstGeom prst="rect">
            <a:avLst/>
          </a:prstGeom>
          <a:solidFill>
            <a:schemeClr val="bg2">
              <a:lumMod val="75000"/>
            </a:schemeClr>
          </a:solidFill>
        </p:spPr>
        <p:txBody>
          <a:bodyPr wrap="square">
            <a:spAutoFit/>
          </a:bodyPr>
          <a:lstStyle/>
          <a:p>
            <a:pPr algn="ctr" eaLnBrk="0" hangingPunct="0">
              <a:defRPr/>
            </a:pPr>
            <a:r>
              <a:rPr lang="pt-BR" sz="2400" b="1" dirty="0" smtClean="0"/>
              <a:t>1º  RDQA </a:t>
            </a:r>
            <a:r>
              <a:rPr lang="pt-BR" sz="2400" b="1" dirty="0" smtClean="0"/>
              <a:t>2016:  90%</a:t>
            </a:r>
            <a:endParaRPr lang="pt-BR" sz="2400" b="1" dirty="0"/>
          </a:p>
        </p:txBody>
      </p:sp>
      <p:sp>
        <p:nvSpPr>
          <p:cNvPr id="12" name="Texto explicativo em forma de nuvem 11"/>
          <p:cNvSpPr/>
          <p:nvPr/>
        </p:nvSpPr>
        <p:spPr>
          <a:xfrm>
            <a:off x="7524760" y="4533900"/>
            <a:ext cx="4931296" cy="2324100"/>
          </a:xfrm>
          <a:prstGeom prst="cloudCallout">
            <a:avLst>
              <a:gd name="adj1" fmla="val -62494"/>
              <a:gd name="adj2" fmla="val 2520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pt-BR" sz="2000" dirty="0" smtClean="0">
                <a:solidFill>
                  <a:schemeClr val="tx1"/>
                </a:solidFill>
              </a:rPr>
              <a:t>59,40% </a:t>
            </a:r>
            <a:r>
              <a:rPr lang="pt-BR" sz="2000" dirty="0" smtClean="0">
                <a:solidFill>
                  <a:schemeClr val="tx1"/>
                </a:solidFill>
              </a:rPr>
              <a:t>dos dispensários estão abertas em todo horário de funcionamento das Unidades Básicas. </a:t>
            </a:r>
          </a:p>
          <a:p>
            <a:pPr algn="ctr"/>
            <a:r>
              <a:rPr lang="pt-BR" sz="2000" dirty="0" smtClean="0">
                <a:solidFill>
                  <a:schemeClr val="tx1"/>
                </a:solidFill>
              </a:rPr>
              <a:t>.</a:t>
            </a:r>
            <a:endParaRPr lang="pt-BR" sz="2000" dirty="0" smtClean="0">
              <a:solidFill>
                <a:schemeClr val="tx1"/>
              </a:solidFill>
            </a:endParaRPr>
          </a:p>
        </p:txBody>
      </p:sp>
      <p:pic>
        <p:nvPicPr>
          <p:cNvPr id="3" name="Imagem 2"/>
          <p:cNvPicPr>
            <a:picLocks noChangeAspect="1"/>
          </p:cNvPicPr>
          <p:nvPr/>
        </p:nvPicPr>
        <p:blipFill>
          <a:blip r:embed="rId2">
            <a:extLst/>
          </a:blip>
          <a:stretch>
            <a:fillRect/>
          </a:stretch>
        </p:blipFill>
        <p:spPr>
          <a:xfrm>
            <a:off x="2238348" y="785794"/>
            <a:ext cx="1940124" cy="2030064"/>
          </a:xfrm>
          <a:prstGeom prst="rect">
            <a:avLst/>
          </a:prstGeom>
          <a:ln>
            <a:noFill/>
          </a:ln>
          <a:effectLst>
            <a:softEdge rad="112500"/>
          </a:effectLst>
        </p:spPr>
      </p:pic>
      <p:pic>
        <p:nvPicPr>
          <p:cNvPr id="5" name="Imagem 4"/>
          <p:cNvPicPr>
            <a:picLocks noChangeAspect="1"/>
          </p:cNvPicPr>
          <p:nvPr/>
        </p:nvPicPr>
        <p:blipFill>
          <a:blip r:embed="rId3">
            <a:extLst/>
          </a:blip>
          <a:stretch>
            <a:fillRect/>
          </a:stretch>
        </p:blipFill>
        <p:spPr>
          <a:xfrm>
            <a:off x="335360" y="4299704"/>
            <a:ext cx="2772241" cy="2425711"/>
          </a:xfrm>
          <a:prstGeom prst="rect">
            <a:avLst/>
          </a:prstGeom>
          <a:ln>
            <a:noFill/>
          </a:ln>
          <a:effectLst>
            <a:softEdge rad="112500"/>
          </a:effectLst>
        </p:spPr>
      </p:pic>
    </p:spTree>
  </p:cSld>
  <p:clrMapOvr>
    <a:masterClrMapping/>
  </p:clrMapOvr>
  <p:transition spd="slow">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idx="4294967295"/>
          </p:nvPr>
        </p:nvSpPr>
        <p:spPr>
          <a:xfrm>
            <a:off x="0" y="71439"/>
            <a:ext cx="12192000" cy="1142984"/>
          </a:xfrm>
          <a:noFill/>
        </p:spPr>
        <p:txBody>
          <a:bodyPr>
            <a:normAutofit fontScale="90000"/>
          </a:bodyPr>
          <a:lstStyle/>
          <a:p>
            <a:pPr algn="just" eaLnBrk="1" hangingPunct="1">
              <a:lnSpc>
                <a:spcPct val="70000"/>
              </a:lnSpc>
            </a:pPr>
            <a:r>
              <a:rPr lang="pt-BR" sz="1800" b="1" i="1" dirty="0" smtClean="0">
                <a:latin typeface="Calibri" pitchFamily="34" charset="0"/>
              </a:rPr>
              <a:t/>
            </a:r>
            <a:br>
              <a:rPr lang="pt-BR" sz="1800" b="1" i="1" dirty="0" smtClean="0">
                <a:latin typeface="Calibri" pitchFamily="34" charset="0"/>
              </a:rPr>
            </a:br>
            <a:r>
              <a:rPr lang="pt-BR" sz="3100" b="1" dirty="0" smtClean="0"/>
              <a:t> </a:t>
            </a:r>
            <a:r>
              <a:rPr lang="pt-BR" sz="3100" b="1" dirty="0" smtClean="0"/>
              <a:t/>
            </a:r>
            <a:br>
              <a:rPr lang="pt-BR" sz="3100" b="1" dirty="0" smtClean="0"/>
            </a:br>
            <a:r>
              <a:rPr lang="pt-BR" sz="3100" b="1" dirty="0" smtClean="0"/>
              <a:t/>
            </a:r>
            <a:br>
              <a:rPr lang="pt-BR" sz="3100" b="1" dirty="0" smtClean="0"/>
            </a:br>
            <a:r>
              <a:rPr lang="pt-BR" sz="3100" b="1" dirty="0" smtClean="0"/>
              <a:t>Diretriz </a:t>
            </a:r>
            <a:r>
              <a:rPr lang="pt-BR" sz="3100" b="1" dirty="0" smtClean="0"/>
              <a:t>11- Contribuição à adequada formação, alocação, qualificação, valorização e democratização das relações do trabalho e dos trabalhadores dos SUS. </a:t>
            </a:r>
            <a:br>
              <a:rPr lang="pt-BR" sz="3100" b="1" dirty="0" smtClean="0"/>
            </a:br>
            <a:r>
              <a:rPr lang="pt-BR" sz="2000" b="1" i="1" dirty="0" smtClean="0">
                <a:latin typeface="Calibri" pitchFamily="34" charset="0"/>
              </a:rPr>
              <a:t/>
            </a:r>
            <a:br>
              <a:rPr lang="pt-BR" sz="2000" b="1" i="1" dirty="0" smtClean="0">
                <a:latin typeface="Calibri" pitchFamily="34" charset="0"/>
              </a:rPr>
            </a:br>
            <a:r>
              <a:rPr lang="pt-BR" sz="2000" b="1" i="1" dirty="0" smtClean="0">
                <a:latin typeface="Calibri" pitchFamily="34" charset="0"/>
              </a:rPr>
              <a:t> </a:t>
            </a:r>
            <a:br>
              <a:rPr lang="pt-BR" sz="2000" b="1" i="1" dirty="0" smtClean="0">
                <a:latin typeface="Calibri" pitchFamily="34" charset="0"/>
              </a:rPr>
            </a:br>
            <a:r>
              <a:rPr lang="pt-BR" sz="2000" b="1" dirty="0" smtClean="0"/>
              <a:t> </a:t>
            </a:r>
            <a:r>
              <a:rPr lang="pt-BR" sz="2000" dirty="0" smtClean="0"/>
              <a:t/>
            </a:r>
            <a:br>
              <a:rPr lang="pt-BR" sz="2000" dirty="0" smtClean="0"/>
            </a:br>
            <a:endParaRPr lang="pt-BR" dirty="0" smtClean="0"/>
          </a:p>
        </p:txBody>
      </p:sp>
      <p:sp>
        <p:nvSpPr>
          <p:cNvPr id="10" name="Retângulo 9"/>
          <p:cNvSpPr/>
          <p:nvPr/>
        </p:nvSpPr>
        <p:spPr>
          <a:xfrm>
            <a:off x="3905192" y="1428736"/>
            <a:ext cx="7977286" cy="4893647"/>
          </a:xfrm>
          <a:prstGeom prst="rect">
            <a:avLst/>
          </a:prstGeom>
        </p:spPr>
        <p:txBody>
          <a:bodyPr wrap="square">
            <a:spAutoFit/>
          </a:bodyPr>
          <a:lstStyle/>
          <a:p>
            <a:pPr algn="just">
              <a:buFont typeface="Wingdings" pitchFamily="2" charset="2"/>
              <a:buChar char="Ø"/>
            </a:pPr>
            <a:r>
              <a:rPr lang="pt-BR" sz="2400" b="1" dirty="0" smtClean="0"/>
              <a:t> Ind. 57</a:t>
            </a:r>
            <a:r>
              <a:rPr lang="pt-BR" sz="2400" b="1" dirty="0" smtClean="0"/>
              <a:t>. Proporção de ações de educação permanente implementadas e/ou realizadas. </a:t>
            </a:r>
            <a:endParaRPr lang="pt-BR" sz="2400" b="1" dirty="0" smtClean="0"/>
          </a:p>
          <a:p>
            <a:pPr algn="just">
              <a:buFont typeface="Wingdings" pitchFamily="2" charset="2"/>
              <a:buChar char="Ø"/>
            </a:pPr>
            <a:endParaRPr lang="pt-BR" sz="2400" b="1" dirty="0" smtClean="0"/>
          </a:p>
          <a:p>
            <a:pPr algn="just">
              <a:buFont typeface="Wingdings" pitchFamily="2" charset="2"/>
              <a:buChar char="Ø"/>
            </a:pPr>
            <a:r>
              <a:rPr lang="pt-BR" sz="2400" b="1" dirty="0" smtClean="0"/>
              <a:t> Ind. 58</a:t>
            </a:r>
            <a:r>
              <a:rPr lang="pt-BR" sz="2400" b="1" dirty="0" smtClean="0"/>
              <a:t>. Proporção de novos e/ou ampliação de programas de Residência em Medicina de Família e Comunidade e da Residência Multiprofissional em Atenção Básica/Saúde da Família/Saúde </a:t>
            </a:r>
            <a:r>
              <a:rPr lang="pt-BR" sz="2400" b="1" dirty="0" smtClean="0"/>
              <a:t>Coletiva</a:t>
            </a:r>
          </a:p>
          <a:p>
            <a:pPr algn="just">
              <a:buFont typeface="Wingdings" pitchFamily="2" charset="2"/>
              <a:buChar char="Ø"/>
            </a:pPr>
            <a:endParaRPr lang="pt-BR" sz="2400" b="1" dirty="0" smtClean="0"/>
          </a:p>
          <a:p>
            <a:pPr algn="just">
              <a:buFont typeface="Wingdings" pitchFamily="2" charset="2"/>
              <a:buChar char="Ø"/>
            </a:pPr>
            <a:r>
              <a:rPr lang="pt-BR" sz="2400" b="1" i="1" dirty="0" smtClean="0"/>
              <a:t>Objetivo 11.6 - Recomposição do quadro da Secretaria Municipal de Saúde, considerando parâmetros e procedimentos para avaliação das necessidades de cada local. </a:t>
            </a:r>
            <a:endParaRPr lang="pt-BR" sz="2400" dirty="0" smtClean="0"/>
          </a:p>
          <a:p>
            <a:pPr algn="just">
              <a:buFont typeface="Wingdings" pitchFamily="2" charset="2"/>
              <a:buChar char="Ø"/>
            </a:pPr>
            <a:endParaRPr lang="pt-BR" sz="2400" dirty="0"/>
          </a:p>
        </p:txBody>
      </p:sp>
      <p:pic>
        <p:nvPicPr>
          <p:cNvPr id="6148" name="Picture 4" descr="https://encrypted-tbn2.gstatic.com/images?q=tbn:ANd9GcQ9iuabr1jX4AO4x80ik1RPESd_uDSMFQqh_M-XD8DVAlBq1kuA"/>
          <p:cNvPicPr>
            <a:picLocks noChangeAspect="1" noChangeArrowheads="1"/>
          </p:cNvPicPr>
          <p:nvPr/>
        </p:nvPicPr>
        <p:blipFill>
          <a:blip r:embed="rId2"/>
          <a:srcRect/>
          <a:stretch>
            <a:fillRect/>
          </a:stretch>
        </p:blipFill>
        <p:spPr bwMode="auto">
          <a:xfrm>
            <a:off x="0" y="1214422"/>
            <a:ext cx="3452794" cy="4214842"/>
          </a:xfrm>
          <a:prstGeom prst="rect">
            <a:avLst/>
          </a:prstGeom>
          <a:noFill/>
        </p:spPr>
      </p:pic>
    </p:spTree>
  </p:cSld>
  <p:clrMapOvr>
    <a:masterClrMapping/>
  </p:clrMapOvr>
  <p:transition spd="slow">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tângulo 8"/>
          <p:cNvSpPr/>
          <p:nvPr/>
        </p:nvSpPr>
        <p:spPr>
          <a:xfrm>
            <a:off x="809588" y="5643578"/>
            <a:ext cx="2596460" cy="338554"/>
          </a:xfrm>
          <a:prstGeom prst="rect">
            <a:avLst/>
          </a:prstGeom>
          <a:solidFill>
            <a:schemeClr val="bg2">
              <a:lumMod val="75000"/>
            </a:schemeClr>
          </a:solidFill>
        </p:spPr>
        <p:txBody>
          <a:bodyPr wrap="square">
            <a:spAutoFit/>
          </a:bodyPr>
          <a:lstStyle/>
          <a:p>
            <a:pPr eaLnBrk="0" hangingPunct="0">
              <a:defRPr/>
            </a:pPr>
            <a:r>
              <a:rPr lang="pt-BR" sz="1600" b="1" dirty="0"/>
              <a:t>1º  RDQA </a:t>
            </a:r>
            <a:r>
              <a:rPr lang="pt-BR" sz="1600" b="1" dirty="0" smtClean="0"/>
              <a:t>2016: 95,3%</a:t>
            </a:r>
            <a:endParaRPr lang="pt-BR" sz="1600" b="1" dirty="0" smtClean="0"/>
          </a:p>
        </p:txBody>
      </p:sp>
      <p:pic>
        <p:nvPicPr>
          <p:cNvPr id="8" name="Imagem 7"/>
          <p:cNvPicPr/>
          <p:nvPr/>
        </p:nvPicPr>
        <p:blipFill>
          <a:blip r:embed="rId2"/>
          <a:srcRect/>
          <a:stretch>
            <a:fillRect/>
          </a:stretch>
        </p:blipFill>
        <p:spPr bwMode="auto">
          <a:xfrm>
            <a:off x="238084" y="357166"/>
            <a:ext cx="10072758" cy="4857784"/>
          </a:xfrm>
          <a:prstGeom prst="rect">
            <a:avLst/>
          </a:prstGeom>
          <a:noFill/>
        </p:spPr>
      </p:pic>
      <p:pic>
        <p:nvPicPr>
          <p:cNvPr id="177154" name="Picture 2" descr="https://encrypted-tbn1.gstatic.com/images?q=tbn:ANd9GcSO9bP0YJElUJCNn3iFQvSR5IFnH3PKqsgjqhMDzbneOp-ldRXt"/>
          <p:cNvPicPr>
            <a:picLocks noChangeAspect="1" noChangeArrowheads="1"/>
          </p:cNvPicPr>
          <p:nvPr/>
        </p:nvPicPr>
        <p:blipFill>
          <a:blip r:embed="rId3"/>
          <a:srcRect/>
          <a:stretch>
            <a:fillRect/>
          </a:stretch>
        </p:blipFill>
        <p:spPr bwMode="auto">
          <a:xfrm>
            <a:off x="7667636" y="3286124"/>
            <a:ext cx="4524364" cy="3571877"/>
          </a:xfrm>
          <a:prstGeom prst="rect">
            <a:avLst/>
          </a:prstGeom>
          <a:noFill/>
        </p:spPr>
      </p:pic>
    </p:spTree>
  </p:cSld>
  <p:clrMapOvr>
    <a:masterClrMapping/>
  </p:clrMapOvr>
  <p:transition spd="slow">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idx="4294967295"/>
          </p:nvPr>
        </p:nvSpPr>
        <p:spPr>
          <a:xfrm>
            <a:off x="0" y="71438"/>
            <a:ext cx="12192000" cy="1714487"/>
          </a:xfrm>
          <a:noFill/>
        </p:spPr>
        <p:txBody>
          <a:bodyPr>
            <a:normAutofit fontScale="90000"/>
          </a:bodyPr>
          <a:lstStyle/>
          <a:p>
            <a:pPr algn="just" eaLnBrk="1" hangingPunct="1">
              <a:lnSpc>
                <a:spcPct val="70000"/>
              </a:lnSpc>
            </a:pPr>
            <a:r>
              <a:rPr lang="pt-BR" sz="1800" b="1" i="1" dirty="0" smtClean="0">
                <a:latin typeface="Calibri" pitchFamily="34" charset="0"/>
              </a:rPr>
              <a:t/>
            </a:r>
            <a:br>
              <a:rPr lang="pt-BR" sz="1800" b="1" i="1" dirty="0" smtClean="0">
                <a:latin typeface="Calibri" pitchFamily="34" charset="0"/>
              </a:rPr>
            </a:br>
            <a:r>
              <a:rPr lang="pt-BR" sz="3100" b="1" dirty="0" smtClean="0"/>
              <a:t> </a:t>
            </a:r>
            <a:r>
              <a:rPr lang="pt-BR" sz="3100" b="1" dirty="0" smtClean="0"/>
              <a:t/>
            </a:r>
            <a:br>
              <a:rPr lang="pt-BR" sz="3100" b="1" dirty="0" smtClean="0"/>
            </a:br>
            <a:r>
              <a:rPr lang="pt-BR" sz="3100" b="1" dirty="0" smtClean="0"/>
              <a:t/>
            </a:r>
            <a:br>
              <a:rPr lang="pt-BR" sz="3100" b="1" dirty="0" smtClean="0"/>
            </a:br>
            <a:r>
              <a:rPr lang="pt-BR" sz="3100" b="1" dirty="0" smtClean="0"/>
              <a:t> </a:t>
            </a:r>
            <a:r>
              <a:rPr lang="pt-BR" sz="3200" b="1" dirty="0" smtClean="0"/>
              <a:t> </a:t>
            </a:r>
            <a:r>
              <a:rPr lang="pt-BR" sz="3200" b="1" dirty="0" smtClean="0">
                <a:solidFill>
                  <a:srgbClr val="FFFF00"/>
                </a:solidFill>
                <a:latin typeface="+mn-lt"/>
              </a:rPr>
              <a:t>Ind. 58. Proporção de novos e/ou ampliação de programas de Residência em Medicina de Família e Comunidade e da Residência Multiprofissional em Atenção Básica/Saúde da Família/Saúde </a:t>
            </a:r>
            <a:r>
              <a:rPr lang="pt-BR" sz="3200" b="1" dirty="0" smtClean="0">
                <a:solidFill>
                  <a:srgbClr val="FFFF00"/>
                </a:solidFill>
                <a:latin typeface="+mn-lt"/>
              </a:rPr>
              <a:t>Coletiva</a:t>
            </a:r>
            <a:r>
              <a:rPr lang="pt-BR" sz="3200" b="1" dirty="0" smtClean="0">
                <a:latin typeface="+mn-lt"/>
              </a:rPr>
              <a:t>.</a:t>
            </a:r>
            <a:br>
              <a:rPr lang="pt-BR" sz="3200" b="1" dirty="0" smtClean="0">
                <a:latin typeface="+mn-lt"/>
              </a:rPr>
            </a:br>
            <a:r>
              <a:rPr lang="pt-BR" sz="3200" dirty="0" smtClean="0">
                <a:latin typeface="+mn-lt"/>
              </a:rPr>
              <a:t/>
            </a:r>
            <a:br>
              <a:rPr lang="pt-BR" sz="3200" dirty="0" smtClean="0">
                <a:latin typeface="+mn-lt"/>
              </a:rPr>
            </a:br>
            <a:r>
              <a:rPr lang="pt-BR" sz="2000" b="1" i="1" dirty="0" smtClean="0">
                <a:latin typeface="+mn-lt"/>
              </a:rPr>
              <a:t> </a:t>
            </a:r>
            <a:r>
              <a:rPr lang="pt-BR" sz="2000" b="1" i="1" dirty="0" smtClean="0">
                <a:latin typeface="Calibri" pitchFamily="34" charset="0"/>
              </a:rPr>
              <a:t/>
            </a:r>
            <a:br>
              <a:rPr lang="pt-BR" sz="2000" b="1" i="1" dirty="0" smtClean="0">
                <a:latin typeface="Calibri" pitchFamily="34" charset="0"/>
              </a:rPr>
            </a:br>
            <a:r>
              <a:rPr lang="pt-BR" sz="2000" b="1" dirty="0" smtClean="0"/>
              <a:t> </a:t>
            </a:r>
            <a:r>
              <a:rPr lang="pt-BR" sz="2000" dirty="0" smtClean="0"/>
              <a:t/>
            </a:r>
            <a:br>
              <a:rPr lang="pt-BR" sz="2000" dirty="0" smtClean="0"/>
            </a:br>
            <a:endParaRPr lang="pt-BR" dirty="0" smtClean="0"/>
          </a:p>
        </p:txBody>
      </p:sp>
      <p:sp>
        <p:nvSpPr>
          <p:cNvPr id="10" name="Retângulo 9"/>
          <p:cNvSpPr/>
          <p:nvPr/>
        </p:nvSpPr>
        <p:spPr>
          <a:xfrm>
            <a:off x="738150" y="2000240"/>
            <a:ext cx="10429948" cy="2616101"/>
          </a:xfrm>
          <a:prstGeom prst="rect">
            <a:avLst/>
          </a:prstGeom>
          <a:solidFill>
            <a:schemeClr val="bg1"/>
          </a:solidFill>
        </p:spPr>
        <p:txBody>
          <a:bodyPr wrap="square">
            <a:spAutoFit/>
          </a:bodyPr>
          <a:lstStyle/>
          <a:p>
            <a:r>
              <a:rPr lang="pt-BR" sz="2800" dirty="0" smtClean="0"/>
              <a:t>Residência </a:t>
            </a:r>
            <a:r>
              <a:rPr lang="pt-BR" sz="2800" dirty="0" smtClean="0"/>
              <a:t>de Medicina de Família e Comunidade era 8 vagas e foi para 20 vagas (aumento de 125%).</a:t>
            </a:r>
          </a:p>
          <a:p>
            <a:r>
              <a:rPr lang="pt-BR" sz="2800" dirty="0" smtClean="0"/>
              <a:t> </a:t>
            </a:r>
          </a:p>
          <a:p>
            <a:r>
              <a:rPr lang="pt-BR" sz="2800" b="1" dirty="0" smtClean="0"/>
              <a:t>Residência Multiprofissional em Atenção Básica/Saúde da Família: era Zero e foi para 12 vagas</a:t>
            </a:r>
            <a:endParaRPr lang="pt-BR" sz="2800" b="1" dirty="0" smtClean="0"/>
          </a:p>
          <a:p>
            <a:pPr algn="just">
              <a:buFont typeface="Wingdings" pitchFamily="2" charset="2"/>
              <a:buChar char="Ø"/>
            </a:pPr>
            <a:endParaRPr lang="pt-BR" sz="2400" dirty="0"/>
          </a:p>
        </p:txBody>
      </p:sp>
      <p:pic>
        <p:nvPicPr>
          <p:cNvPr id="176131" name="Picture 3" descr="https://encrypted-tbn1.gstatic.com/images?q=tbn:ANd9GcSO9bP0YJElUJCNn3iFQvSR5IFnH3PKqsgjqhMDzbneOp-ldRXt"/>
          <p:cNvPicPr>
            <a:picLocks noChangeAspect="1" noChangeArrowheads="1"/>
          </p:cNvPicPr>
          <p:nvPr/>
        </p:nvPicPr>
        <p:blipFill>
          <a:blip r:embed="rId2"/>
          <a:srcRect/>
          <a:stretch>
            <a:fillRect/>
          </a:stretch>
        </p:blipFill>
        <p:spPr bwMode="auto">
          <a:xfrm>
            <a:off x="238084" y="4643446"/>
            <a:ext cx="2466975" cy="1847851"/>
          </a:xfrm>
          <a:prstGeom prst="rect">
            <a:avLst/>
          </a:prstGeom>
          <a:noFill/>
        </p:spPr>
      </p:pic>
    </p:spTree>
  </p:cSld>
  <p:clrMapOvr>
    <a:masterClrMapping/>
  </p:clrMapOvr>
  <p:transition spd="slow">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3"/>
          <p:cNvSpPr>
            <a:spLocks noGrp="1"/>
          </p:cNvSpPr>
          <p:nvPr>
            <p:ph type="title"/>
          </p:nvPr>
        </p:nvSpPr>
        <p:spPr>
          <a:xfrm>
            <a:off x="0" y="19050"/>
            <a:ext cx="12192000" cy="1266810"/>
          </a:xfrm>
          <a:noFill/>
        </p:spPr>
        <p:txBody>
          <a:bodyPr rtlCol="0">
            <a:noAutofit/>
          </a:bodyPr>
          <a:lstStyle/>
          <a:p>
            <a:pPr algn="just" eaLnBrk="1" fontAlgn="auto" hangingPunct="1">
              <a:spcAft>
                <a:spcPts val="0"/>
              </a:spcAft>
              <a:defRPr/>
            </a:pPr>
            <a:r>
              <a:rPr lang="pt-BR" sz="2400" b="1" dirty="0">
                <a:solidFill>
                  <a:srgbClr val="FFFF00"/>
                </a:solidFill>
              </a:rPr>
              <a:t>Objetivo 11.6 - Recomposição do quadro da Secretaria Municipal de Saúde, considerando parâmetros e procedimentos para avaliação das necessidades de cada local. </a:t>
            </a:r>
            <a:endParaRPr lang="pt-BR" sz="2400" b="1" dirty="0">
              <a:solidFill>
                <a:srgbClr val="FFFF00"/>
              </a:solidFill>
              <a:latin typeface="+mn-lt"/>
            </a:endParaRPr>
          </a:p>
        </p:txBody>
      </p:sp>
      <p:pic>
        <p:nvPicPr>
          <p:cNvPr id="5" name="Imagem 4"/>
          <p:cNvPicPr/>
          <p:nvPr/>
        </p:nvPicPr>
        <p:blipFill>
          <a:blip r:embed="rId2">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a14="http://schemas.microsoft.com/office/drawing/2010/main" xmlns:wps="http://schemas.microsoft.com/office/word/2010/wordprocessingShape" xmlns:wpi="http://schemas.microsoft.com/office/word/2010/wordprocessingInk" xmlns:wpg="http://schemas.microsoft.com/office/word/2010/wordprocessingGroup" xmlns:w15="http://schemas.microsoft.com/office/word/2012/wordml"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pic="http://schemas.openxmlformats.org/drawingml/2006/picture" xmlns:lc="http://schemas.openxmlformats.org/drawingml/2006/lockedCanvas" val="0"/>
              </a:ext>
            </a:extLst>
          </a:blip>
          <a:srcRect/>
          <a:stretch>
            <a:fillRect/>
          </a:stretch>
        </p:blipFill>
        <p:spPr bwMode="auto">
          <a:xfrm>
            <a:off x="1309654" y="1571612"/>
            <a:ext cx="9572692" cy="5000660"/>
          </a:xfrm>
          <a:prstGeom prst="rect">
            <a:avLst/>
          </a:prstGeom>
          <a:noFill/>
          <a:ln w="12700" cmpd="sng">
            <a:solidFill>
              <a:srgbClr val="000000"/>
            </a:solidFill>
            <a:miter lim="800000"/>
            <a:headEnd/>
            <a:tailEnd/>
          </a:ln>
          <a:effectLst/>
        </p:spPr>
      </p:pic>
    </p:spTree>
  </p:cSld>
  <p:clrMapOvr>
    <a:masterClrMapping/>
  </p:clrMapOvr>
  <p:transition spd="slow">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3"/>
          <p:cNvSpPr>
            <a:spLocks noGrp="1"/>
          </p:cNvSpPr>
          <p:nvPr>
            <p:ph type="title"/>
          </p:nvPr>
        </p:nvSpPr>
        <p:spPr>
          <a:xfrm>
            <a:off x="0" y="19050"/>
            <a:ext cx="12192000" cy="1266810"/>
          </a:xfrm>
          <a:noFill/>
        </p:spPr>
        <p:txBody>
          <a:bodyPr rtlCol="0">
            <a:noAutofit/>
          </a:bodyPr>
          <a:lstStyle/>
          <a:p>
            <a:pPr algn="just" eaLnBrk="1" fontAlgn="auto" hangingPunct="1">
              <a:spcAft>
                <a:spcPts val="0"/>
              </a:spcAft>
              <a:defRPr/>
            </a:pPr>
            <a:r>
              <a:rPr lang="pt-BR" sz="2400" b="1" dirty="0">
                <a:solidFill>
                  <a:srgbClr val="FFFF00"/>
                </a:solidFill>
              </a:rPr>
              <a:t>Objetivo 11.6 - Recomposição do quadro da Secretaria Municipal de Saúde, considerando parâmetros e procedimentos para avaliação das necessidades de cada local. </a:t>
            </a:r>
            <a:endParaRPr lang="pt-BR" sz="2400" b="1" dirty="0">
              <a:solidFill>
                <a:srgbClr val="FFFF00"/>
              </a:solidFill>
              <a:latin typeface="+mn-lt"/>
            </a:endParaRPr>
          </a:p>
        </p:txBody>
      </p:sp>
      <p:pic>
        <p:nvPicPr>
          <p:cNvPr id="4" name="Imagem 3"/>
          <p:cNvPicPr/>
          <p:nvPr/>
        </p:nvPicPr>
        <p:blipFill>
          <a:blip r:embed="rId2">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a14="http://schemas.microsoft.com/office/drawing/2010/main" xmlns:wps="http://schemas.microsoft.com/office/word/2010/wordprocessingShape" xmlns:wpi="http://schemas.microsoft.com/office/word/2010/wordprocessingInk" xmlns:wpg="http://schemas.microsoft.com/office/word/2010/wordprocessingGroup" xmlns:w15="http://schemas.microsoft.com/office/word/2012/wordml"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pic="http://schemas.openxmlformats.org/drawingml/2006/picture" xmlns:lc="http://schemas.openxmlformats.org/drawingml/2006/lockedCanvas" val="0"/>
              </a:ext>
            </a:extLst>
          </a:blip>
          <a:srcRect/>
          <a:stretch>
            <a:fillRect/>
          </a:stretch>
        </p:blipFill>
        <p:spPr bwMode="auto">
          <a:xfrm>
            <a:off x="523836" y="1214422"/>
            <a:ext cx="11072890" cy="5286412"/>
          </a:xfrm>
          <a:prstGeom prst="rect">
            <a:avLst/>
          </a:prstGeom>
          <a:noFill/>
          <a:ln w="12700" cmpd="sng">
            <a:solidFill>
              <a:srgbClr val="000000"/>
            </a:solidFill>
            <a:miter lim="800000"/>
            <a:headEnd/>
            <a:tailEnd/>
          </a:ln>
          <a:effectLst/>
        </p:spPr>
      </p:pic>
    </p:spTree>
  </p:cSld>
  <p:clrMapOvr>
    <a:masterClrMapping/>
  </p:clrMapOvr>
  <p:transition spd="slow">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3"/>
          <p:cNvSpPr>
            <a:spLocks noGrp="1"/>
          </p:cNvSpPr>
          <p:nvPr>
            <p:ph type="title"/>
          </p:nvPr>
        </p:nvSpPr>
        <p:spPr>
          <a:xfrm>
            <a:off x="0" y="19050"/>
            <a:ext cx="12192000" cy="1266810"/>
          </a:xfrm>
          <a:noFill/>
        </p:spPr>
        <p:txBody>
          <a:bodyPr rtlCol="0">
            <a:noAutofit/>
          </a:bodyPr>
          <a:lstStyle/>
          <a:p>
            <a:pPr algn="just" eaLnBrk="1" fontAlgn="auto" hangingPunct="1">
              <a:spcAft>
                <a:spcPts val="0"/>
              </a:spcAft>
              <a:defRPr/>
            </a:pPr>
            <a:r>
              <a:rPr lang="pt-BR" sz="2400" b="1" dirty="0">
                <a:solidFill>
                  <a:srgbClr val="FFFF00"/>
                </a:solidFill>
              </a:rPr>
              <a:t>Objetivo 11.6 - Recomposição do quadro da Secretaria Municipal de Saúde, considerando parâmetros e procedimentos para avaliação das necessidades de cada local. </a:t>
            </a:r>
            <a:endParaRPr lang="pt-BR" sz="2400" b="1" dirty="0">
              <a:solidFill>
                <a:srgbClr val="FFFF00"/>
              </a:solidFill>
              <a:latin typeface="+mn-lt"/>
            </a:endParaRPr>
          </a:p>
        </p:txBody>
      </p:sp>
      <p:pic>
        <p:nvPicPr>
          <p:cNvPr id="5" name="Imagem 4"/>
          <p:cNvPicPr/>
          <p:nvPr/>
        </p:nvPicPr>
        <p:blipFill>
          <a:blip r:embed="rId2">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a14="http://schemas.microsoft.com/office/drawing/2010/main" xmlns:wps="http://schemas.microsoft.com/office/word/2010/wordprocessingShape" xmlns:wpi="http://schemas.microsoft.com/office/word/2010/wordprocessingInk" xmlns:wpg="http://schemas.microsoft.com/office/word/2010/wordprocessingGroup" xmlns:w15="http://schemas.microsoft.com/office/word/2012/wordml"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pic="http://schemas.openxmlformats.org/drawingml/2006/picture" xmlns:lc="http://schemas.openxmlformats.org/drawingml/2006/lockedCanvas" val="0"/>
              </a:ext>
            </a:extLst>
          </a:blip>
          <a:srcRect/>
          <a:stretch>
            <a:fillRect/>
          </a:stretch>
        </p:blipFill>
        <p:spPr bwMode="auto">
          <a:xfrm>
            <a:off x="523836" y="1214422"/>
            <a:ext cx="10930014" cy="5072097"/>
          </a:xfrm>
          <a:prstGeom prst="rect">
            <a:avLst/>
          </a:prstGeom>
          <a:noFill/>
          <a:ln w="12700" cmpd="sng">
            <a:solidFill>
              <a:srgbClr val="000000"/>
            </a:solidFill>
            <a:miter lim="800000"/>
            <a:headEnd/>
            <a:tailEnd/>
          </a:ln>
          <a:effectLst/>
        </p:spPr>
      </p:pic>
    </p:spTree>
  </p:cSld>
  <p:clrMapOvr>
    <a:masterClrMapping/>
  </p:clrMapOvr>
  <p:transition spd="slow">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type="body" sz="half" idx="2"/>
          </p:nvPr>
        </p:nvSpPr>
        <p:spPr>
          <a:xfrm>
            <a:off x="9525024" y="2714620"/>
            <a:ext cx="2666976" cy="1857388"/>
          </a:xfrm>
          <a:solidFill>
            <a:schemeClr val="accent1">
              <a:lumMod val="20000"/>
              <a:lumOff val="80000"/>
            </a:schemeClr>
          </a:solidFill>
        </p:spPr>
        <p:txBody>
          <a:bodyPr rtlCol="0">
            <a:normAutofit/>
          </a:bodyPr>
          <a:lstStyle/>
          <a:p>
            <a:pPr marL="0" indent="0" algn="ctr" eaLnBrk="1" fontAlgn="auto" hangingPunct="1">
              <a:spcAft>
                <a:spcPts val="0"/>
              </a:spcAft>
              <a:buFont typeface="Arial" pitchFamily="34" charset="0"/>
              <a:buNone/>
              <a:defRPr/>
            </a:pPr>
            <a:r>
              <a:rPr lang="pt-BR" sz="2600" b="1" dirty="0" smtClean="0">
                <a:latin typeface="Arial" panose="020B0604020202020204" pitchFamily="34" charset="0"/>
                <a:cs typeface="Arial" panose="020B0604020202020204" pitchFamily="34" charset="0"/>
              </a:rPr>
              <a:t>1º  RDQA 2016: </a:t>
            </a:r>
          </a:p>
          <a:p>
            <a:pPr marL="0" indent="0" algn="ctr" eaLnBrk="1" fontAlgn="auto" hangingPunct="1">
              <a:spcAft>
                <a:spcPts val="0"/>
              </a:spcAft>
              <a:buFont typeface="Arial" pitchFamily="34" charset="0"/>
              <a:buNone/>
              <a:defRPr/>
            </a:pPr>
            <a:r>
              <a:rPr lang="pt-BR" sz="2600" b="1" dirty="0" smtClean="0">
                <a:latin typeface="Arial" panose="020B0604020202020204" pitchFamily="34" charset="0"/>
                <a:cs typeface="Arial" panose="020B0604020202020204" pitchFamily="34" charset="0"/>
              </a:rPr>
              <a:t>52,25% </a:t>
            </a:r>
          </a:p>
          <a:p>
            <a:pPr marL="0" indent="0" algn="ctr" eaLnBrk="1" fontAlgn="auto" hangingPunct="1">
              <a:spcAft>
                <a:spcPts val="0"/>
              </a:spcAft>
              <a:buFont typeface="Arial" pitchFamily="34" charset="0"/>
              <a:buNone/>
              <a:defRPr/>
            </a:pPr>
            <a:r>
              <a:rPr lang="pt-BR" sz="2600" b="1" dirty="0" smtClean="0">
                <a:latin typeface="Arial" panose="020B0604020202020204" pitchFamily="34" charset="0"/>
                <a:cs typeface="Arial" panose="020B0604020202020204" pitchFamily="34" charset="0"/>
              </a:rPr>
              <a:t>(172 ESF)</a:t>
            </a:r>
          </a:p>
          <a:p>
            <a:pPr marL="0" indent="0" eaLnBrk="1" fontAlgn="auto" hangingPunct="1">
              <a:spcAft>
                <a:spcPts val="0"/>
              </a:spcAft>
              <a:buFont typeface="Arial" pitchFamily="34" charset="0"/>
              <a:buNone/>
              <a:defRPr/>
            </a:pPr>
            <a:endParaRPr lang="pt-BR" sz="1400" b="1" dirty="0">
              <a:latin typeface="Arial" panose="020B0604020202020204" pitchFamily="34" charset="0"/>
              <a:cs typeface="Arial" panose="020B0604020202020204" pitchFamily="34" charset="0"/>
            </a:endParaRPr>
          </a:p>
        </p:txBody>
      </p:sp>
      <p:pic>
        <p:nvPicPr>
          <p:cNvPr id="5" name="Imagem 4"/>
          <p:cNvPicPr>
            <a:picLocks noChangeAspect="1"/>
          </p:cNvPicPr>
          <p:nvPr/>
        </p:nvPicPr>
        <p:blipFill>
          <a:blip r:embed="rId3">
            <a:extLst/>
          </a:blip>
          <a:stretch>
            <a:fillRect/>
          </a:stretch>
        </p:blipFill>
        <p:spPr>
          <a:xfrm>
            <a:off x="9525024" y="642918"/>
            <a:ext cx="2666976" cy="2014796"/>
          </a:xfrm>
          <a:prstGeom prst="rect">
            <a:avLst/>
          </a:prstGeom>
          <a:ln>
            <a:noFill/>
          </a:ln>
          <a:effectLst>
            <a:softEdge rad="112500"/>
          </a:effectLst>
        </p:spPr>
      </p:pic>
      <p:sp>
        <p:nvSpPr>
          <p:cNvPr id="4" name="Retângulo 3"/>
          <p:cNvSpPr/>
          <p:nvPr/>
        </p:nvSpPr>
        <p:spPr>
          <a:xfrm>
            <a:off x="0" y="1"/>
            <a:ext cx="12192000" cy="461665"/>
          </a:xfrm>
          <a:prstGeom prst="rect">
            <a:avLst/>
          </a:prstGeom>
          <a:noFill/>
        </p:spPr>
        <p:txBody>
          <a:bodyPr wrap="square">
            <a:spAutoFit/>
          </a:bodyPr>
          <a:lstStyle/>
          <a:p>
            <a:pPr eaLnBrk="0" hangingPunct="0">
              <a:tabLst>
                <a:tab pos="87313" algn="l"/>
              </a:tabLst>
              <a:defRPr/>
            </a:pPr>
            <a:r>
              <a:rPr lang="pt-BR" sz="2400" b="1" dirty="0" smtClean="0">
                <a:solidFill>
                  <a:srgbClr val="FFFF00"/>
                </a:solidFill>
                <a:latin typeface="+mn-lt"/>
              </a:rPr>
              <a:t>1.Cobertura Populacional </a:t>
            </a:r>
            <a:r>
              <a:rPr lang="pt-BR" sz="2400" b="1" dirty="0">
                <a:solidFill>
                  <a:srgbClr val="FFFF00"/>
                </a:solidFill>
                <a:latin typeface="+mn-lt"/>
              </a:rPr>
              <a:t>estimada pelas Equipes de Atenção </a:t>
            </a:r>
            <a:r>
              <a:rPr lang="pt-BR" sz="2400" b="1" dirty="0" smtClean="0">
                <a:solidFill>
                  <a:srgbClr val="FFFF00"/>
                </a:solidFill>
                <a:latin typeface="+mn-lt"/>
              </a:rPr>
              <a:t>Básica   </a:t>
            </a:r>
            <a:r>
              <a:rPr lang="pt-BR" sz="2000" b="1" dirty="0" smtClean="0">
                <a:solidFill>
                  <a:srgbClr val="FFFF00"/>
                </a:solidFill>
              </a:rPr>
              <a:t>Meta 2016: 56,5% </a:t>
            </a:r>
            <a:endParaRPr lang="pt-BR" sz="2000" b="1" dirty="0">
              <a:solidFill>
                <a:srgbClr val="FFFF00"/>
              </a:solidFill>
            </a:endParaRPr>
          </a:p>
        </p:txBody>
      </p:sp>
      <p:sp>
        <p:nvSpPr>
          <p:cNvPr id="17" name="Retângulo 16"/>
          <p:cNvSpPr/>
          <p:nvPr/>
        </p:nvSpPr>
        <p:spPr>
          <a:xfrm>
            <a:off x="0" y="642918"/>
            <a:ext cx="9525024" cy="5693866"/>
          </a:xfrm>
          <a:prstGeom prst="rect">
            <a:avLst/>
          </a:prstGeom>
          <a:solidFill>
            <a:schemeClr val="bg1"/>
          </a:solidFill>
        </p:spPr>
        <p:txBody>
          <a:bodyPr wrap="square">
            <a:spAutoFit/>
          </a:bodyPr>
          <a:lstStyle/>
          <a:p>
            <a:pPr algn="ctr"/>
            <a:r>
              <a:rPr lang="pt-BR" sz="2800" b="1" dirty="0" smtClean="0"/>
              <a:t>Recomendações (PAS 2016)</a:t>
            </a:r>
          </a:p>
          <a:p>
            <a:endParaRPr lang="pt-BR" sz="2800" dirty="0" smtClean="0"/>
          </a:p>
          <a:p>
            <a:pPr marL="342900" indent="-342900">
              <a:buAutoNum type="alphaLcParenR"/>
            </a:pPr>
            <a:r>
              <a:rPr lang="pt-BR" sz="2800" dirty="0" smtClean="0"/>
              <a:t>Recompor e/ ou completar o quadro de profissionais</a:t>
            </a:r>
          </a:p>
          <a:p>
            <a:pPr marL="342900" indent="-342900">
              <a:buAutoNum type="alphaLcParenR"/>
            </a:pPr>
            <a:endParaRPr lang="pt-BR" sz="2800" dirty="0" smtClean="0"/>
          </a:p>
          <a:p>
            <a:r>
              <a:rPr lang="pt-BR" sz="2800" dirty="0" smtClean="0"/>
              <a:t>b) Implementar e fortalecer o grupo condutor NASF</a:t>
            </a:r>
          </a:p>
          <a:p>
            <a:endParaRPr lang="pt-BR" sz="2800" dirty="0" smtClean="0"/>
          </a:p>
          <a:p>
            <a:r>
              <a:rPr lang="pt-BR" sz="2800" dirty="0" smtClean="0"/>
              <a:t>c) Monitorar a adesão das Equipes de Saúde da Família ao PMAQ. </a:t>
            </a:r>
          </a:p>
          <a:p>
            <a:endParaRPr lang="pt-BR" sz="2800" dirty="0" smtClean="0"/>
          </a:p>
          <a:p>
            <a:r>
              <a:rPr lang="pt-BR" sz="2800" dirty="0" smtClean="0"/>
              <a:t>d) Decreto Municipal para a descentralização da utilização dos recursos vinculados ao PMAQ</a:t>
            </a:r>
          </a:p>
          <a:p>
            <a:r>
              <a:rPr lang="pt-BR" sz="2800" dirty="0" smtClean="0"/>
              <a:t> </a:t>
            </a:r>
          </a:p>
          <a:p>
            <a:r>
              <a:rPr lang="pt-BR" sz="2800" dirty="0" smtClean="0"/>
              <a:t>e) Adequar à área física dos Centros de Saúde.</a:t>
            </a:r>
          </a:p>
        </p:txBody>
      </p:sp>
      <p:sp>
        <p:nvSpPr>
          <p:cNvPr id="18" name="CaixaDeTexto 17"/>
          <p:cNvSpPr txBox="1"/>
          <p:nvPr/>
        </p:nvSpPr>
        <p:spPr>
          <a:xfrm>
            <a:off x="10201275" y="6550223"/>
            <a:ext cx="1990725" cy="307777"/>
          </a:xfrm>
          <a:prstGeom prst="rect">
            <a:avLst/>
          </a:prstGeom>
          <a:noFill/>
        </p:spPr>
        <p:txBody>
          <a:bodyPr>
            <a:spAutoFit/>
          </a:bodyPr>
          <a:lstStyle/>
          <a:p>
            <a:pPr algn="ctr" eaLnBrk="0" hangingPunct="0"/>
            <a:r>
              <a:rPr lang="pt-BR" sz="1400" b="1" dirty="0">
                <a:solidFill>
                  <a:srgbClr val="1F4E79"/>
                </a:solidFill>
              </a:rPr>
              <a:t>SC </a:t>
            </a:r>
            <a:r>
              <a:rPr lang="pt-BR" sz="1400" b="1" dirty="0" smtClean="0">
                <a:solidFill>
                  <a:srgbClr val="1F4E79"/>
                </a:solidFill>
              </a:rPr>
              <a:t>Moreira</a:t>
            </a:r>
            <a:endParaRPr lang="pt-BR" sz="1400" b="1" dirty="0">
              <a:solidFill>
                <a:srgbClr val="1F4E79"/>
              </a:solidFill>
            </a:endParaRPr>
          </a:p>
        </p:txBody>
      </p:sp>
    </p:spTree>
  </p:cSld>
  <p:clrMapOvr>
    <a:masterClrMapping/>
  </p:clrMapOvr>
  <p:transition spd="slow">
    <p:wedg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a:xfrm>
            <a:off x="0" y="0"/>
            <a:ext cx="12192000" cy="2000240"/>
          </a:xfrm>
          <a:noFill/>
        </p:spPr>
        <p:txBody>
          <a:bodyPr rtlCol="0">
            <a:noAutofit/>
          </a:bodyPr>
          <a:lstStyle/>
          <a:p>
            <a:pPr algn="just" eaLnBrk="1" fontAlgn="auto" hangingPunct="1">
              <a:spcAft>
                <a:spcPts val="0"/>
              </a:spcAft>
              <a:defRPr/>
            </a:pPr>
            <a:r>
              <a:rPr lang="pt-BR" sz="2400" b="1" dirty="0" smtClean="0">
                <a:latin typeface="+mn-lt"/>
              </a:rPr>
              <a:t/>
            </a:r>
            <a:br>
              <a:rPr lang="pt-BR" sz="2400" b="1" dirty="0" smtClean="0">
                <a:latin typeface="+mn-lt"/>
              </a:rPr>
            </a:br>
            <a:r>
              <a:rPr lang="pt-BR" sz="2400" b="1" dirty="0" smtClean="0">
                <a:latin typeface="+mn-lt"/>
              </a:rPr>
              <a:t/>
            </a:r>
            <a:br>
              <a:rPr lang="pt-BR" sz="2400" b="1" dirty="0" smtClean="0">
                <a:latin typeface="+mn-lt"/>
              </a:rPr>
            </a:br>
            <a:r>
              <a:rPr lang="pt-BR" sz="2800" b="1" dirty="0" smtClean="0">
                <a:latin typeface="+mn-lt"/>
              </a:rPr>
              <a:t>Diretriz </a:t>
            </a:r>
            <a:r>
              <a:rPr lang="pt-BR" sz="2800" b="1" dirty="0">
                <a:latin typeface="+mn-lt"/>
              </a:rPr>
              <a:t>12 - Implementação de novo modelo de gestão e instrumentos de relação federativa, com centralidade na garantia do acesso, gestão participativa com foco em resultados, participação social e financiamento estável</a:t>
            </a:r>
            <a:r>
              <a:rPr lang="pt-BR" sz="2400" b="1" dirty="0">
                <a:latin typeface="+mn-lt"/>
              </a:rPr>
              <a:t>. </a:t>
            </a:r>
            <a:r>
              <a:rPr lang="pt-BR" sz="2400" b="1" dirty="0" smtClean="0">
                <a:latin typeface="+mn-lt"/>
              </a:rPr>
              <a:t/>
            </a:r>
            <a:br>
              <a:rPr lang="pt-BR" sz="2400" b="1" dirty="0" smtClean="0">
                <a:latin typeface="+mn-lt"/>
              </a:rPr>
            </a:br>
            <a:r>
              <a:rPr lang="pt-BR" sz="2400" b="1" dirty="0" smtClean="0">
                <a:latin typeface="+mn-lt"/>
              </a:rPr>
              <a:t/>
            </a:r>
            <a:br>
              <a:rPr lang="pt-BR" sz="2400" b="1" dirty="0" smtClean="0">
                <a:latin typeface="+mn-lt"/>
              </a:rPr>
            </a:br>
            <a:endParaRPr lang="pt-BR" sz="2400" b="1" dirty="0"/>
          </a:p>
        </p:txBody>
      </p:sp>
      <p:sp>
        <p:nvSpPr>
          <p:cNvPr id="12" name="CaixaDeTexto 11"/>
          <p:cNvSpPr txBox="1"/>
          <p:nvPr/>
        </p:nvSpPr>
        <p:spPr>
          <a:xfrm>
            <a:off x="4667240" y="2214554"/>
            <a:ext cx="7143800" cy="3785652"/>
          </a:xfrm>
          <a:prstGeom prst="rect">
            <a:avLst/>
          </a:prstGeom>
          <a:noFill/>
        </p:spPr>
        <p:txBody>
          <a:bodyPr wrap="square">
            <a:spAutoFit/>
          </a:bodyPr>
          <a:lstStyle/>
          <a:p>
            <a:pPr algn="just">
              <a:buFont typeface="Wingdings" pitchFamily="2" charset="2"/>
              <a:buChar char="Ø"/>
            </a:pPr>
            <a:r>
              <a:rPr lang="pt-BR" sz="2400" b="1" dirty="0" smtClean="0"/>
              <a:t>Meta Municipal 12.i – Apresentar o Relatório Anual de Gestão (RAG) e os Relatórios Quadrimestrais de Gestão (RQG) para 100% dos Conselhos Locais de </a:t>
            </a:r>
            <a:r>
              <a:rPr lang="pt-BR" sz="2400" b="1" dirty="0" smtClean="0"/>
              <a:t>Saúde</a:t>
            </a:r>
          </a:p>
          <a:p>
            <a:pPr algn="just">
              <a:buFont typeface="Wingdings" pitchFamily="2" charset="2"/>
              <a:buChar char="Ø"/>
            </a:pPr>
            <a:endParaRPr lang="pt-BR" sz="2400" b="1" dirty="0" smtClean="0"/>
          </a:p>
          <a:p>
            <a:pPr algn="just">
              <a:buFont typeface="Wingdings" pitchFamily="2" charset="2"/>
              <a:buChar char="Ø"/>
            </a:pPr>
            <a:r>
              <a:rPr lang="pt-BR" sz="2400" b="1" i="1" dirty="0" smtClean="0"/>
              <a:t>Meta Municipal 12.g </a:t>
            </a:r>
            <a:r>
              <a:rPr lang="pt-BR" sz="2400" i="1" dirty="0" smtClean="0"/>
              <a:t>- </a:t>
            </a:r>
            <a:r>
              <a:rPr lang="pt-BR" sz="2400" b="1" i="1" dirty="0" smtClean="0"/>
              <a:t>Informatização dos serviços de saúde todas as Unidades de Saúde até 2017 Meta: 50% das UBS informatizadas em 2015.</a:t>
            </a:r>
            <a:endParaRPr lang="pt-BR" sz="2400" i="1" dirty="0" smtClean="0"/>
          </a:p>
          <a:p>
            <a:pPr algn="just">
              <a:buFont typeface="Wingdings" pitchFamily="2" charset="2"/>
              <a:buChar char="Ø"/>
            </a:pPr>
            <a:endParaRPr lang="pt-BR" sz="2400" dirty="0"/>
          </a:p>
        </p:txBody>
      </p:sp>
      <p:pic>
        <p:nvPicPr>
          <p:cNvPr id="2" name="Imagem 1"/>
          <p:cNvPicPr>
            <a:picLocks noChangeAspect="1"/>
          </p:cNvPicPr>
          <p:nvPr/>
        </p:nvPicPr>
        <p:blipFill>
          <a:blip r:embed="rId3">
            <a:extLst/>
          </a:blip>
          <a:stretch>
            <a:fillRect/>
          </a:stretch>
        </p:blipFill>
        <p:spPr>
          <a:xfrm>
            <a:off x="309522" y="2214554"/>
            <a:ext cx="4000528" cy="3786214"/>
          </a:xfrm>
          <a:prstGeom prst="rect">
            <a:avLst/>
          </a:prstGeom>
          <a:ln>
            <a:noFill/>
          </a:ln>
          <a:effectLst>
            <a:softEdge rad="112500"/>
          </a:effectLst>
        </p:spPr>
      </p:pic>
    </p:spTree>
  </p:cSld>
  <p:clrMapOvr>
    <a:masterClrMapping/>
  </p:clrMapOvr>
  <p:transition spd="slow">
    <p:wheel spokes="1"/>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a:xfrm>
            <a:off x="0" y="0"/>
            <a:ext cx="12192000" cy="989013"/>
          </a:xfrm>
          <a:noFill/>
        </p:spPr>
        <p:txBody>
          <a:bodyPr rtlCol="0">
            <a:noAutofit/>
          </a:bodyPr>
          <a:lstStyle/>
          <a:p>
            <a:pPr algn="just" eaLnBrk="1" fontAlgn="auto" hangingPunct="1">
              <a:spcAft>
                <a:spcPts val="0"/>
              </a:spcAft>
              <a:defRPr/>
            </a:pPr>
            <a:r>
              <a:rPr lang="pt-BR" sz="2400" b="1" dirty="0" smtClean="0"/>
              <a:t>Meta Municipal 12.i – Apresentar o Relatório Anual de Gestão (RAG) e os Relatórios Quadrimestrais de Gestão (RQG) para 100% dos Conselhos Locais de Saúde</a:t>
            </a:r>
            <a:r>
              <a:rPr lang="pt-BR" sz="2400" dirty="0" smtClean="0"/>
              <a:t/>
            </a:r>
            <a:br>
              <a:rPr lang="pt-BR" sz="2400" dirty="0" smtClean="0"/>
            </a:br>
            <a:endParaRPr lang="pt-BR" sz="2400" b="1" dirty="0"/>
          </a:p>
        </p:txBody>
      </p:sp>
      <p:pic>
        <p:nvPicPr>
          <p:cNvPr id="10" name="Imagem 9"/>
          <p:cNvPicPr/>
          <p:nvPr/>
        </p:nvPicPr>
        <p:blipFill>
          <a:blip r:embed="rId3"/>
          <a:srcRect/>
          <a:stretch>
            <a:fillRect/>
          </a:stretch>
        </p:blipFill>
        <p:spPr bwMode="auto">
          <a:xfrm>
            <a:off x="309522" y="1428736"/>
            <a:ext cx="11358642" cy="4214842"/>
          </a:xfrm>
          <a:prstGeom prst="rect">
            <a:avLst/>
          </a:prstGeom>
          <a:noFill/>
          <a:ln w="9525">
            <a:noFill/>
            <a:miter lim="800000"/>
            <a:headEnd/>
            <a:tailEnd/>
          </a:ln>
        </p:spPr>
      </p:pic>
    </p:spTree>
  </p:cSld>
  <p:clrMapOvr>
    <a:masterClrMapping/>
  </p:clrMapOvr>
  <p:transition spd="slow">
    <p:wheel spokes="1"/>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aixaDeTexto 11"/>
          <p:cNvSpPr txBox="1"/>
          <p:nvPr/>
        </p:nvSpPr>
        <p:spPr>
          <a:xfrm>
            <a:off x="0" y="0"/>
            <a:ext cx="12192000" cy="830997"/>
          </a:xfrm>
          <a:prstGeom prst="rect">
            <a:avLst/>
          </a:prstGeom>
          <a:noFill/>
        </p:spPr>
        <p:txBody>
          <a:bodyPr wrap="square">
            <a:spAutoFit/>
          </a:bodyPr>
          <a:lstStyle/>
          <a:p>
            <a:pPr algn="just" eaLnBrk="0" hangingPunct="0">
              <a:defRPr/>
            </a:pPr>
            <a:r>
              <a:rPr lang="pt-BR" sz="2400" b="1" dirty="0">
                <a:solidFill>
                  <a:srgbClr val="FFFF00"/>
                </a:solidFill>
                <a:latin typeface="+mn-lt"/>
              </a:rPr>
              <a:t>Meta Municipal </a:t>
            </a:r>
            <a:r>
              <a:rPr lang="pt-BR" sz="2400" b="1" dirty="0" smtClean="0">
                <a:solidFill>
                  <a:srgbClr val="FFFF00"/>
                </a:solidFill>
                <a:latin typeface="+mn-lt"/>
              </a:rPr>
              <a:t>12.g - Informatização dos serviços de saúde todas as Unidades de Saúde até 2017 Meta: 50% das UBS informatizadas em 2015.</a:t>
            </a:r>
            <a:endParaRPr lang="pt-BR" sz="2400" b="1" dirty="0">
              <a:solidFill>
                <a:srgbClr val="FFFF00"/>
              </a:solidFill>
              <a:latin typeface="+mn-lt"/>
            </a:endParaRPr>
          </a:p>
        </p:txBody>
      </p:sp>
      <p:graphicFrame>
        <p:nvGraphicFramePr>
          <p:cNvPr id="14" name="Tabela 13"/>
          <p:cNvGraphicFramePr>
            <a:graphicFrameLocks noGrp="1"/>
          </p:cNvGraphicFramePr>
          <p:nvPr/>
        </p:nvGraphicFramePr>
        <p:xfrm>
          <a:off x="0" y="3408200"/>
          <a:ext cx="5381620" cy="3306948"/>
        </p:xfrm>
        <a:graphic>
          <a:graphicData uri="http://schemas.openxmlformats.org/drawingml/2006/table">
            <a:tbl>
              <a:tblPr/>
              <a:tblGrid>
                <a:gridCol w="1465233"/>
                <a:gridCol w="2057565"/>
                <a:gridCol w="1858822"/>
              </a:tblGrid>
              <a:tr h="260120">
                <a:tc rowSpan="2">
                  <a:txBody>
                    <a:bodyPr/>
                    <a:lstStyle/>
                    <a:p>
                      <a:pPr algn="ctr" fontAlgn="ctr"/>
                      <a:r>
                        <a:rPr lang="pt-BR" sz="1000" b="1" i="0" u="none" strike="noStrike" dirty="0">
                          <a:solidFill>
                            <a:srgbClr val="000000"/>
                          </a:solidFill>
                          <a:latin typeface="Calibri"/>
                        </a:rPr>
                        <a:t>REALIZADO</a:t>
                      </a:r>
                    </a:p>
                  </a:txBody>
                  <a:tcPr marL="7034" marR="7034" marT="70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pt-BR" sz="1000" b="1" i="0" u="none" strike="noStrike" dirty="0" smtClean="0">
                          <a:solidFill>
                            <a:srgbClr val="000000"/>
                          </a:solidFill>
                          <a:latin typeface="Calibri"/>
                        </a:rPr>
                        <a:t>2015</a:t>
                      </a:r>
                      <a:endParaRPr lang="pt-BR" sz="1000" b="1" i="0" u="none" strike="noStrike" dirty="0">
                        <a:solidFill>
                          <a:srgbClr val="000000"/>
                        </a:solidFill>
                        <a:latin typeface="Calibri"/>
                      </a:endParaRPr>
                    </a:p>
                  </a:txBody>
                  <a:tcPr marL="7034" marR="7034" marT="70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43209">
                <a:tc vMerge="1">
                  <a:txBody>
                    <a:bodyPr/>
                    <a:lstStyle/>
                    <a:p>
                      <a:endParaRPr lang="pt-BR"/>
                    </a:p>
                  </a:txBody>
                  <a:tcPr/>
                </a:tc>
                <a:tc>
                  <a:txBody>
                    <a:bodyPr/>
                    <a:lstStyle/>
                    <a:p>
                      <a:pPr algn="ctr" fontAlgn="b"/>
                      <a:r>
                        <a:rPr lang="pt-BR" sz="900" b="1" i="0" u="none" strike="noStrike" dirty="0">
                          <a:solidFill>
                            <a:srgbClr val="000000"/>
                          </a:solidFill>
                          <a:latin typeface="Calibri"/>
                        </a:rPr>
                        <a:t>CENTROS DE SAÚDE</a:t>
                      </a:r>
                    </a:p>
                  </a:txBody>
                  <a:tcPr marL="7034" marR="7034" marT="70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pt-BR" sz="900" b="1" i="0" u="none" strike="noStrike">
                          <a:solidFill>
                            <a:srgbClr val="000000"/>
                          </a:solidFill>
                          <a:latin typeface="Calibri"/>
                        </a:rPr>
                        <a:t>VIGILÂNCIA EM SAÚDE</a:t>
                      </a:r>
                    </a:p>
                  </a:txBody>
                  <a:tcPr marL="7034" marR="7034" marT="70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882819">
                <a:tc>
                  <a:txBody>
                    <a:bodyPr/>
                    <a:lstStyle/>
                    <a:p>
                      <a:pPr algn="ctr" fontAlgn="ctr"/>
                      <a:r>
                        <a:rPr lang="pt-BR" sz="1600" b="1" i="0" u="none" strike="noStrike" dirty="0">
                          <a:solidFill>
                            <a:srgbClr val="000000"/>
                          </a:solidFill>
                          <a:latin typeface="Calibri"/>
                        </a:rPr>
                        <a:t>Informatizadas </a:t>
                      </a:r>
                      <a:r>
                        <a:rPr lang="pt-BR" sz="1600" b="1" i="0" u="none" strike="noStrike" dirty="0" smtClean="0">
                          <a:solidFill>
                            <a:srgbClr val="000000"/>
                          </a:solidFill>
                          <a:latin typeface="Calibri"/>
                        </a:rPr>
                        <a:t>10</a:t>
                      </a:r>
                      <a:r>
                        <a:rPr lang="pt-BR" sz="1600" b="1" i="0" u="none" strike="noStrike" dirty="0">
                          <a:solidFill>
                            <a:srgbClr val="000000"/>
                          </a:solidFill>
                          <a:latin typeface="Calibri"/>
                        </a:rPr>
                        <a:t/>
                      </a:r>
                      <a:br>
                        <a:rPr lang="pt-BR" sz="1600" b="1" i="0" u="none" strike="noStrike" dirty="0">
                          <a:solidFill>
                            <a:srgbClr val="000000"/>
                          </a:solidFill>
                          <a:latin typeface="Calibri"/>
                        </a:rPr>
                      </a:br>
                      <a:r>
                        <a:rPr lang="pt-BR" sz="1600" b="1" i="0" u="none" strike="noStrike" dirty="0" err="1">
                          <a:solidFill>
                            <a:srgbClr val="000000"/>
                          </a:solidFill>
                          <a:latin typeface="Calibri"/>
                        </a:rPr>
                        <a:t>UBSs</a:t>
                      </a:r>
                      <a:r>
                        <a:rPr lang="pt-BR" sz="1600" b="1" i="0" u="none" strike="noStrike" dirty="0">
                          <a:solidFill>
                            <a:srgbClr val="000000"/>
                          </a:solidFill>
                          <a:latin typeface="Calibri"/>
                        </a:rPr>
                        <a:t> e 02 </a:t>
                      </a:r>
                      <a:r>
                        <a:rPr lang="pt-BR" sz="1600" b="1" i="0" u="none" strike="noStrike" dirty="0" err="1">
                          <a:solidFill>
                            <a:srgbClr val="000000"/>
                          </a:solidFill>
                          <a:latin typeface="Calibri"/>
                        </a:rPr>
                        <a:t>VISAs</a:t>
                      </a:r>
                      <a:r>
                        <a:rPr lang="pt-BR" sz="1600" b="1" i="0" u="none" strike="noStrike" dirty="0">
                          <a:solidFill>
                            <a:srgbClr val="000000"/>
                          </a:solidFill>
                          <a:latin typeface="Calibri"/>
                        </a:rPr>
                        <a:t> </a:t>
                      </a:r>
                      <a:endParaRPr lang="pt-BR" sz="1600" b="1" i="0" u="none" strike="noStrike" dirty="0" smtClean="0">
                        <a:solidFill>
                          <a:srgbClr val="000000"/>
                        </a:solidFill>
                        <a:latin typeface="Calibri"/>
                      </a:endParaRPr>
                    </a:p>
                    <a:p>
                      <a:pPr algn="ctr" fontAlgn="ctr"/>
                      <a:endParaRPr lang="pt-BR" sz="1800" b="1" i="0" u="none" strike="noStrike" dirty="0" smtClean="0">
                        <a:solidFill>
                          <a:srgbClr val="000000"/>
                        </a:solidFill>
                        <a:latin typeface="Calibri"/>
                      </a:endParaRPr>
                    </a:p>
                    <a:p>
                      <a:pPr algn="ctr" fontAlgn="ctr"/>
                      <a:r>
                        <a:rPr lang="pt-BR" sz="1800" b="1" i="0" u="none" strike="noStrike" dirty="0" smtClean="0">
                          <a:solidFill>
                            <a:srgbClr val="000000"/>
                          </a:solidFill>
                          <a:latin typeface="Calibri"/>
                        </a:rPr>
                        <a:t>(11,87%)</a:t>
                      </a:r>
                      <a:endParaRPr lang="pt-BR" sz="1800" b="1" i="0" u="none" strike="noStrike" dirty="0">
                        <a:solidFill>
                          <a:srgbClr val="000000"/>
                        </a:solidFill>
                        <a:latin typeface="Calibri"/>
                      </a:endParaRPr>
                    </a:p>
                  </a:txBody>
                  <a:tcPr marL="7034" marR="7034" marT="70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marL="228600" indent="-228600" algn="l" fontAlgn="b">
                        <a:buFont typeface="Arial" pitchFamily="34" charset="0"/>
                        <a:buNone/>
                      </a:pPr>
                      <a:r>
                        <a:rPr lang="pt-BR" sz="1000" b="0" i="0" u="none" strike="noStrike" dirty="0">
                          <a:solidFill>
                            <a:srgbClr val="000000"/>
                          </a:solidFill>
                          <a:latin typeface="Calibri"/>
                        </a:rPr>
                        <a:t/>
                      </a:r>
                      <a:br>
                        <a:rPr lang="pt-BR" sz="1000" b="0" i="0" u="none" strike="noStrike" dirty="0">
                          <a:solidFill>
                            <a:srgbClr val="000000"/>
                          </a:solidFill>
                          <a:latin typeface="Calibri"/>
                        </a:rPr>
                      </a:br>
                      <a:r>
                        <a:rPr lang="pt-BR" sz="1800" b="0" i="0" u="none" strike="noStrike" dirty="0">
                          <a:solidFill>
                            <a:srgbClr val="000000"/>
                          </a:solidFill>
                          <a:latin typeface="Calibri"/>
                        </a:rPr>
                        <a:t>CS Capivari,</a:t>
                      </a:r>
                      <a:br>
                        <a:rPr lang="pt-BR" sz="1800" b="0" i="0" u="none" strike="noStrike" dirty="0">
                          <a:solidFill>
                            <a:srgbClr val="000000"/>
                          </a:solidFill>
                          <a:latin typeface="Calibri"/>
                        </a:rPr>
                      </a:br>
                      <a:r>
                        <a:rPr lang="pt-BR" sz="1800" b="0" i="0" u="none" strike="noStrike" dirty="0">
                          <a:solidFill>
                            <a:srgbClr val="000000"/>
                          </a:solidFill>
                          <a:latin typeface="Calibri"/>
                        </a:rPr>
                        <a:t>CS Santo Antônio,</a:t>
                      </a:r>
                      <a:br>
                        <a:rPr lang="pt-BR" sz="1800" b="0" i="0" u="none" strike="noStrike" dirty="0">
                          <a:solidFill>
                            <a:srgbClr val="000000"/>
                          </a:solidFill>
                          <a:latin typeface="Calibri"/>
                        </a:rPr>
                      </a:br>
                      <a:r>
                        <a:rPr lang="pt-BR" sz="1800" b="0" i="0" u="none" strike="noStrike" dirty="0">
                          <a:solidFill>
                            <a:srgbClr val="000000"/>
                          </a:solidFill>
                          <a:latin typeface="Calibri"/>
                        </a:rPr>
                        <a:t>CS São Marcos,</a:t>
                      </a:r>
                      <a:br>
                        <a:rPr lang="pt-BR" sz="1800" b="0" i="0" u="none" strike="noStrike" dirty="0">
                          <a:solidFill>
                            <a:srgbClr val="000000"/>
                          </a:solidFill>
                          <a:latin typeface="Calibri"/>
                        </a:rPr>
                      </a:br>
                      <a:r>
                        <a:rPr lang="pt-BR" sz="1800" b="0" i="0" u="none" strike="noStrike" dirty="0">
                          <a:solidFill>
                            <a:srgbClr val="000000"/>
                          </a:solidFill>
                          <a:latin typeface="Calibri"/>
                        </a:rPr>
                        <a:t>CS Centro,</a:t>
                      </a:r>
                      <a:br>
                        <a:rPr lang="pt-BR" sz="1800" b="0" i="0" u="none" strike="noStrike" dirty="0">
                          <a:solidFill>
                            <a:srgbClr val="000000"/>
                          </a:solidFill>
                          <a:latin typeface="Calibri"/>
                        </a:rPr>
                      </a:br>
                      <a:r>
                        <a:rPr lang="pt-BR" sz="1800" b="0" i="0" u="none" strike="noStrike" dirty="0">
                          <a:solidFill>
                            <a:srgbClr val="000000"/>
                          </a:solidFill>
                          <a:latin typeface="Calibri"/>
                        </a:rPr>
                        <a:t>CS São Quirino,</a:t>
                      </a:r>
                      <a:br>
                        <a:rPr lang="pt-BR" sz="1800" b="0" i="0" u="none" strike="noStrike" dirty="0">
                          <a:solidFill>
                            <a:srgbClr val="000000"/>
                          </a:solidFill>
                          <a:latin typeface="Calibri"/>
                        </a:rPr>
                      </a:br>
                      <a:r>
                        <a:rPr lang="pt-BR" sz="1800" b="0" i="0" u="none" strike="noStrike" dirty="0">
                          <a:solidFill>
                            <a:srgbClr val="000000"/>
                          </a:solidFill>
                          <a:latin typeface="Calibri"/>
                        </a:rPr>
                        <a:t>CS </a:t>
                      </a:r>
                      <a:r>
                        <a:rPr lang="pt-BR" sz="1800" b="0" i="0" u="none" strike="noStrike" dirty="0" err="1">
                          <a:solidFill>
                            <a:srgbClr val="000000"/>
                          </a:solidFill>
                          <a:latin typeface="Calibri"/>
                        </a:rPr>
                        <a:t>Orozimbo</a:t>
                      </a:r>
                      <a:r>
                        <a:rPr lang="pt-BR" sz="1800" b="0" i="0" u="none" strike="noStrike" dirty="0">
                          <a:solidFill>
                            <a:srgbClr val="000000"/>
                          </a:solidFill>
                          <a:latin typeface="Calibri"/>
                        </a:rPr>
                        <a:t> Maia,</a:t>
                      </a:r>
                      <a:br>
                        <a:rPr lang="pt-BR" sz="1800" b="0" i="0" u="none" strike="noStrike" dirty="0">
                          <a:solidFill>
                            <a:srgbClr val="000000"/>
                          </a:solidFill>
                          <a:latin typeface="Calibri"/>
                        </a:rPr>
                      </a:br>
                      <a:r>
                        <a:rPr lang="pt-BR" sz="1800" b="0" i="0" u="none" strike="noStrike" dirty="0">
                          <a:solidFill>
                            <a:srgbClr val="000000"/>
                          </a:solidFill>
                          <a:latin typeface="Calibri"/>
                        </a:rPr>
                        <a:t>CS </a:t>
                      </a:r>
                      <a:r>
                        <a:rPr lang="pt-BR" sz="1800" b="0" i="0" u="none" strike="noStrike" dirty="0" err="1">
                          <a:solidFill>
                            <a:srgbClr val="000000"/>
                          </a:solidFill>
                          <a:latin typeface="Calibri"/>
                        </a:rPr>
                        <a:t>San</a:t>
                      </a:r>
                      <a:r>
                        <a:rPr lang="pt-BR" sz="1800" b="0" i="0" u="none" strike="noStrike" dirty="0">
                          <a:solidFill>
                            <a:srgbClr val="000000"/>
                          </a:solidFill>
                          <a:latin typeface="Calibri"/>
                        </a:rPr>
                        <a:t> Martin,</a:t>
                      </a:r>
                      <a:br>
                        <a:rPr lang="pt-BR" sz="1800" b="0" i="0" u="none" strike="noStrike" dirty="0">
                          <a:solidFill>
                            <a:srgbClr val="000000"/>
                          </a:solidFill>
                          <a:latin typeface="Calibri"/>
                        </a:rPr>
                      </a:br>
                      <a:r>
                        <a:rPr lang="pt-BR" sz="1800" b="0" i="0" u="none" strike="noStrike" dirty="0">
                          <a:solidFill>
                            <a:srgbClr val="000000"/>
                          </a:solidFill>
                          <a:latin typeface="Calibri"/>
                        </a:rPr>
                        <a:t>CS Rosália,</a:t>
                      </a:r>
                      <a:br>
                        <a:rPr lang="pt-BR" sz="1800" b="0" i="0" u="none" strike="noStrike" dirty="0">
                          <a:solidFill>
                            <a:srgbClr val="000000"/>
                          </a:solidFill>
                          <a:latin typeface="Calibri"/>
                        </a:rPr>
                      </a:br>
                      <a:r>
                        <a:rPr lang="pt-BR" sz="1800" b="0" i="0" u="none" strike="noStrike" dirty="0">
                          <a:solidFill>
                            <a:srgbClr val="000000"/>
                          </a:solidFill>
                          <a:latin typeface="Calibri"/>
                        </a:rPr>
                        <a:t>CS São Vicente</a:t>
                      </a:r>
                      <a:r>
                        <a:rPr lang="pt-BR" sz="1800" b="0" i="0" u="none" strike="noStrike" dirty="0" smtClean="0">
                          <a:solidFill>
                            <a:srgbClr val="000000"/>
                          </a:solidFill>
                          <a:latin typeface="Calibri"/>
                        </a:rPr>
                        <a:t>.</a:t>
                      </a:r>
                    </a:p>
                    <a:p>
                      <a:pPr marL="342900" indent="-342900" algn="l" fontAlgn="b">
                        <a:buFont typeface="Arial" pitchFamily="34" charset="0"/>
                        <a:buNone/>
                      </a:pPr>
                      <a:r>
                        <a:rPr lang="pt-BR" sz="1800" kern="1200" dirty="0" smtClean="0">
                          <a:solidFill>
                            <a:schemeClr val="tx1"/>
                          </a:solidFill>
                          <a:latin typeface="+mn-lt"/>
                          <a:ea typeface="+mn-ea"/>
                          <a:cs typeface="+mn-cs"/>
                        </a:rPr>
                        <a:t>    CS </a:t>
                      </a:r>
                      <a:r>
                        <a:rPr lang="pt-BR" sz="1800" kern="1200" dirty="0" err="1" smtClean="0">
                          <a:solidFill>
                            <a:schemeClr val="tx1"/>
                          </a:solidFill>
                          <a:latin typeface="+mn-lt"/>
                          <a:ea typeface="+mn-ea"/>
                          <a:cs typeface="+mn-cs"/>
                        </a:rPr>
                        <a:t>Oziel</a:t>
                      </a:r>
                      <a:r>
                        <a:rPr lang="pt-BR" sz="1800" kern="1200" dirty="0" smtClean="0">
                          <a:solidFill>
                            <a:schemeClr val="tx1"/>
                          </a:solidFill>
                          <a:latin typeface="+mn-lt"/>
                          <a:ea typeface="+mn-ea"/>
                          <a:cs typeface="+mn-cs"/>
                        </a:rPr>
                        <a:t>. </a:t>
                      </a:r>
                      <a:endParaRPr lang="pt-BR" sz="1400" b="0" i="0" u="none" strike="noStrike" dirty="0">
                        <a:solidFill>
                          <a:srgbClr val="000000"/>
                        </a:solidFill>
                        <a:latin typeface="Calibri"/>
                      </a:endParaRPr>
                    </a:p>
                  </a:txBody>
                  <a:tcPr marL="7034" marR="7034" marT="70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t"/>
                      <a:endParaRPr lang="pt-BR" sz="1400" b="0" i="0" u="none" strike="noStrike" dirty="0" smtClean="0">
                        <a:solidFill>
                          <a:srgbClr val="000000"/>
                        </a:solidFill>
                        <a:latin typeface="Calibri"/>
                      </a:endParaRPr>
                    </a:p>
                    <a:p>
                      <a:pPr algn="ctr" fontAlgn="t"/>
                      <a:endParaRPr lang="pt-BR" sz="1400" b="0" i="0" u="none" strike="noStrike" dirty="0" smtClean="0">
                        <a:solidFill>
                          <a:srgbClr val="000000"/>
                        </a:solidFill>
                        <a:latin typeface="Calibri"/>
                      </a:endParaRPr>
                    </a:p>
                    <a:p>
                      <a:pPr algn="ctr" fontAlgn="t"/>
                      <a:endParaRPr lang="pt-BR" sz="1400" b="0" i="0" u="none" strike="noStrike" dirty="0" smtClean="0">
                        <a:solidFill>
                          <a:srgbClr val="000000"/>
                        </a:solidFill>
                        <a:latin typeface="Calibri"/>
                      </a:endParaRPr>
                    </a:p>
                    <a:p>
                      <a:pPr algn="ctr" fontAlgn="t"/>
                      <a:endParaRPr lang="pt-BR" sz="1400" b="0" i="0" u="none" strike="noStrike" dirty="0" smtClean="0">
                        <a:solidFill>
                          <a:srgbClr val="000000"/>
                        </a:solidFill>
                        <a:latin typeface="Calibri"/>
                      </a:endParaRPr>
                    </a:p>
                    <a:p>
                      <a:pPr algn="ctr" fontAlgn="t"/>
                      <a:endParaRPr lang="pt-BR" sz="1800" b="0" i="0" u="none" strike="noStrike" kern="1200" dirty="0" smtClean="0">
                        <a:solidFill>
                          <a:srgbClr val="000000"/>
                        </a:solidFill>
                        <a:latin typeface="Calibri"/>
                        <a:ea typeface="+mn-ea"/>
                        <a:cs typeface="+mn-cs"/>
                      </a:endParaRPr>
                    </a:p>
                    <a:p>
                      <a:pPr algn="ctr" fontAlgn="t"/>
                      <a:r>
                        <a:rPr lang="pt-BR" sz="1800" b="0" i="0" u="none" strike="noStrike" kern="1200" dirty="0" smtClean="0">
                          <a:solidFill>
                            <a:srgbClr val="000000"/>
                          </a:solidFill>
                          <a:latin typeface="Calibri"/>
                          <a:ea typeface="+mn-ea"/>
                          <a:cs typeface="+mn-cs"/>
                        </a:rPr>
                        <a:t>VISA </a:t>
                      </a:r>
                      <a:r>
                        <a:rPr lang="pt-BR" sz="1800" b="0" i="0" u="none" strike="noStrike" kern="1200" dirty="0">
                          <a:solidFill>
                            <a:srgbClr val="000000"/>
                          </a:solidFill>
                          <a:latin typeface="Calibri"/>
                          <a:ea typeface="+mn-ea"/>
                          <a:cs typeface="+mn-cs"/>
                        </a:rPr>
                        <a:t>Sul</a:t>
                      </a:r>
                      <a:br>
                        <a:rPr lang="pt-BR" sz="1800" b="0" i="0" u="none" strike="noStrike" kern="1200" dirty="0">
                          <a:solidFill>
                            <a:srgbClr val="000000"/>
                          </a:solidFill>
                          <a:latin typeface="Calibri"/>
                          <a:ea typeface="+mn-ea"/>
                          <a:cs typeface="+mn-cs"/>
                        </a:rPr>
                      </a:br>
                      <a:r>
                        <a:rPr lang="pt-BR" sz="1800" b="0" i="0" u="none" strike="noStrike" kern="1200" dirty="0">
                          <a:solidFill>
                            <a:srgbClr val="000000"/>
                          </a:solidFill>
                          <a:latin typeface="Calibri"/>
                          <a:ea typeface="+mn-ea"/>
                          <a:cs typeface="+mn-cs"/>
                        </a:rPr>
                        <a:t>VISA Noroeste</a:t>
                      </a:r>
                    </a:p>
                  </a:txBody>
                  <a:tcPr marL="7034" marR="7034" marT="703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r>
            </a:tbl>
          </a:graphicData>
        </a:graphic>
      </p:graphicFrame>
      <p:graphicFrame>
        <p:nvGraphicFramePr>
          <p:cNvPr id="5" name="Tabela 4"/>
          <p:cNvGraphicFramePr>
            <a:graphicFrameLocks noGrp="1"/>
          </p:cNvGraphicFramePr>
          <p:nvPr/>
        </p:nvGraphicFramePr>
        <p:xfrm>
          <a:off x="5453058" y="1500174"/>
          <a:ext cx="6500858" cy="2928958"/>
        </p:xfrm>
        <a:graphic>
          <a:graphicData uri="http://schemas.openxmlformats.org/drawingml/2006/table">
            <a:tbl>
              <a:tblPr/>
              <a:tblGrid>
                <a:gridCol w="6500858"/>
              </a:tblGrid>
              <a:tr h="344925">
                <a:tc>
                  <a:txBody>
                    <a:bodyPr/>
                    <a:lstStyle/>
                    <a:p>
                      <a:pPr algn="ctr" fontAlgn="b"/>
                      <a:r>
                        <a:rPr lang="pt-BR" sz="2000" b="1" i="0" u="none" strike="noStrike" dirty="0" smtClean="0">
                          <a:solidFill>
                            <a:srgbClr val="000000"/>
                          </a:solidFill>
                          <a:latin typeface="Calibri"/>
                        </a:rPr>
                        <a:t>CS CABEADOS</a:t>
                      </a:r>
                      <a:endParaRPr lang="pt-BR" sz="2000" b="1" i="0" u="none" strike="noStrike" dirty="0">
                        <a:solidFill>
                          <a:srgbClr val="000000"/>
                        </a:solidFill>
                        <a:latin typeface="Calibri"/>
                      </a:endParaRPr>
                    </a:p>
                  </a:txBody>
                  <a:tcPr marL="7034" marR="7034" marT="70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40000"/>
                        <a:lumOff val="60000"/>
                      </a:schemeClr>
                    </a:solidFill>
                  </a:tcPr>
                </a:tc>
              </a:tr>
              <a:tr h="2584033">
                <a:tc>
                  <a:txBody>
                    <a:bodyPr/>
                    <a:lstStyle/>
                    <a:p>
                      <a:pPr algn="l" fontAlgn="b"/>
                      <a:r>
                        <a:rPr lang="pt-BR" sz="1800" kern="1200" dirty="0" smtClean="0">
                          <a:solidFill>
                            <a:schemeClr val="tx1"/>
                          </a:solidFill>
                          <a:latin typeface="+mn-lt"/>
                          <a:ea typeface="+mn-ea"/>
                          <a:cs typeface="+mn-cs"/>
                        </a:rPr>
                        <a:t>CS Aurélia, CS Boa Esperança, CS Carvalho de Moura, CS Florence, CS Ipaussurama, CS São Cristovão, CS 31 de Março, CS Campina Grande, CS Campo Belo, CS DIC III, CS Cássio Raposo, CS Costa e Silva, CS Fernanda, CS Joaquim Egídio, CS </a:t>
                      </a:r>
                      <a:r>
                        <a:rPr lang="pt-BR" sz="1800" kern="1200" dirty="0" err="1" smtClean="0">
                          <a:solidFill>
                            <a:schemeClr val="tx1"/>
                          </a:solidFill>
                          <a:latin typeface="+mn-lt"/>
                          <a:ea typeface="+mn-ea"/>
                          <a:cs typeface="+mn-cs"/>
                        </a:rPr>
                        <a:t>Pq</a:t>
                      </a:r>
                      <a:r>
                        <a:rPr lang="pt-BR" sz="1800" kern="1200" dirty="0" smtClean="0">
                          <a:solidFill>
                            <a:schemeClr val="tx1"/>
                          </a:solidFill>
                          <a:latin typeface="+mn-lt"/>
                          <a:ea typeface="+mn-ea"/>
                          <a:cs typeface="+mn-cs"/>
                        </a:rPr>
                        <a:t>. da Figueira, CS Santa Mônica, CS Tancredo Neves, CS União dos Bairros, CS Vila União , CS Vila Ipê, CS Barão Geraldo, CS DIC I, CS </a:t>
                      </a:r>
                      <a:r>
                        <a:rPr lang="pt-BR" sz="1800" kern="1200" dirty="0" err="1" smtClean="0">
                          <a:solidFill>
                            <a:schemeClr val="tx1"/>
                          </a:solidFill>
                          <a:latin typeface="+mn-lt"/>
                          <a:ea typeface="+mn-ea"/>
                          <a:cs typeface="+mn-cs"/>
                        </a:rPr>
                        <a:t>Eulina</a:t>
                      </a:r>
                      <a:r>
                        <a:rPr lang="pt-BR" sz="1800" kern="1200" dirty="0" smtClean="0">
                          <a:solidFill>
                            <a:schemeClr val="tx1"/>
                          </a:solidFill>
                          <a:latin typeface="+mn-lt"/>
                          <a:ea typeface="+mn-ea"/>
                          <a:cs typeface="+mn-cs"/>
                        </a:rPr>
                        <a:t>, CS Itajaí, CS Paranapanema, CS </a:t>
                      </a:r>
                      <a:r>
                        <a:rPr lang="pt-BR" sz="1800" kern="1200" dirty="0" err="1" smtClean="0">
                          <a:solidFill>
                            <a:schemeClr val="tx1"/>
                          </a:solidFill>
                          <a:latin typeface="+mn-lt"/>
                          <a:ea typeface="+mn-ea"/>
                          <a:cs typeface="+mn-cs"/>
                        </a:rPr>
                        <a:t>Rossin</a:t>
                      </a:r>
                      <a:r>
                        <a:rPr lang="pt-BR" sz="1800" kern="1200" dirty="0" smtClean="0">
                          <a:solidFill>
                            <a:schemeClr val="tx1"/>
                          </a:solidFill>
                          <a:latin typeface="+mn-lt"/>
                          <a:ea typeface="+mn-ea"/>
                          <a:cs typeface="+mn-cs"/>
                        </a:rPr>
                        <a:t>, CS Santa </a:t>
                      </a:r>
                      <a:r>
                        <a:rPr lang="pt-BR" sz="1800" kern="1200" dirty="0" err="1" smtClean="0">
                          <a:solidFill>
                            <a:schemeClr val="tx1"/>
                          </a:solidFill>
                          <a:latin typeface="+mn-lt"/>
                          <a:ea typeface="+mn-ea"/>
                          <a:cs typeface="+mn-cs"/>
                        </a:rPr>
                        <a:t>Odila</a:t>
                      </a:r>
                      <a:r>
                        <a:rPr lang="pt-BR" sz="1800" kern="1200" dirty="0" smtClean="0">
                          <a:solidFill>
                            <a:schemeClr val="tx1"/>
                          </a:solidFill>
                          <a:latin typeface="+mn-lt"/>
                          <a:ea typeface="+mn-ea"/>
                          <a:cs typeface="+mn-cs"/>
                        </a:rPr>
                        <a:t>, CS Santa Rosa, CS São Domingos, CS Sousas e CS Vila Rica</a:t>
                      </a:r>
                      <a:endParaRPr lang="pt-BR" sz="1400" b="0" i="0" u="none" strike="noStrike" dirty="0">
                        <a:solidFill>
                          <a:srgbClr val="000000"/>
                        </a:solidFill>
                        <a:latin typeface="Calibri"/>
                      </a:endParaRPr>
                    </a:p>
                  </a:txBody>
                  <a:tcPr marL="7034" marR="7034" marT="70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40000"/>
                        <a:lumOff val="60000"/>
                      </a:schemeClr>
                    </a:solidFill>
                  </a:tcPr>
                </a:tc>
              </a:tr>
            </a:tbl>
          </a:graphicData>
        </a:graphic>
      </p:graphicFrame>
      <p:pic>
        <p:nvPicPr>
          <p:cNvPr id="3074" name="Picture 2" descr="Clipart - human, rede. Fotosearch - Busca de Clip Art, Ilustrações em Posters, Desenhos e Vetores Gráficos EPS"/>
          <p:cNvPicPr>
            <a:picLocks noChangeAspect="1" noChangeArrowheads="1"/>
          </p:cNvPicPr>
          <p:nvPr/>
        </p:nvPicPr>
        <p:blipFill>
          <a:blip r:embed="rId3"/>
          <a:srcRect/>
          <a:stretch>
            <a:fillRect/>
          </a:stretch>
        </p:blipFill>
        <p:spPr bwMode="auto">
          <a:xfrm>
            <a:off x="0" y="1428736"/>
            <a:ext cx="3175022" cy="1714512"/>
          </a:xfrm>
          <a:prstGeom prst="rect">
            <a:avLst/>
          </a:prstGeom>
          <a:noFill/>
        </p:spPr>
      </p:pic>
      <p:pic>
        <p:nvPicPr>
          <p:cNvPr id="3076" name="Picture 4" descr="Arquivos de Ilustração - tecnologia informação. Fotosearch - Busca de Clip Art Vetorizado EPS, Desenhos, Impressões Decorativas, e Vetores Gráficos"/>
          <p:cNvPicPr>
            <a:picLocks noChangeAspect="1" noChangeArrowheads="1"/>
          </p:cNvPicPr>
          <p:nvPr/>
        </p:nvPicPr>
        <p:blipFill>
          <a:blip r:embed="rId4"/>
          <a:srcRect/>
          <a:stretch>
            <a:fillRect/>
          </a:stretch>
        </p:blipFill>
        <p:spPr bwMode="auto">
          <a:xfrm>
            <a:off x="6167438" y="4643446"/>
            <a:ext cx="5786448" cy="2214554"/>
          </a:xfrm>
          <a:prstGeom prst="rect">
            <a:avLst/>
          </a:prstGeom>
          <a:noFill/>
        </p:spPr>
      </p:pic>
    </p:spTree>
  </p:cSld>
  <p:clrMapOvr>
    <a:masterClrMapping/>
  </p:clrMapOvr>
  <p:transition spd="slow">
    <p:wedg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p:cNvPicPr>
            <a:picLocks noChangeAspect="1"/>
          </p:cNvPicPr>
          <p:nvPr/>
        </p:nvPicPr>
        <p:blipFill>
          <a:blip r:embed="rId2">
            <a:extLst/>
          </a:blip>
          <a:stretch>
            <a:fillRect/>
          </a:stretch>
        </p:blipFill>
        <p:spPr>
          <a:xfrm>
            <a:off x="0" y="-21169"/>
            <a:ext cx="6929347" cy="4712976"/>
          </a:xfrm>
          <a:prstGeom prst="rect">
            <a:avLst/>
          </a:prstGeom>
          <a:ln>
            <a:noFill/>
          </a:ln>
          <a:effectLst>
            <a:softEdge rad="112500"/>
          </a:effectLst>
        </p:spPr>
      </p:pic>
      <p:sp>
        <p:nvSpPr>
          <p:cNvPr id="155651" name="CaixaDeTexto 3"/>
          <p:cNvSpPr txBox="1">
            <a:spLocks noChangeArrowheads="1"/>
          </p:cNvSpPr>
          <p:nvPr/>
        </p:nvSpPr>
        <p:spPr bwMode="auto">
          <a:xfrm>
            <a:off x="7535863" y="5465763"/>
            <a:ext cx="4248150" cy="915987"/>
          </a:xfrm>
          <a:prstGeom prst="rect">
            <a:avLst/>
          </a:prstGeom>
          <a:solidFill>
            <a:schemeClr val="tx1"/>
          </a:solidFill>
          <a:ln w="9525">
            <a:noFill/>
            <a:miter lim="800000"/>
            <a:headEnd/>
            <a:tailEnd/>
          </a:ln>
        </p:spPr>
        <p:txBody>
          <a:bodyPr>
            <a:spAutoFit/>
          </a:bodyPr>
          <a:lstStyle/>
          <a:p>
            <a:pPr eaLnBrk="0" hangingPunct="0"/>
            <a:r>
              <a:rPr lang="pt-BR" dirty="0">
                <a:solidFill>
                  <a:schemeClr val="bg1"/>
                </a:solidFill>
              </a:rPr>
              <a:t>Agradecemos.....</a:t>
            </a:r>
          </a:p>
          <a:p>
            <a:pPr eaLnBrk="0" hangingPunct="0"/>
            <a:r>
              <a:rPr lang="pt-BR" dirty="0">
                <a:solidFill>
                  <a:schemeClr val="bg1"/>
                </a:solidFill>
              </a:rPr>
              <a:t>Núcleo de Planejamento e Orçamento</a:t>
            </a:r>
          </a:p>
          <a:p>
            <a:pPr eaLnBrk="0" hangingPunct="0"/>
            <a:r>
              <a:rPr lang="pt-BR" dirty="0">
                <a:solidFill>
                  <a:schemeClr val="bg1"/>
                </a:solidFill>
              </a:rPr>
              <a:t>SMS-Campinas</a:t>
            </a:r>
          </a:p>
        </p:txBody>
      </p:sp>
    </p:spTree>
  </p:cSld>
  <p:clrMapOvr>
    <a:masterClrMapping/>
  </p:clrMapOvr>
  <p:transition spd="slow">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p:cNvSpPr/>
          <p:nvPr/>
        </p:nvSpPr>
        <p:spPr>
          <a:xfrm>
            <a:off x="0" y="1"/>
            <a:ext cx="12192000" cy="769441"/>
          </a:xfrm>
          <a:prstGeom prst="rect">
            <a:avLst/>
          </a:prstGeom>
          <a:noFill/>
        </p:spPr>
        <p:txBody>
          <a:bodyPr wrap="square">
            <a:spAutoFit/>
          </a:bodyPr>
          <a:lstStyle/>
          <a:p>
            <a:pPr eaLnBrk="0" hangingPunct="0">
              <a:tabLst>
                <a:tab pos="87313" algn="l"/>
              </a:tabLst>
              <a:defRPr/>
            </a:pPr>
            <a:r>
              <a:rPr lang="pt-BR" sz="2400" b="1" dirty="0" smtClean="0">
                <a:solidFill>
                  <a:srgbClr val="FFFF00"/>
                </a:solidFill>
                <a:latin typeface="+mn-lt"/>
              </a:rPr>
              <a:t>2.Proporção de Internações por Condições  Sensíveis a Atenção Básica         </a:t>
            </a:r>
            <a:r>
              <a:rPr lang="pt-BR" sz="2000" b="1" dirty="0" smtClean="0">
                <a:solidFill>
                  <a:srgbClr val="FFFF00"/>
                </a:solidFill>
                <a:latin typeface="+mn-lt"/>
              </a:rPr>
              <a:t> Meta 2016: 21,29%</a:t>
            </a:r>
          </a:p>
          <a:p>
            <a:pPr algn="r" eaLnBrk="0" hangingPunct="0">
              <a:tabLst>
                <a:tab pos="87313" algn="l"/>
              </a:tabLst>
              <a:defRPr/>
            </a:pPr>
            <a:r>
              <a:rPr lang="pt-BR" sz="2000" b="1" dirty="0" smtClean="0">
                <a:solidFill>
                  <a:prstClr val="black"/>
                </a:solidFill>
              </a:rPr>
              <a:t>  </a:t>
            </a:r>
            <a:endParaRPr lang="pt-BR" sz="2000" b="1" dirty="0"/>
          </a:p>
        </p:txBody>
      </p:sp>
      <p:sp>
        <p:nvSpPr>
          <p:cNvPr id="11" name="CaixaDeTexto 10"/>
          <p:cNvSpPr txBox="1"/>
          <p:nvPr/>
        </p:nvSpPr>
        <p:spPr>
          <a:xfrm>
            <a:off x="9953652" y="6550223"/>
            <a:ext cx="1990725" cy="307777"/>
          </a:xfrm>
          <a:prstGeom prst="rect">
            <a:avLst/>
          </a:prstGeom>
          <a:noFill/>
        </p:spPr>
        <p:txBody>
          <a:bodyPr>
            <a:spAutoFit/>
          </a:bodyPr>
          <a:lstStyle/>
          <a:p>
            <a:pPr algn="ctr" eaLnBrk="0" hangingPunct="0"/>
            <a:r>
              <a:rPr lang="pt-BR" sz="1400" b="1" dirty="0">
                <a:solidFill>
                  <a:srgbClr val="1F4E79"/>
                </a:solidFill>
              </a:rPr>
              <a:t>SC </a:t>
            </a:r>
            <a:r>
              <a:rPr lang="pt-BR" sz="1400" b="1" dirty="0" smtClean="0">
                <a:solidFill>
                  <a:srgbClr val="1F4E79"/>
                </a:solidFill>
              </a:rPr>
              <a:t>Moreira</a:t>
            </a:r>
            <a:endParaRPr lang="pt-BR" sz="1400" b="1" dirty="0">
              <a:solidFill>
                <a:srgbClr val="1F4E79"/>
              </a:solidFill>
            </a:endParaRPr>
          </a:p>
        </p:txBody>
      </p:sp>
      <p:graphicFrame>
        <p:nvGraphicFramePr>
          <p:cNvPr id="10" name="Gráfico 9"/>
          <p:cNvGraphicFramePr/>
          <p:nvPr/>
        </p:nvGraphicFramePr>
        <p:xfrm>
          <a:off x="1095340" y="857232"/>
          <a:ext cx="10287072" cy="5286411"/>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spd="slow">
    <p:wedg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type="body" sz="half" idx="2"/>
          </p:nvPr>
        </p:nvSpPr>
        <p:spPr>
          <a:xfrm>
            <a:off x="8739206" y="642918"/>
            <a:ext cx="3143272" cy="2286016"/>
          </a:xfrm>
          <a:solidFill>
            <a:schemeClr val="accent1">
              <a:lumMod val="20000"/>
              <a:lumOff val="80000"/>
            </a:schemeClr>
          </a:solidFill>
        </p:spPr>
        <p:txBody>
          <a:bodyPr rtlCol="0">
            <a:noAutofit/>
          </a:bodyPr>
          <a:lstStyle/>
          <a:p>
            <a:pPr marL="0" indent="0" algn="ctr" eaLnBrk="1" fontAlgn="auto" hangingPunct="1">
              <a:spcAft>
                <a:spcPts val="0"/>
              </a:spcAft>
              <a:buFont typeface="Arial" pitchFamily="34" charset="0"/>
              <a:buNone/>
              <a:defRPr/>
            </a:pPr>
            <a:r>
              <a:rPr lang="pt-BR" sz="2400" b="1" dirty="0" smtClean="0">
                <a:latin typeface="Arial" panose="020B0604020202020204" pitchFamily="34" charset="0"/>
                <a:cs typeface="Arial" panose="020B0604020202020204" pitchFamily="34" charset="0"/>
              </a:rPr>
              <a:t>1º  RDQA 2016 </a:t>
            </a:r>
          </a:p>
          <a:p>
            <a:pPr marL="0" indent="0" algn="ctr" eaLnBrk="1" fontAlgn="auto" hangingPunct="1">
              <a:spcAft>
                <a:spcPts val="0"/>
              </a:spcAft>
              <a:buFont typeface="Arial" pitchFamily="34" charset="0"/>
              <a:buNone/>
              <a:defRPr/>
            </a:pPr>
            <a:endParaRPr lang="pt-BR" sz="2400" b="1" dirty="0" smtClean="0">
              <a:latin typeface="Arial" panose="020B0604020202020204" pitchFamily="34" charset="0"/>
              <a:cs typeface="Arial" panose="020B0604020202020204" pitchFamily="34" charset="0"/>
            </a:endParaRPr>
          </a:p>
          <a:p>
            <a:pPr marL="0" indent="0" algn="ctr" eaLnBrk="1" fontAlgn="auto" hangingPunct="1">
              <a:spcAft>
                <a:spcPts val="0"/>
              </a:spcAft>
              <a:buFont typeface="Arial" pitchFamily="34" charset="0"/>
              <a:buNone/>
              <a:defRPr/>
            </a:pPr>
            <a:r>
              <a:rPr lang="pt-BR" sz="2400" b="1" dirty="0" smtClean="0">
                <a:latin typeface="Arial" panose="020B0604020202020204" pitchFamily="34" charset="0"/>
                <a:cs typeface="Arial" panose="020B0604020202020204" pitchFamily="34" charset="0"/>
              </a:rPr>
              <a:t>23,84% </a:t>
            </a:r>
          </a:p>
          <a:p>
            <a:pPr marL="0" indent="0" algn="ctr" eaLnBrk="1" fontAlgn="auto" hangingPunct="1">
              <a:spcAft>
                <a:spcPts val="0"/>
              </a:spcAft>
              <a:buFont typeface="Arial" pitchFamily="34" charset="0"/>
              <a:buNone/>
              <a:defRPr/>
            </a:pPr>
            <a:endParaRPr lang="pt-BR" sz="2400" b="1" dirty="0" smtClean="0">
              <a:latin typeface="Arial" panose="020B0604020202020204" pitchFamily="34" charset="0"/>
              <a:cs typeface="Arial" panose="020B0604020202020204" pitchFamily="34" charset="0"/>
            </a:endParaRPr>
          </a:p>
          <a:p>
            <a:pPr marL="0" indent="0" algn="ctr" eaLnBrk="1" fontAlgn="auto" hangingPunct="1">
              <a:spcAft>
                <a:spcPts val="0"/>
              </a:spcAft>
              <a:buFont typeface="Arial" pitchFamily="34" charset="0"/>
              <a:buNone/>
              <a:defRPr/>
            </a:pPr>
            <a:r>
              <a:rPr lang="pt-BR" sz="2400" b="1" dirty="0" smtClean="0">
                <a:latin typeface="Arial" panose="020B0604020202020204" pitchFamily="34" charset="0"/>
                <a:cs typeface="Arial" panose="020B0604020202020204" pitchFamily="34" charset="0"/>
              </a:rPr>
              <a:t>(1.217 ICSAP)</a:t>
            </a:r>
            <a:endParaRPr lang="pt-BR" sz="2400" b="1" dirty="0">
              <a:latin typeface="Arial" panose="020B0604020202020204" pitchFamily="34" charset="0"/>
              <a:cs typeface="Arial" panose="020B0604020202020204" pitchFamily="34" charset="0"/>
            </a:endParaRPr>
          </a:p>
        </p:txBody>
      </p:sp>
      <p:sp>
        <p:nvSpPr>
          <p:cNvPr id="4" name="Retângulo 3"/>
          <p:cNvSpPr/>
          <p:nvPr/>
        </p:nvSpPr>
        <p:spPr>
          <a:xfrm>
            <a:off x="0" y="1"/>
            <a:ext cx="12192000" cy="769441"/>
          </a:xfrm>
          <a:prstGeom prst="rect">
            <a:avLst/>
          </a:prstGeom>
          <a:noFill/>
        </p:spPr>
        <p:txBody>
          <a:bodyPr wrap="square">
            <a:spAutoFit/>
          </a:bodyPr>
          <a:lstStyle/>
          <a:p>
            <a:pPr eaLnBrk="0" hangingPunct="0">
              <a:tabLst>
                <a:tab pos="87313" algn="l"/>
              </a:tabLst>
              <a:defRPr/>
            </a:pPr>
            <a:r>
              <a:rPr lang="pt-BR" sz="2400" b="1" dirty="0" smtClean="0">
                <a:solidFill>
                  <a:srgbClr val="FFFF00"/>
                </a:solidFill>
                <a:latin typeface="+mn-lt"/>
              </a:rPr>
              <a:t>2.Proporção de Internações por Condições  Sensíveis a Atenção Básica               </a:t>
            </a:r>
            <a:r>
              <a:rPr lang="pt-BR" sz="2000" b="1" dirty="0" smtClean="0">
                <a:solidFill>
                  <a:srgbClr val="FFFF00"/>
                </a:solidFill>
                <a:latin typeface="+mn-lt"/>
              </a:rPr>
              <a:t>Meta 2016: 21,29%</a:t>
            </a:r>
          </a:p>
          <a:p>
            <a:pPr algn="r" eaLnBrk="0" hangingPunct="0">
              <a:tabLst>
                <a:tab pos="87313" algn="l"/>
              </a:tabLst>
              <a:defRPr/>
            </a:pPr>
            <a:r>
              <a:rPr lang="pt-BR" sz="2000" b="1" dirty="0" smtClean="0">
                <a:solidFill>
                  <a:prstClr val="black"/>
                </a:solidFill>
              </a:rPr>
              <a:t>  </a:t>
            </a:r>
            <a:endParaRPr lang="pt-BR" sz="2000" b="1" dirty="0"/>
          </a:p>
        </p:txBody>
      </p:sp>
      <p:sp>
        <p:nvSpPr>
          <p:cNvPr id="17" name="Retângulo 16"/>
          <p:cNvSpPr/>
          <p:nvPr/>
        </p:nvSpPr>
        <p:spPr>
          <a:xfrm>
            <a:off x="0" y="642918"/>
            <a:ext cx="8167702" cy="6215957"/>
          </a:xfrm>
          <a:prstGeom prst="rect">
            <a:avLst/>
          </a:prstGeom>
          <a:solidFill>
            <a:schemeClr val="bg1"/>
          </a:solidFill>
        </p:spPr>
        <p:txBody>
          <a:bodyPr wrap="square">
            <a:spAutoFit/>
          </a:bodyPr>
          <a:lstStyle/>
          <a:p>
            <a:r>
              <a:rPr lang="pt-BR" sz="2400" b="1" dirty="0" smtClean="0"/>
              <a:t>Recomendações (PAS 2016)</a:t>
            </a:r>
          </a:p>
          <a:p>
            <a:pPr algn="ctr"/>
            <a:endParaRPr lang="pt-BR" sz="2400" b="1" dirty="0" smtClean="0"/>
          </a:p>
          <a:p>
            <a:pPr marL="342900" indent="-342900" algn="just">
              <a:buAutoNum type="alphaLcParenR"/>
            </a:pPr>
            <a:r>
              <a:rPr lang="pt-BR" sz="2400" dirty="0" smtClean="0"/>
              <a:t>Iniciar o processo de informatização do Hospital CHPEO até o segundo quadrimestre de 2016</a:t>
            </a:r>
          </a:p>
          <a:p>
            <a:pPr marL="342900" indent="-342900" algn="just">
              <a:buAutoNum type="alphaLcParenR"/>
            </a:pPr>
            <a:endParaRPr lang="pt-BR" sz="2400" dirty="0" smtClean="0"/>
          </a:p>
          <a:p>
            <a:pPr marL="342900" indent="-342900" algn="just">
              <a:buAutoNum type="alphaLcParenR"/>
            </a:pPr>
            <a:r>
              <a:rPr lang="pt-BR" sz="2400" dirty="0" smtClean="0"/>
              <a:t>Ampliar o projeto do Distrito Sul e HMMG para os demais distritos</a:t>
            </a:r>
          </a:p>
          <a:p>
            <a:pPr marL="342900" indent="-342900" algn="just">
              <a:buAutoNum type="alphaLcParenR"/>
            </a:pPr>
            <a:endParaRPr lang="pt-BR" sz="2400" dirty="0" smtClean="0"/>
          </a:p>
          <a:p>
            <a:pPr marL="342900" indent="-342900" algn="just">
              <a:buAutoNum type="alphaLcParenR"/>
            </a:pPr>
            <a:r>
              <a:rPr lang="pt-BR" sz="2400" dirty="0" smtClean="0"/>
              <a:t>Analisar os indicadores nas Câmaras Técnicas para implementação de ações de promoção e prevenção</a:t>
            </a:r>
          </a:p>
          <a:p>
            <a:pPr marL="342900" indent="-342900" algn="just">
              <a:buAutoNum type="alphaLcParenR"/>
            </a:pPr>
            <a:endParaRPr lang="pt-BR" sz="2400" dirty="0" smtClean="0"/>
          </a:p>
          <a:p>
            <a:pPr marL="342900" indent="-342900" algn="just">
              <a:buAutoNum type="alphaLcParenR"/>
            </a:pPr>
            <a:r>
              <a:rPr lang="pt-BR" sz="2400" dirty="0" smtClean="0"/>
              <a:t>Retomar as discussões com os outros prestadores</a:t>
            </a:r>
          </a:p>
          <a:p>
            <a:pPr marL="342900" indent="-342900" algn="just">
              <a:buAutoNum type="alphaLcParenR"/>
            </a:pPr>
            <a:endParaRPr lang="pt-BR" sz="2400" dirty="0" smtClean="0"/>
          </a:p>
          <a:p>
            <a:pPr marL="342900" indent="-342900" algn="just"/>
            <a:r>
              <a:rPr lang="pt-BR" sz="2400" dirty="0" smtClean="0"/>
              <a:t>f) Manter e melhorar monitoramento para garantir a resolutividade no cuidado da Atenção Primaria para pessoas com agravos mais prevalentes</a:t>
            </a:r>
          </a:p>
        </p:txBody>
      </p:sp>
      <p:pic>
        <p:nvPicPr>
          <p:cNvPr id="142338" name="Picture 2" descr="http://api.ning.com/files/aGsIBoQ0cKk9m08lTOB*2Wtp7GJ3WI3*wMWqvSg7oiqp4aWd7VJF7mECkIgYxJb610YOLyN2IhxCvmu*buujSAPSe9DNHN24/DoencaCronica.jpg"/>
          <p:cNvPicPr>
            <a:picLocks noChangeAspect="1" noChangeArrowheads="1"/>
          </p:cNvPicPr>
          <p:nvPr/>
        </p:nvPicPr>
        <p:blipFill>
          <a:blip r:embed="rId3"/>
          <a:srcRect/>
          <a:stretch>
            <a:fillRect/>
          </a:stretch>
        </p:blipFill>
        <p:spPr bwMode="auto">
          <a:xfrm>
            <a:off x="8167702" y="3071810"/>
            <a:ext cx="4024298" cy="3500462"/>
          </a:xfrm>
          <a:prstGeom prst="rect">
            <a:avLst/>
          </a:prstGeom>
          <a:ln>
            <a:noFill/>
          </a:ln>
          <a:effectLst>
            <a:softEdge rad="112500"/>
          </a:effectLst>
        </p:spPr>
      </p:pic>
      <p:sp>
        <p:nvSpPr>
          <p:cNvPr id="11" name="CaixaDeTexto 10"/>
          <p:cNvSpPr txBox="1"/>
          <p:nvPr/>
        </p:nvSpPr>
        <p:spPr>
          <a:xfrm>
            <a:off x="9953652" y="6550223"/>
            <a:ext cx="1990725" cy="307777"/>
          </a:xfrm>
          <a:prstGeom prst="rect">
            <a:avLst/>
          </a:prstGeom>
          <a:noFill/>
        </p:spPr>
        <p:txBody>
          <a:bodyPr>
            <a:spAutoFit/>
          </a:bodyPr>
          <a:lstStyle/>
          <a:p>
            <a:pPr algn="ctr" eaLnBrk="0" hangingPunct="0"/>
            <a:r>
              <a:rPr lang="pt-BR" sz="1400" b="1" dirty="0">
                <a:solidFill>
                  <a:srgbClr val="1F4E79"/>
                </a:solidFill>
              </a:rPr>
              <a:t>SC </a:t>
            </a:r>
            <a:r>
              <a:rPr lang="pt-BR" sz="1400" b="1" dirty="0" smtClean="0">
                <a:solidFill>
                  <a:srgbClr val="1F4E79"/>
                </a:solidFill>
              </a:rPr>
              <a:t>Moreira</a:t>
            </a:r>
            <a:endParaRPr lang="pt-BR" sz="1400" b="1" dirty="0">
              <a:solidFill>
                <a:srgbClr val="1F4E79"/>
              </a:solidFill>
            </a:endParaRPr>
          </a:p>
        </p:txBody>
      </p:sp>
    </p:spTree>
  </p:cSld>
  <p:clrMapOvr>
    <a:masterClrMapping/>
  </p:clrMapOvr>
  <p:transition spd="slow">
    <p:wedg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Título 3"/>
          <p:cNvSpPr>
            <a:spLocks noGrp="1"/>
          </p:cNvSpPr>
          <p:nvPr>
            <p:ph type="title"/>
          </p:nvPr>
        </p:nvSpPr>
        <p:spPr>
          <a:xfrm>
            <a:off x="0" y="0"/>
            <a:ext cx="12192000" cy="1000108"/>
          </a:xfrm>
          <a:noFill/>
        </p:spPr>
        <p:txBody>
          <a:bodyPr/>
          <a:lstStyle/>
          <a:p>
            <a:pPr eaLnBrk="1" hangingPunct="1"/>
            <a:endParaRPr lang="pt-BR" sz="1800" b="1" dirty="0" smtClean="0"/>
          </a:p>
        </p:txBody>
      </p:sp>
      <p:sp>
        <p:nvSpPr>
          <p:cNvPr id="5" name="Espaço Reservado para Conteúdo 4"/>
          <p:cNvSpPr>
            <a:spLocks noGrp="1"/>
          </p:cNvSpPr>
          <p:nvPr>
            <p:ph idx="1"/>
          </p:nvPr>
        </p:nvSpPr>
        <p:spPr>
          <a:xfrm>
            <a:off x="2019300" y="2311400"/>
            <a:ext cx="4421188" cy="3262313"/>
          </a:xfrm>
        </p:spPr>
        <p:txBody>
          <a:bodyPr rtlCol="0">
            <a:normAutofit/>
          </a:bodyPr>
          <a:lstStyle/>
          <a:p>
            <a:pPr marL="0" indent="0" eaLnBrk="1" fontAlgn="auto" hangingPunct="1">
              <a:spcAft>
                <a:spcPts val="0"/>
              </a:spcAft>
              <a:buFont typeface="Arial" pitchFamily="34" charset="0"/>
              <a:buNone/>
              <a:defRPr/>
            </a:pPr>
            <a:endParaRPr lang="pt-BR" sz="1800" dirty="0"/>
          </a:p>
          <a:p>
            <a:pPr marL="0" indent="0" eaLnBrk="1" fontAlgn="auto" hangingPunct="1">
              <a:spcAft>
                <a:spcPts val="0"/>
              </a:spcAft>
              <a:buFont typeface="Arial" pitchFamily="34" charset="0"/>
              <a:buNone/>
              <a:defRPr/>
            </a:pPr>
            <a:endParaRPr lang="pt-BR" sz="1800" dirty="0"/>
          </a:p>
          <a:p>
            <a:pPr marL="0" indent="0" eaLnBrk="1" fontAlgn="auto" hangingPunct="1">
              <a:spcAft>
                <a:spcPts val="0"/>
              </a:spcAft>
              <a:buFont typeface="Arial" pitchFamily="34" charset="0"/>
              <a:buNone/>
              <a:defRPr/>
            </a:pPr>
            <a:endParaRPr lang="pt-BR" dirty="0"/>
          </a:p>
          <a:p>
            <a:pPr eaLnBrk="1" fontAlgn="auto" hangingPunct="1">
              <a:spcAft>
                <a:spcPts val="0"/>
              </a:spcAft>
              <a:defRPr/>
            </a:pPr>
            <a:endParaRPr lang="pt-BR" dirty="0"/>
          </a:p>
        </p:txBody>
      </p:sp>
      <p:sp>
        <p:nvSpPr>
          <p:cNvPr id="13" name="Retângulo 12"/>
          <p:cNvSpPr/>
          <p:nvPr/>
        </p:nvSpPr>
        <p:spPr>
          <a:xfrm>
            <a:off x="952464" y="0"/>
            <a:ext cx="11239536" cy="1015663"/>
          </a:xfrm>
          <a:prstGeom prst="rect">
            <a:avLst/>
          </a:prstGeom>
          <a:noFill/>
        </p:spPr>
        <p:txBody>
          <a:bodyPr wrap="square">
            <a:spAutoFit/>
          </a:bodyPr>
          <a:lstStyle/>
          <a:p>
            <a:pPr algn="just" eaLnBrk="0" hangingPunct="0">
              <a:tabLst>
                <a:tab pos="87313" algn="l"/>
              </a:tabLst>
              <a:defRPr/>
            </a:pPr>
            <a:endParaRPr lang="pt-BR" b="1" dirty="0" smtClean="0"/>
          </a:p>
          <a:p>
            <a:pPr eaLnBrk="0" hangingPunct="0">
              <a:tabLst>
                <a:tab pos="87313" algn="l"/>
              </a:tabLst>
              <a:defRPr/>
            </a:pPr>
            <a:r>
              <a:rPr lang="pt-BR" sz="2400" b="1" dirty="0" smtClean="0">
                <a:solidFill>
                  <a:srgbClr val="FFFF00"/>
                </a:solidFill>
                <a:latin typeface="+mn-lt"/>
              </a:rPr>
              <a:t>4.Cobertura Populacional </a:t>
            </a:r>
            <a:r>
              <a:rPr lang="pt-BR" sz="2400" b="1" dirty="0">
                <a:solidFill>
                  <a:srgbClr val="FFFF00"/>
                </a:solidFill>
                <a:latin typeface="+mn-lt"/>
              </a:rPr>
              <a:t>estimada pelas Equipes de </a:t>
            </a:r>
            <a:r>
              <a:rPr lang="pt-BR" sz="2400" b="1" dirty="0" smtClean="0">
                <a:solidFill>
                  <a:srgbClr val="FFFF00"/>
                </a:solidFill>
                <a:latin typeface="+mn-lt"/>
              </a:rPr>
              <a:t>Saúde Bucal</a:t>
            </a:r>
            <a:r>
              <a:rPr lang="pt-BR" dirty="0" smtClean="0">
                <a:solidFill>
                  <a:srgbClr val="FFFF00"/>
                </a:solidFill>
              </a:rPr>
              <a:t>     </a:t>
            </a:r>
            <a:r>
              <a:rPr lang="pt-BR" b="1" dirty="0" smtClean="0">
                <a:solidFill>
                  <a:srgbClr val="FFFF00"/>
                </a:solidFill>
              </a:rPr>
              <a:t>Meta 2016: 39,62%</a:t>
            </a:r>
            <a:r>
              <a:rPr lang="pt-BR" sz="2000" b="1" dirty="0" smtClean="0">
                <a:solidFill>
                  <a:srgbClr val="FFFF00"/>
                </a:solidFill>
              </a:rPr>
              <a:t>  </a:t>
            </a:r>
          </a:p>
          <a:p>
            <a:pPr eaLnBrk="0" hangingPunct="0">
              <a:tabLst>
                <a:tab pos="87313" algn="l"/>
              </a:tabLst>
              <a:defRPr/>
            </a:pPr>
            <a:r>
              <a:rPr lang="pt-BR" dirty="0" smtClean="0"/>
              <a:t>                                                                                                                                                                     </a:t>
            </a:r>
          </a:p>
        </p:txBody>
      </p:sp>
      <p:sp>
        <p:nvSpPr>
          <p:cNvPr id="18" name="CaixaDeTexto 17"/>
          <p:cNvSpPr txBox="1"/>
          <p:nvPr/>
        </p:nvSpPr>
        <p:spPr>
          <a:xfrm>
            <a:off x="10201275" y="6550223"/>
            <a:ext cx="1990725" cy="307777"/>
          </a:xfrm>
          <a:prstGeom prst="rect">
            <a:avLst/>
          </a:prstGeom>
          <a:noFill/>
        </p:spPr>
        <p:txBody>
          <a:bodyPr>
            <a:spAutoFit/>
          </a:bodyPr>
          <a:lstStyle/>
          <a:p>
            <a:pPr algn="ctr" eaLnBrk="0" hangingPunct="0"/>
            <a:r>
              <a:rPr lang="pt-BR" sz="1400" b="1" dirty="0">
                <a:solidFill>
                  <a:srgbClr val="1F4E79"/>
                </a:solidFill>
              </a:rPr>
              <a:t>SC </a:t>
            </a:r>
            <a:r>
              <a:rPr lang="pt-BR" sz="1400" b="1" dirty="0" smtClean="0">
                <a:solidFill>
                  <a:srgbClr val="1F4E79"/>
                </a:solidFill>
              </a:rPr>
              <a:t>Moreira</a:t>
            </a:r>
            <a:endParaRPr lang="pt-BR" sz="1400" b="1" dirty="0">
              <a:solidFill>
                <a:srgbClr val="1F4E79"/>
              </a:solidFill>
            </a:endParaRPr>
          </a:p>
        </p:txBody>
      </p:sp>
      <p:graphicFrame>
        <p:nvGraphicFramePr>
          <p:cNvPr id="10" name="Gráfico 9"/>
          <p:cNvGraphicFramePr/>
          <p:nvPr/>
        </p:nvGraphicFramePr>
        <p:xfrm>
          <a:off x="0" y="928670"/>
          <a:ext cx="11953916" cy="5500726"/>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spd="slow">
    <p:wipe dir="r"/>
  </p:transition>
  <p:timing>
    <p:tnLst>
      <p:par>
        <p:cTn id="1" dur="indefinite" restart="never" nodeType="tmRoot"/>
      </p:par>
    </p:tnLst>
  </p:timing>
</p:sld>
</file>

<file path=ppt/theme/theme1.xml><?xml version="1.0" encoding="utf-8"?>
<a:theme xmlns:a="http://schemas.openxmlformats.org/drawingml/2006/main" name="7_Tema do Office">
  <a:themeElements>
    <a:clrScheme name="Tema do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a do 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o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Tema do Office">
  <a:themeElements>
    <a:clrScheme name="Tema do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a do 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o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Tema do Office">
  <a:themeElements>
    <a:clrScheme name="Tema do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a do 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o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Tema do Office">
  <a:themeElements>
    <a:clrScheme name="Tema do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a do 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o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5_Tema do Office">
  <a:themeElements>
    <a:clrScheme name="Tema do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a do 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o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6_Tema do Office">
  <a:themeElements>
    <a:clrScheme name="Tema do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a do 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o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Tema do Office">
      <a:dk1>
        <a:sysClr val="windowText" lastClr="000000"/>
      </a:dk1>
      <a:lt1>
        <a:sysClr val="window" lastClr="FFFFFF"/>
      </a:lt1>
      <a:dk2>
        <a:srgbClr val="44546A"/>
      </a:dk2>
      <a:lt2>
        <a:srgbClr val="E7E6E6"/>
      </a:lt2>
      <a:accent1>
        <a:srgbClr val="29AF8C"/>
      </a:accent1>
      <a:accent2>
        <a:srgbClr val="97BE49"/>
      </a:accent2>
      <a:accent3>
        <a:srgbClr val="3D9CCC"/>
      </a:accent3>
      <a:accent4>
        <a:srgbClr val="7C60C6"/>
      </a:accent4>
      <a:accent5>
        <a:srgbClr val="C9492C"/>
      </a:accent5>
      <a:accent6>
        <a:srgbClr val="D58C2E"/>
      </a:accent6>
      <a:hlink>
        <a:srgbClr val="0563C1"/>
      </a:hlink>
      <a:folHlink>
        <a:srgbClr val="954F72"/>
      </a:folHlink>
    </a:clrScheme>
    <a:fontScheme name="Tema do 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o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3E4F19A7-A959-40BB-972C-4880BAF8EB09}"/>
    </a:ext>
  </a:extLst>
</a:theme>
</file>

<file path=ppt/theme/theme8.xml><?xml version="1.0" encoding="utf-8"?>
<a:theme xmlns:a="http://schemas.openxmlformats.org/drawingml/2006/main" name="Tema do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Escritório">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5947</TotalTime>
  <Words>5910</Words>
  <Application>Microsoft Office PowerPoint</Application>
  <PresentationFormat>Personalizar</PresentationFormat>
  <Paragraphs>872</Paragraphs>
  <Slides>63</Slides>
  <Notes>27</Notes>
  <HiddenSlides>0</HiddenSlides>
  <MMClips>0</MMClips>
  <ScaleCrop>false</ScaleCrop>
  <HeadingPairs>
    <vt:vector size="4" baseType="variant">
      <vt:variant>
        <vt:lpstr>Tema</vt:lpstr>
      </vt:variant>
      <vt:variant>
        <vt:i4>7</vt:i4>
      </vt:variant>
      <vt:variant>
        <vt:lpstr>Títulos de slides</vt:lpstr>
      </vt:variant>
      <vt:variant>
        <vt:i4>63</vt:i4>
      </vt:variant>
    </vt:vector>
  </HeadingPairs>
  <TitlesOfParts>
    <vt:vector size="70" baseType="lpstr">
      <vt:lpstr>7_Tema do Office</vt:lpstr>
      <vt:lpstr>2_Tema do Office</vt:lpstr>
      <vt:lpstr>3_Tema do Office</vt:lpstr>
      <vt:lpstr>4_Tema do Office</vt:lpstr>
      <vt:lpstr>5_Tema do Office</vt:lpstr>
      <vt:lpstr>16_Tema do Office</vt:lpstr>
      <vt:lpstr>Office Theme</vt:lpstr>
      <vt:lpstr>Slide 1</vt:lpstr>
      <vt:lpstr>Processo de Trabalho em Saúde</vt:lpstr>
      <vt:lpstr>PROGRAMAÇÃO ANUAL DE SAÚDE (PAS)  PROCESSO DE PLANEJAMENTO E MONITORAMENTO   SMS</vt:lpstr>
      <vt:lpstr> Diretriz 1: Garantir acesso da população a serviços de qualidade, com equidade e em tempo adequado ao atendimento das necessidades de saúde, mediante aprimoramento a política de atenção básica e especializada.     </vt:lpstr>
      <vt:lpstr>Slide 5</vt:lpstr>
      <vt:lpstr>Slide 6</vt:lpstr>
      <vt:lpstr>Slide 7</vt:lpstr>
      <vt:lpstr>Slide 8</vt:lpstr>
      <vt:lpstr>Slide 9</vt:lpstr>
      <vt:lpstr>Slide 10</vt:lpstr>
      <vt:lpstr>6. Proporção de exodontia em relação aos procedimentos                        Meta 2016: 8,75 %</vt:lpstr>
      <vt:lpstr>6. Proporção de exodontia em relação aos procedimentos                        Meta 2016: 8,75 %</vt:lpstr>
      <vt:lpstr>Slide 13</vt:lpstr>
      <vt:lpstr>Slide 14</vt:lpstr>
      <vt:lpstr>Slide 15</vt:lpstr>
      <vt:lpstr>Slide 16</vt:lpstr>
      <vt:lpstr> Diretriz 2- Aprimoramento da Rede de Atenção às Urgências, com expansão e adequação de Unidades de Pronto Atendimento (UPA), de Serviços de Atendimento Móvel de Urgência (SAMU), de pronto-socorros e centrais de regulação articulada às outras redes de atenção.     </vt:lpstr>
      <vt:lpstr>Slide 18</vt:lpstr>
      <vt:lpstr>Slide 19</vt:lpstr>
      <vt:lpstr>SISNOV/SINAN – o que deve ser notificado (2009 EM DIANTE)</vt:lpstr>
      <vt:lpstr>Fluxo geral para as políticas de atendimento de pessoas em situação de violência - Campinas</vt:lpstr>
      <vt:lpstr>Slide 22</vt:lpstr>
      <vt:lpstr>Slide 23</vt:lpstr>
      <vt:lpstr> Diretriz 3: Promoção da atenção integral à saúde da mulher e da criança e implementação da “Rede Cegonha”, com ênfase nas áreas e populações de maior vulnerabilidade  </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 Diretriz 4: Fortalecimento da rede de saúde mental, com ênfase no enfrentamento da dependência de crack e outras drogas.  </vt:lpstr>
      <vt:lpstr>Slide 38</vt:lpstr>
      <vt:lpstr>    30. Taxa de mortalidade prematura (&lt;70 anos) pelo conjunto das quatro principais doenças crônicas não transmissíveis (DCNTs).                                                                 Meta 2016: 284</vt:lpstr>
      <vt:lpstr>    30. Taxa de mortalidade prematura (&lt;70 anos) pelo conjunto das quatro principais doenças crônicas não transmissíveis (DCNTs).                                                                 Meta 2016: 284</vt:lpstr>
      <vt:lpstr>  Diretriz 7 – Redução dos riscos e agravos à saúde da população, por meio das ações de promoção e vigilância em saúde.  </vt:lpstr>
      <vt:lpstr>Slide 42</vt:lpstr>
      <vt:lpstr>Slide 43</vt:lpstr>
      <vt:lpstr> 36. Proporção de cura de casos novos de tuberculose pulmonar bacilífera           Meta 2016 :84% </vt:lpstr>
      <vt:lpstr> 36. Proporção de cura de casos novos de tuberculose pulmonar bacilífera           Meta 2016 :84% </vt:lpstr>
      <vt:lpstr>  42. Número de casos novos de AIDS em menores de cinco anos           Meta 2016:  até 1 (&lt; 5 anos)    </vt:lpstr>
      <vt:lpstr>51. Número absoluto de óbitos por dengue                 Meta 2016:  Coef. Letal./1000 dengue : 0,3</vt:lpstr>
      <vt:lpstr>51. Número absoluto de óbitos por dengue                 Meta 2016:  Coef. Letal./1000 dengue : 0,3</vt:lpstr>
      <vt:lpstr>   Meta Municipal 7.f – Inspecionar  25% das Estações de Tratamento de Água  e Sistema de Captação do Público  do Sist. Publico                                          Metas 2014 a 2017: 25%   </vt:lpstr>
      <vt:lpstr>  Meta Municipal 7.ag: inspecionar, anualmente, no mínimo 10% do universo de hipermercados e supermercados cadastrados no SIVISA.   Indicador: Nº de hiperm./ superm. Inspec. / nº total X 100.  (*) 14 hipermercados e 74 supermercados (88)   Ações: Realizar inspeções em hipermercados e supermercados para verificação das boas práticas em estabelecimentos comerciais de alimentos.    </vt:lpstr>
      <vt:lpstr>    Meta Municipal 7.ac - Investigar 100% dos acidentes de trabalho fatais ocorridos na área de abrangência do CEREST, exceto os ocorridos no trânsito  .   </vt:lpstr>
      <vt:lpstr>    Diretriz 8 - Garantia da Assistência Farmacêutica no âmbito do SUS  Objetivo 8.1 - Garantir o acesso a medicamentos padronizados e seu uso racional     </vt:lpstr>
      <vt:lpstr>Slide 53</vt:lpstr>
      <vt:lpstr>    Diretriz 11- Contribuição à adequada formação, alocação, qualificação, valorização e democratização das relações do trabalho e dos trabalhadores dos SUS.       </vt:lpstr>
      <vt:lpstr>Slide 55</vt:lpstr>
      <vt:lpstr>      Ind. 58. Proporção de novos e/ou ampliação de programas de Residência em Medicina de Família e Comunidade e da Residência Multiprofissional em Atenção Básica/Saúde da Família/Saúde Coletiva.      </vt:lpstr>
      <vt:lpstr>Objetivo 11.6 - Recomposição do quadro da Secretaria Municipal de Saúde, considerando parâmetros e procedimentos para avaliação das necessidades de cada local. </vt:lpstr>
      <vt:lpstr>Objetivo 11.6 - Recomposição do quadro da Secretaria Municipal de Saúde, considerando parâmetros e procedimentos para avaliação das necessidades de cada local. </vt:lpstr>
      <vt:lpstr>Objetivo 11.6 - Recomposição do quadro da Secretaria Municipal de Saúde, considerando parâmetros e procedimentos para avaliação das necessidades de cada local. </vt:lpstr>
      <vt:lpstr>  Diretriz 12 - Implementação de novo modelo de gestão e instrumentos de relação federativa, com centralidade na garantia do acesso, gestão participativa com foco em resultados, participação social e financiamento estável.   </vt:lpstr>
      <vt:lpstr>Meta Municipal 12.i – Apresentar o Relatório Anual de Gestão (RAG) e os Relatórios Quadrimestrais de Gestão (RQG) para 100% dos Conselhos Locais de Saúde </vt:lpstr>
      <vt:lpstr>Slide 62</vt:lpstr>
      <vt:lpstr>Slide 63</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Relatório Anual da Vigilância das Doenças Crônicas Não Transmissíveis</dc:title>
  <dc:creator>User</dc:creator>
  <cp:lastModifiedBy>977039</cp:lastModifiedBy>
  <cp:revision>828</cp:revision>
  <dcterms:created xsi:type="dcterms:W3CDTF">2013-12-11T23:34:06Z</dcterms:created>
  <dcterms:modified xsi:type="dcterms:W3CDTF">2016-06-22T21:23:10Z</dcterms:modified>
</cp:coreProperties>
</file>